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9"/>
  </p:notesMasterIdLst>
  <p:sldIdLst>
    <p:sldId id="256" r:id="rId5"/>
    <p:sldId id="331" r:id="rId6"/>
    <p:sldId id="332" r:id="rId7"/>
    <p:sldId id="333" r:id="rId8"/>
    <p:sldId id="285" r:id="rId9"/>
    <p:sldId id="8445" r:id="rId10"/>
    <p:sldId id="8455" r:id="rId11"/>
    <p:sldId id="8422" r:id="rId12"/>
    <p:sldId id="257" r:id="rId13"/>
    <p:sldId id="8456" r:id="rId14"/>
    <p:sldId id="8418" r:id="rId15"/>
    <p:sldId id="8457" r:id="rId16"/>
    <p:sldId id="8424" r:id="rId17"/>
    <p:sldId id="8425" r:id="rId18"/>
    <p:sldId id="8459" r:id="rId19"/>
    <p:sldId id="8419" r:id="rId20"/>
    <p:sldId id="8421" r:id="rId21"/>
    <p:sldId id="8426" r:id="rId22"/>
    <p:sldId id="8458" r:id="rId23"/>
    <p:sldId id="8420" r:id="rId24"/>
    <p:sldId id="8423" r:id="rId25"/>
    <p:sldId id="8429" r:id="rId26"/>
    <p:sldId id="8432" r:id="rId27"/>
    <p:sldId id="8430" r:id="rId28"/>
    <p:sldId id="8431" r:id="rId29"/>
    <p:sldId id="8428" r:id="rId30"/>
    <p:sldId id="8462" r:id="rId31"/>
    <p:sldId id="8463" r:id="rId32"/>
    <p:sldId id="8465" r:id="rId33"/>
    <p:sldId id="8466" r:id="rId34"/>
    <p:sldId id="8467" r:id="rId35"/>
    <p:sldId id="8444" r:id="rId36"/>
    <p:sldId id="8443" r:id="rId37"/>
    <p:sldId id="8435" r:id="rId38"/>
    <p:sldId id="8464" r:id="rId39"/>
    <p:sldId id="8433" r:id="rId40"/>
    <p:sldId id="8441" r:id="rId41"/>
    <p:sldId id="8434" r:id="rId42"/>
    <p:sldId id="8442" r:id="rId43"/>
    <p:sldId id="8449" r:id="rId44"/>
    <p:sldId id="8436" r:id="rId45"/>
    <p:sldId id="8437" r:id="rId46"/>
    <p:sldId id="8460" r:id="rId47"/>
    <p:sldId id="8447" r:id="rId48"/>
    <p:sldId id="8448" r:id="rId49"/>
    <p:sldId id="8461" r:id="rId50"/>
    <p:sldId id="8450" r:id="rId51"/>
    <p:sldId id="8438" r:id="rId52"/>
    <p:sldId id="8451" r:id="rId53"/>
    <p:sldId id="8452" r:id="rId54"/>
    <p:sldId id="8453" r:id="rId55"/>
    <p:sldId id="8446" r:id="rId56"/>
    <p:sldId id="8439" r:id="rId57"/>
    <p:sldId id="268" r:id="rId58"/>
  </p:sldIdLst>
  <p:sldSz cx="18288000" cy="10287000"/>
  <p:notesSz cx="6858000" cy="9144000"/>
  <p:embeddedFontLst>
    <p:embeddedFont>
      <p:font typeface="Poppins" panose="00000500000000000000" pitchFamily="2" charset="0"/>
      <p:regular r:id="rId60"/>
      <p:bold r:id="rId61"/>
      <p:italic r:id="rId62"/>
      <p:boldItalic r:id="rId63"/>
    </p:embeddedFont>
    <p:embeddedFont>
      <p:font typeface="Poppins 1 Bold" panose="020B0604020202020204" charset="0"/>
      <p:regular r:id="rId64"/>
    </p:embeddedFont>
    <p:embeddedFont>
      <p:font typeface="Poppins 3" panose="020B0604020202020204" charset="0"/>
      <p:regular r:id="rId65"/>
    </p:embeddedFont>
    <p:embeddedFont>
      <p:font typeface="Poppins Medium" panose="00000600000000000000" pitchFamily="2"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0" roundtripDataSignature="AMtx7miCuhGeosWqeH/wf4kyj2KadRk8+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9CF1AB2-1976-4502-BF36-3FF5EA218861}" styleName="Estilo medio 4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Estilo medio 4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08" autoAdjust="0"/>
    <p:restoredTop sz="94660"/>
  </p:normalViewPr>
  <p:slideViewPr>
    <p:cSldViewPr snapToGrid="0">
      <p:cViewPr varScale="1">
        <p:scale>
          <a:sx n="102" d="100"/>
          <a:sy n="102" d="100"/>
        </p:scale>
        <p:origin x="180" y="27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font" Target="fonts/font4.fntdata"/><Relationship Id="rId68" Type="http://schemas.openxmlformats.org/officeDocument/2006/relationships/font" Target="fonts/font9.fntdata"/><Relationship Id="rId7" Type="http://schemas.openxmlformats.org/officeDocument/2006/relationships/slide" Target="slides/slide3.xml"/><Relationship Id="rId71"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font" Target="fonts/font7.fntdata"/><Relationship Id="rId7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font" Target="fonts/font2.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font" Target="fonts/font5.fntdata"/><Relationship Id="rId69" Type="http://schemas.openxmlformats.org/officeDocument/2006/relationships/font" Target="fonts/font10.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font" Target="fonts/font3.fntdata"/><Relationship Id="rId70"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A93E2D-28CD-4A57-928B-E65D29336E0D}"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s-CO"/>
        </a:p>
      </dgm:t>
    </dgm:pt>
    <dgm:pt modelId="{519F098B-7F9B-45FA-AC80-99FEAC4C7C4C}">
      <dgm:prSet/>
      <dgm:spPr/>
      <dgm:t>
        <a:bodyPr/>
        <a:lstStyle/>
        <a:p>
          <a:r>
            <a:rPr lang="es-ES" b="1" i="0" dirty="0" err="1"/>
            <a:t>Timestamps</a:t>
          </a:r>
          <a:endParaRPr lang="es-CO" dirty="0"/>
        </a:p>
      </dgm:t>
    </dgm:pt>
    <dgm:pt modelId="{2A65760A-4B5B-4340-9F49-E4487A68EE94}" type="parTrans" cxnId="{EDC7B236-02E8-44FF-BB70-14CBDD714EF2}">
      <dgm:prSet/>
      <dgm:spPr/>
      <dgm:t>
        <a:bodyPr/>
        <a:lstStyle/>
        <a:p>
          <a:endParaRPr lang="es-CO"/>
        </a:p>
      </dgm:t>
    </dgm:pt>
    <dgm:pt modelId="{6A6B9284-64D5-4549-8EE6-9588DE8DA5A3}" type="sibTrans" cxnId="{EDC7B236-02E8-44FF-BB70-14CBDD714EF2}">
      <dgm:prSet/>
      <dgm:spPr/>
      <dgm:t>
        <a:bodyPr/>
        <a:lstStyle/>
        <a:p>
          <a:endParaRPr lang="es-CO"/>
        </a:p>
      </dgm:t>
    </dgm:pt>
    <dgm:pt modelId="{1FD750FA-8DAA-4BF2-B396-C91FE048E06E}">
      <dgm:prSet/>
      <dgm:spPr/>
      <dgm:t>
        <a:bodyPr/>
        <a:lstStyle/>
        <a:p>
          <a:r>
            <a:rPr lang="es-ES" b="0" i="0" dirty="0">
              <a:latin typeface="Poppins" panose="00000500000000000000" pitchFamily="2" charset="0"/>
              <a:cs typeface="Poppins" panose="00000500000000000000" pitchFamily="2" charset="0"/>
            </a:rPr>
            <a:t>Muchas tablas operativas incluyen una columna </a:t>
          </a:r>
          <a:r>
            <a:rPr lang="es-ES" b="1" i="0" dirty="0" err="1">
              <a:latin typeface="Poppins" panose="00000500000000000000" pitchFamily="2" charset="0"/>
              <a:cs typeface="Poppins" panose="00000500000000000000" pitchFamily="2" charset="0"/>
            </a:rPr>
            <a:t>timestamp</a:t>
          </a:r>
          <a:r>
            <a:rPr lang="es-ES" b="1" i="0" dirty="0">
              <a:latin typeface="Poppins" panose="00000500000000000000" pitchFamily="2" charset="0"/>
              <a:cs typeface="Poppins" panose="00000500000000000000" pitchFamily="2" charset="0"/>
            </a:rPr>
            <a:t>/</a:t>
          </a:r>
          <a:r>
            <a:rPr lang="es-ES" b="1" i="0" dirty="0" err="1">
              <a:latin typeface="Poppins" panose="00000500000000000000" pitchFamily="2" charset="0"/>
              <a:cs typeface="Poppins" panose="00000500000000000000" pitchFamily="2" charset="0"/>
            </a:rPr>
            <a:t>datetime</a:t>
          </a:r>
          <a:r>
            <a:rPr lang="es-ES" b="0" i="0" dirty="0">
              <a:latin typeface="Poppins" panose="00000500000000000000" pitchFamily="2" charset="0"/>
              <a:cs typeface="Poppins" panose="00000500000000000000" pitchFamily="2" charset="0"/>
            </a:rPr>
            <a:t> (</a:t>
          </a:r>
          <a:r>
            <a:rPr lang="es-ES" b="0" i="0" dirty="0" err="1">
              <a:latin typeface="Poppins" panose="00000500000000000000" pitchFamily="2" charset="0"/>
              <a:cs typeface="Poppins" panose="00000500000000000000" pitchFamily="2" charset="0"/>
            </a:rPr>
            <a:t>ejTimestamp</a:t>
          </a:r>
          <a:r>
            <a:rPr lang="es-ES" b="0" i="0" dirty="0">
              <a:latin typeface="Poppins" panose="00000500000000000000" pitchFamily="2" charset="0"/>
              <a:cs typeface="Poppins" panose="00000500000000000000" pitchFamily="2" charset="0"/>
            </a:rPr>
            <a:t>, </a:t>
          </a:r>
          <a:r>
            <a:rPr lang="es-ES" b="0" i="0" dirty="0" err="1">
              <a:latin typeface="Poppins" panose="00000500000000000000" pitchFamily="2" charset="0"/>
              <a:cs typeface="Poppins" panose="00000500000000000000" pitchFamily="2" charset="0"/>
            </a:rPr>
            <a:t>LastModified</a:t>
          </a:r>
          <a:r>
            <a:rPr lang="es-ES" b="0" i="0" dirty="0">
              <a:latin typeface="Poppins" panose="00000500000000000000" pitchFamily="2" charset="0"/>
              <a:cs typeface="Poppins" panose="00000500000000000000" pitchFamily="2" charset="0"/>
            </a:rPr>
            <a:t>) con la </a:t>
          </a:r>
          <a:r>
            <a:rPr lang="es-ES" b="1" i="0" dirty="0">
              <a:latin typeface="Poppins" panose="00000500000000000000" pitchFamily="2" charset="0"/>
              <a:cs typeface="Poppins" panose="00000500000000000000" pitchFamily="2" charset="0"/>
            </a:rPr>
            <a:t>última modificación</a:t>
          </a:r>
          <a:r>
            <a:rPr lang="es-ES" b="0" i="0" dirty="0">
              <a:latin typeface="Poppins" panose="00000500000000000000" pitchFamily="2" charset="0"/>
              <a:cs typeface="Poppins" panose="00000500000000000000" pitchFamily="2" charset="0"/>
            </a:rPr>
            <a:t> de cada fila.</a:t>
          </a:r>
          <a:endParaRPr lang="es-CO" dirty="0">
            <a:latin typeface="Poppins" panose="00000500000000000000" pitchFamily="2" charset="0"/>
            <a:cs typeface="Poppins" panose="00000500000000000000" pitchFamily="2" charset="0"/>
          </a:endParaRPr>
        </a:p>
      </dgm:t>
    </dgm:pt>
    <dgm:pt modelId="{F0EDCCD0-76BE-4656-A677-DBBCFBD192EB}" type="parTrans" cxnId="{177B770E-CA8B-4B55-8DCF-C562C481A5A0}">
      <dgm:prSet/>
      <dgm:spPr/>
      <dgm:t>
        <a:bodyPr/>
        <a:lstStyle/>
        <a:p>
          <a:endParaRPr lang="es-CO"/>
        </a:p>
      </dgm:t>
    </dgm:pt>
    <dgm:pt modelId="{2DC079DE-6BA7-4DC8-ABEE-2DB77D4BD905}" type="sibTrans" cxnId="{177B770E-CA8B-4B55-8DCF-C562C481A5A0}">
      <dgm:prSet/>
      <dgm:spPr/>
      <dgm:t>
        <a:bodyPr/>
        <a:lstStyle/>
        <a:p>
          <a:endParaRPr lang="es-CO"/>
        </a:p>
      </dgm:t>
    </dgm:pt>
    <dgm:pt modelId="{63A4F870-A3E3-4392-97BD-95A82752E4E9}">
      <dgm:prSet/>
      <dgm:spPr/>
      <dgm:t>
        <a:bodyPr/>
        <a:lstStyle/>
        <a:p>
          <a:r>
            <a:rPr lang="es-ES" b="0" i="0" dirty="0">
              <a:latin typeface="Poppins" panose="00000500000000000000" pitchFamily="2" charset="0"/>
              <a:cs typeface="Poppins" panose="00000500000000000000" pitchFamily="2" charset="0"/>
            </a:rPr>
            <a:t>Si la app no la llena, configura </a:t>
          </a:r>
          <a:r>
            <a:rPr lang="es-ES" b="1" i="0" dirty="0">
              <a:latin typeface="Poppins" panose="00000500000000000000" pitchFamily="2" charset="0"/>
              <a:cs typeface="Poppins" panose="00000500000000000000" pitchFamily="2" charset="0"/>
            </a:rPr>
            <a:t>default = NOW()</a:t>
          </a:r>
          <a:r>
            <a:rPr lang="es-ES" b="0" i="0" dirty="0">
              <a:latin typeface="Poppins" panose="00000500000000000000" pitchFamily="2" charset="0"/>
              <a:cs typeface="Poppins" panose="00000500000000000000" pitchFamily="2" charset="0"/>
            </a:rPr>
            <a:t> al guardar o usa </a:t>
          </a:r>
          <a:r>
            <a:rPr lang="es-ES" b="1" i="0" dirty="0" err="1">
              <a:latin typeface="Poppins" panose="00000500000000000000" pitchFamily="2" charset="0"/>
              <a:cs typeface="Poppins" panose="00000500000000000000" pitchFamily="2" charset="0"/>
            </a:rPr>
            <a:t>triggers</a:t>
          </a:r>
          <a:r>
            <a:rPr lang="es-ES" b="0" i="0" dirty="0">
              <a:latin typeface="Poppins" panose="00000500000000000000" pitchFamily="2" charset="0"/>
              <a:cs typeface="Poppins" panose="00000500000000000000" pitchFamily="2" charset="0"/>
            </a:rPr>
            <a:t> para poblarla.</a:t>
          </a:r>
          <a:endParaRPr lang="es-CO" dirty="0">
            <a:latin typeface="Poppins" panose="00000500000000000000" pitchFamily="2" charset="0"/>
            <a:cs typeface="Poppins" panose="00000500000000000000" pitchFamily="2" charset="0"/>
          </a:endParaRPr>
        </a:p>
      </dgm:t>
    </dgm:pt>
    <dgm:pt modelId="{AA1011EC-56B9-433A-BD80-3D5E1BADE580}" type="parTrans" cxnId="{DF397D03-A325-4EB8-9269-A09F8A765EDD}">
      <dgm:prSet/>
      <dgm:spPr/>
      <dgm:t>
        <a:bodyPr/>
        <a:lstStyle/>
        <a:p>
          <a:endParaRPr lang="es-CO"/>
        </a:p>
      </dgm:t>
    </dgm:pt>
    <dgm:pt modelId="{CC0C281F-7AB4-443F-AF29-18C74477A7A9}" type="sibTrans" cxnId="{DF397D03-A325-4EB8-9269-A09F8A765EDD}">
      <dgm:prSet/>
      <dgm:spPr/>
      <dgm:t>
        <a:bodyPr/>
        <a:lstStyle/>
        <a:p>
          <a:endParaRPr lang="es-CO"/>
        </a:p>
      </dgm:t>
    </dgm:pt>
    <dgm:pt modelId="{6F169062-3F10-45FD-92D8-5F41D8229269}">
      <dgm:prSet/>
      <dgm:spPr/>
      <dgm:t>
        <a:bodyPr/>
        <a:lstStyle/>
        <a:p>
          <a:r>
            <a:rPr lang="es-ES" b="0" i="0" dirty="0">
              <a:latin typeface="Poppins" panose="00000500000000000000" pitchFamily="2" charset="0"/>
              <a:cs typeface="Poppins" panose="00000500000000000000" pitchFamily="2" charset="0"/>
            </a:rPr>
            <a:t>Facilita identificar </a:t>
          </a:r>
          <a:r>
            <a:rPr lang="es-ES" b="1" i="0" dirty="0">
              <a:latin typeface="Poppins" panose="00000500000000000000" pitchFamily="2" charset="0"/>
              <a:cs typeface="Poppins" panose="00000500000000000000" pitchFamily="2" charset="0"/>
            </a:rPr>
            <a:t>datos nuevos/cambiados</a:t>
          </a:r>
          <a:r>
            <a:rPr lang="es-ES" b="0" i="0" dirty="0">
              <a:latin typeface="Poppins" panose="00000500000000000000" pitchFamily="2" charset="0"/>
              <a:cs typeface="Poppins" panose="00000500000000000000" pitchFamily="2" charset="0"/>
            </a:rPr>
            <a:t> sin sobrecargar la fuente.</a:t>
          </a:r>
          <a:endParaRPr lang="es-CO" dirty="0">
            <a:latin typeface="Poppins" panose="00000500000000000000" pitchFamily="2" charset="0"/>
            <a:cs typeface="Poppins" panose="00000500000000000000" pitchFamily="2" charset="0"/>
          </a:endParaRPr>
        </a:p>
      </dgm:t>
    </dgm:pt>
    <dgm:pt modelId="{BBB0750C-6003-40C3-8708-24A88793CF35}" type="parTrans" cxnId="{583C7328-3E86-47E1-80CF-8F8F4412622F}">
      <dgm:prSet/>
      <dgm:spPr/>
      <dgm:t>
        <a:bodyPr/>
        <a:lstStyle/>
        <a:p>
          <a:endParaRPr lang="es-CO"/>
        </a:p>
      </dgm:t>
    </dgm:pt>
    <dgm:pt modelId="{16E66531-8121-4BF3-AAE0-2C7D662E75A1}" type="sibTrans" cxnId="{583C7328-3E86-47E1-80CF-8F8F4412622F}">
      <dgm:prSet/>
      <dgm:spPr/>
      <dgm:t>
        <a:bodyPr/>
        <a:lstStyle/>
        <a:p>
          <a:endParaRPr lang="es-CO"/>
        </a:p>
      </dgm:t>
    </dgm:pt>
    <dgm:pt modelId="{EB9F8D91-DEB6-4867-A1DF-47DEBB1B6AE0}">
      <dgm:prSet/>
      <dgm:spPr/>
      <dgm:t>
        <a:bodyPr/>
        <a:lstStyle/>
        <a:p>
          <a:r>
            <a:rPr lang="es-ES" b="1" i="0"/>
            <a:t>Change Data Capture (CDC)</a:t>
          </a:r>
          <a:endParaRPr lang="es-CO"/>
        </a:p>
      </dgm:t>
    </dgm:pt>
    <dgm:pt modelId="{CCFADC94-4F1E-495D-B2AC-4E6D7705480B}" type="parTrans" cxnId="{483FF7E9-7730-4710-B65C-1BD8FB52E81E}">
      <dgm:prSet/>
      <dgm:spPr/>
      <dgm:t>
        <a:bodyPr/>
        <a:lstStyle/>
        <a:p>
          <a:endParaRPr lang="es-CO"/>
        </a:p>
      </dgm:t>
    </dgm:pt>
    <dgm:pt modelId="{9D4EAE95-6F6C-4AC3-9A4B-9C7069A8BE93}" type="sibTrans" cxnId="{483FF7E9-7730-4710-B65C-1BD8FB52E81E}">
      <dgm:prSet/>
      <dgm:spPr/>
      <dgm:t>
        <a:bodyPr/>
        <a:lstStyle/>
        <a:p>
          <a:endParaRPr lang="es-CO"/>
        </a:p>
      </dgm:t>
    </dgm:pt>
    <dgm:pt modelId="{73CCD80F-5455-43D2-88B1-42E99947E2B9}">
      <dgm:prSet/>
      <dgm:spPr/>
      <dgm:t>
        <a:bodyPr/>
        <a:lstStyle/>
        <a:p>
          <a:r>
            <a:rPr lang="es-ES" b="0" i="0" dirty="0">
              <a:latin typeface="Poppins" panose="00000500000000000000" pitchFamily="2" charset="0"/>
              <a:cs typeface="Poppins" panose="00000500000000000000" pitchFamily="2" charset="0"/>
            </a:rPr>
            <a:t>La base relacional registra </a:t>
          </a:r>
          <a:r>
            <a:rPr lang="es-ES" b="1" i="0" dirty="0">
              <a:latin typeface="Poppins" panose="00000500000000000000" pitchFamily="2" charset="0"/>
              <a:cs typeface="Poppins" panose="00000500000000000000" pitchFamily="2" charset="0"/>
            </a:rPr>
            <a:t>INSERT/UPDATE/DELETE</a:t>
          </a:r>
          <a:r>
            <a:rPr lang="es-ES" b="0" i="0" dirty="0">
              <a:latin typeface="Poppins" panose="00000500000000000000" pitchFamily="2" charset="0"/>
              <a:cs typeface="Poppins" panose="00000500000000000000" pitchFamily="2" charset="0"/>
            </a:rPr>
            <a:t> en el </a:t>
          </a:r>
          <a:r>
            <a:rPr lang="es-ES" b="1" i="0" dirty="0">
              <a:latin typeface="Poppins" panose="00000500000000000000" pitchFamily="2" charset="0"/>
              <a:cs typeface="Poppins" panose="00000500000000000000" pitchFamily="2" charset="0"/>
            </a:rPr>
            <a:t>log de transacciones</a:t>
          </a:r>
          <a:r>
            <a:rPr lang="es-ES" b="0" i="0" dirty="0">
              <a:latin typeface="Poppins" panose="00000500000000000000" pitchFamily="2" charset="0"/>
              <a:cs typeface="Poppins" panose="00000500000000000000" pitchFamily="2" charset="0"/>
            </a:rPr>
            <a:t> y expone qué cambió, </a:t>
          </a:r>
          <a:r>
            <a:rPr lang="es-ES" b="1" i="0" dirty="0">
              <a:latin typeface="Poppins" panose="00000500000000000000" pitchFamily="2" charset="0"/>
              <a:cs typeface="Poppins" panose="00000500000000000000" pitchFamily="2" charset="0"/>
            </a:rPr>
            <a:t>dónde</a:t>
          </a:r>
          <a:r>
            <a:rPr lang="es-ES" b="0" i="0" dirty="0">
              <a:latin typeface="Poppins" panose="00000500000000000000" pitchFamily="2" charset="0"/>
              <a:cs typeface="Poppins" panose="00000500000000000000" pitchFamily="2" charset="0"/>
            </a:rPr>
            <a:t> y </a:t>
          </a:r>
          <a:r>
            <a:rPr lang="es-ES" b="1" i="0" dirty="0">
              <a:latin typeface="Poppins" panose="00000500000000000000" pitchFamily="2" charset="0"/>
              <a:cs typeface="Poppins" panose="00000500000000000000" pitchFamily="2" charset="0"/>
            </a:rPr>
            <a:t>cuándo</a:t>
          </a:r>
          <a:r>
            <a:rPr lang="es-ES" b="0" i="0" dirty="0">
              <a:latin typeface="Poppins" panose="00000500000000000000" pitchFamily="2" charset="0"/>
              <a:cs typeface="Poppins" panose="00000500000000000000" pitchFamily="2" charset="0"/>
            </a:rPr>
            <a:t>.</a:t>
          </a:r>
          <a:endParaRPr lang="es-CO" dirty="0">
            <a:latin typeface="Poppins" panose="00000500000000000000" pitchFamily="2" charset="0"/>
            <a:cs typeface="Poppins" panose="00000500000000000000" pitchFamily="2" charset="0"/>
          </a:endParaRPr>
        </a:p>
      </dgm:t>
    </dgm:pt>
    <dgm:pt modelId="{E3A0F0E8-7D74-4120-A104-A3140DA7B53D}" type="parTrans" cxnId="{A0921361-ABE9-48CE-83BC-40D4CF8ECC25}">
      <dgm:prSet/>
      <dgm:spPr/>
      <dgm:t>
        <a:bodyPr/>
        <a:lstStyle/>
        <a:p>
          <a:endParaRPr lang="es-CO"/>
        </a:p>
      </dgm:t>
    </dgm:pt>
    <dgm:pt modelId="{BCA9BB61-5446-4CF1-BC3A-595451D01C79}" type="sibTrans" cxnId="{A0921361-ABE9-48CE-83BC-40D4CF8ECC25}">
      <dgm:prSet/>
      <dgm:spPr/>
      <dgm:t>
        <a:bodyPr/>
        <a:lstStyle/>
        <a:p>
          <a:endParaRPr lang="es-CO"/>
        </a:p>
      </dgm:t>
    </dgm:pt>
    <dgm:pt modelId="{F00FD006-6B83-4135-921D-974DE2AC5208}">
      <dgm:prSet/>
      <dgm:spPr/>
      <dgm:t>
        <a:bodyPr/>
        <a:lstStyle/>
        <a:p>
          <a:r>
            <a:rPr lang="es-ES" b="0" i="0" dirty="0">
              <a:latin typeface="Poppins" panose="00000500000000000000" pitchFamily="2" charset="0"/>
              <a:cs typeface="Poppins" panose="00000500000000000000" pitchFamily="2" charset="0"/>
            </a:rPr>
            <a:t>Ideal para </a:t>
          </a:r>
          <a:r>
            <a:rPr lang="es-ES" b="1" i="0" dirty="0" err="1">
              <a:latin typeface="Poppins" panose="00000500000000000000" pitchFamily="2" charset="0"/>
              <a:cs typeface="Poppins" panose="00000500000000000000" pitchFamily="2" charset="0"/>
            </a:rPr>
            <a:t>near</a:t>
          </a:r>
          <a:r>
            <a:rPr lang="es-ES" b="1" i="0" dirty="0">
              <a:latin typeface="Poppins" panose="00000500000000000000" pitchFamily="2" charset="0"/>
              <a:cs typeface="Poppins" panose="00000500000000000000" pitchFamily="2" charset="0"/>
            </a:rPr>
            <a:t> real-time DW</a:t>
          </a:r>
          <a:r>
            <a:rPr lang="es-ES" b="0" i="0" dirty="0">
              <a:latin typeface="Poppins" panose="00000500000000000000" pitchFamily="2" charset="0"/>
              <a:cs typeface="Poppins" panose="00000500000000000000" pitchFamily="2" charset="0"/>
            </a:rPr>
            <a:t> (segundos entre cambio en origen y reflejo en el DW).</a:t>
          </a:r>
          <a:endParaRPr lang="es-CO" dirty="0">
            <a:latin typeface="Poppins" panose="00000500000000000000" pitchFamily="2" charset="0"/>
            <a:cs typeface="Poppins" panose="00000500000000000000" pitchFamily="2" charset="0"/>
          </a:endParaRPr>
        </a:p>
      </dgm:t>
    </dgm:pt>
    <dgm:pt modelId="{4219E11C-F536-4EFA-B591-963C15DE3072}" type="parTrans" cxnId="{B6244E51-ADA1-49EA-9BE3-5ECA31BC3666}">
      <dgm:prSet/>
      <dgm:spPr/>
      <dgm:t>
        <a:bodyPr/>
        <a:lstStyle/>
        <a:p>
          <a:endParaRPr lang="es-CO"/>
        </a:p>
      </dgm:t>
    </dgm:pt>
    <dgm:pt modelId="{349CBBD3-C66E-43B7-AC1D-8B7CF5B90ADC}" type="sibTrans" cxnId="{B6244E51-ADA1-49EA-9BE3-5ECA31BC3666}">
      <dgm:prSet/>
      <dgm:spPr/>
      <dgm:t>
        <a:bodyPr/>
        <a:lstStyle/>
        <a:p>
          <a:endParaRPr lang="es-CO"/>
        </a:p>
      </dgm:t>
    </dgm:pt>
    <dgm:pt modelId="{6E19014C-9795-40FD-81D0-ED6BA05F0522}">
      <dgm:prSet/>
      <dgm:spPr/>
      <dgm:t>
        <a:bodyPr/>
        <a:lstStyle/>
        <a:p>
          <a:r>
            <a:rPr lang="es-ES" b="1" i="0"/>
            <a:t>Partitioning por rango (fecha)</a:t>
          </a:r>
          <a:endParaRPr lang="es-CO"/>
        </a:p>
      </dgm:t>
    </dgm:pt>
    <dgm:pt modelId="{2A3A4FE0-20C8-4EA4-BCB0-E5C5659AD1F3}" type="parTrans" cxnId="{E4A821B6-F8A4-4501-80D3-D1D0AB3745B8}">
      <dgm:prSet/>
      <dgm:spPr/>
      <dgm:t>
        <a:bodyPr/>
        <a:lstStyle/>
        <a:p>
          <a:endParaRPr lang="es-CO"/>
        </a:p>
      </dgm:t>
    </dgm:pt>
    <dgm:pt modelId="{06F3AFFD-6435-4769-8B86-5656343BE0A0}" type="sibTrans" cxnId="{E4A821B6-F8A4-4501-80D3-D1D0AB3745B8}">
      <dgm:prSet/>
      <dgm:spPr/>
      <dgm:t>
        <a:bodyPr/>
        <a:lstStyle/>
        <a:p>
          <a:endParaRPr lang="es-CO"/>
        </a:p>
      </dgm:t>
    </dgm:pt>
    <dgm:pt modelId="{0A61F9B9-5B67-41DE-8EFE-E1B673B99771}">
      <dgm:prSet/>
      <dgm:spPr/>
      <dgm:t>
        <a:bodyPr/>
        <a:lstStyle/>
        <a:p>
          <a:r>
            <a:rPr lang="es-ES" b="0" i="0" dirty="0">
              <a:latin typeface="Poppins" panose="00000500000000000000" pitchFamily="2" charset="0"/>
              <a:cs typeface="Poppins" panose="00000500000000000000" pitchFamily="2" charset="0"/>
            </a:rPr>
            <a:t>Tablas particionadas por una </a:t>
          </a:r>
          <a:r>
            <a:rPr lang="es-ES" b="1" i="0" dirty="0">
              <a:latin typeface="Poppins" panose="00000500000000000000" pitchFamily="2" charset="0"/>
              <a:cs typeface="Poppins" panose="00000500000000000000" pitchFamily="2" charset="0"/>
            </a:rPr>
            <a:t>clave de fecha</a:t>
          </a:r>
          <a:r>
            <a:rPr lang="es-ES" b="0" i="0" dirty="0">
              <a:latin typeface="Poppins" panose="00000500000000000000" pitchFamily="2" charset="0"/>
              <a:cs typeface="Poppins" panose="00000500000000000000" pitchFamily="2" charset="0"/>
            </a:rPr>
            <a:t> (</a:t>
          </a:r>
          <a:r>
            <a:rPr lang="es-ES" b="0" i="0" dirty="0" err="1">
              <a:latin typeface="Poppins" panose="00000500000000000000" pitchFamily="2" charset="0"/>
              <a:cs typeface="Poppins" panose="00000500000000000000" pitchFamily="2" charset="0"/>
            </a:rPr>
            <a:t>ejpor</a:t>
          </a:r>
          <a:r>
            <a:rPr lang="es-ES" b="0" i="0" dirty="0">
              <a:latin typeface="Poppins" panose="00000500000000000000" pitchFamily="2" charset="0"/>
              <a:cs typeface="Poppins" panose="00000500000000000000" pitchFamily="2" charset="0"/>
            </a:rPr>
            <a:t> día) permiten extraer fácilmente </a:t>
          </a:r>
          <a:r>
            <a:rPr lang="es-ES" b="1" i="0" dirty="0">
              <a:latin typeface="Poppins" panose="00000500000000000000" pitchFamily="2" charset="0"/>
              <a:cs typeface="Poppins" panose="00000500000000000000" pitchFamily="2" charset="0"/>
            </a:rPr>
            <a:t>particiones recientes</a:t>
          </a:r>
          <a:r>
            <a:rPr lang="es-ES" b="0" i="0" dirty="0">
              <a:latin typeface="Poppins" panose="00000500000000000000" pitchFamily="2" charset="0"/>
              <a:cs typeface="Poppins" panose="00000500000000000000" pitchFamily="2" charset="0"/>
            </a:rPr>
            <a:t> (día actual/anterior).</a:t>
          </a:r>
          <a:endParaRPr lang="es-CO" dirty="0">
            <a:latin typeface="Poppins" panose="00000500000000000000" pitchFamily="2" charset="0"/>
            <a:cs typeface="Poppins" panose="00000500000000000000" pitchFamily="2" charset="0"/>
          </a:endParaRPr>
        </a:p>
      </dgm:t>
    </dgm:pt>
    <dgm:pt modelId="{28E9D01B-3E0D-4BB1-BE15-534070099382}" type="parTrans" cxnId="{A536A6F6-E23A-4C03-9DC5-E6D95346C994}">
      <dgm:prSet/>
      <dgm:spPr/>
      <dgm:t>
        <a:bodyPr/>
        <a:lstStyle/>
        <a:p>
          <a:endParaRPr lang="es-CO"/>
        </a:p>
      </dgm:t>
    </dgm:pt>
    <dgm:pt modelId="{FE710CE0-FA1D-49BC-B4C4-C1D63D524E2C}" type="sibTrans" cxnId="{A536A6F6-E23A-4C03-9DC5-E6D95346C994}">
      <dgm:prSet/>
      <dgm:spPr/>
      <dgm:t>
        <a:bodyPr/>
        <a:lstStyle/>
        <a:p>
          <a:endParaRPr lang="es-CO"/>
        </a:p>
      </dgm:t>
    </dgm:pt>
    <dgm:pt modelId="{AE6F401B-5D29-40D9-B3B5-880477EE8D95}">
      <dgm:prSet/>
      <dgm:spPr/>
      <dgm:t>
        <a:bodyPr/>
        <a:lstStyle/>
        <a:p>
          <a:r>
            <a:rPr lang="es-ES" b="0" i="0" dirty="0">
              <a:latin typeface="Poppins" panose="00000500000000000000" pitchFamily="2" charset="0"/>
              <a:cs typeface="Poppins" panose="00000500000000000000" pitchFamily="2" charset="0"/>
            </a:rPr>
            <a:t>Reduce el volumen escaneado en las extracciones incrementales.</a:t>
          </a:r>
          <a:endParaRPr lang="es-CO" dirty="0">
            <a:latin typeface="Poppins" panose="00000500000000000000" pitchFamily="2" charset="0"/>
            <a:cs typeface="Poppins" panose="00000500000000000000" pitchFamily="2" charset="0"/>
          </a:endParaRPr>
        </a:p>
      </dgm:t>
    </dgm:pt>
    <dgm:pt modelId="{EC5C57AB-4691-434D-89CB-709588B8C85C}" type="parTrans" cxnId="{310D1124-5352-455A-8946-0E48A48DBFB3}">
      <dgm:prSet/>
      <dgm:spPr/>
      <dgm:t>
        <a:bodyPr/>
        <a:lstStyle/>
        <a:p>
          <a:endParaRPr lang="es-CO"/>
        </a:p>
      </dgm:t>
    </dgm:pt>
    <dgm:pt modelId="{4168F097-47CE-475B-9272-A808FA9B1062}" type="sibTrans" cxnId="{310D1124-5352-455A-8946-0E48A48DBFB3}">
      <dgm:prSet/>
      <dgm:spPr/>
      <dgm:t>
        <a:bodyPr/>
        <a:lstStyle/>
        <a:p>
          <a:endParaRPr lang="es-CO"/>
        </a:p>
      </dgm:t>
    </dgm:pt>
    <dgm:pt modelId="{2048DA17-D680-4F33-A435-628A8F78D586}">
      <dgm:prSet/>
      <dgm:spPr/>
      <dgm:t>
        <a:bodyPr/>
        <a:lstStyle/>
        <a:p>
          <a:r>
            <a:rPr lang="es-ES" b="1" i="0"/>
            <a:t>Database triggers</a:t>
          </a:r>
          <a:endParaRPr lang="es-CO"/>
        </a:p>
      </dgm:t>
    </dgm:pt>
    <dgm:pt modelId="{208319C7-0B09-4957-895D-A2FDDDEF1239}" type="parTrans" cxnId="{537EB0D0-D7FD-4C09-8A17-1BFF0748E3BD}">
      <dgm:prSet/>
      <dgm:spPr/>
      <dgm:t>
        <a:bodyPr/>
        <a:lstStyle/>
        <a:p>
          <a:endParaRPr lang="es-CO"/>
        </a:p>
      </dgm:t>
    </dgm:pt>
    <dgm:pt modelId="{B824C610-9932-40AB-A4BC-E3C0A9002C70}" type="sibTrans" cxnId="{537EB0D0-D7FD-4C09-8A17-1BFF0748E3BD}">
      <dgm:prSet/>
      <dgm:spPr/>
      <dgm:t>
        <a:bodyPr/>
        <a:lstStyle/>
        <a:p>
          <a:endParaRPr lang="es-CO"/>
        </a:p>
      </dgm:t>
    </dgm:pt>
    <dgm:pt modelId="{4CF2129A-D37A-49D7-B4ED-CAE35E44ABAA}">
      <dgm:prSet/>
      <dgm:spPr/>
      <dgm:t>
        <a:bodyPr/>
        <a:lstStyle/>
        <a:p>
          <a:r>
            <a:rPr lang="es-ES" b="0" i="0" dirty="0" err="1">
              <a:latin typeface="Poppins" panose="00000500000000000000" pitchFamily="2" charset="0"/>
              <a:cs typeface="Poppins" panose="00000500000000000000" pitchFamily="2" charset="0"/>
            </a:rPr>
            <a:t>Triggers</a:t>
          </a:r>
          <a:r>
            <a:rPr lang="es-ES" b="0" i="0" dirty="0">
              <a:latin typeface="Poppins" panose="00000500000000000000" pitchFamily="2" charset="0"/>
              <a:cs typeface="Poppins" panose="00000500000000000000" pitchFamily="2" charset="0"/>
            </a:rPr>
            <a:t> de </a:t>
          </a:r>
          <a:r>
            <a:rPr lang="es-ES" b="1" i="0" dirty="0">
              <a:latin typeface="Poppins" panose="00000500000000000000" pitchFamily="2" charset="0"/>
              <a:cs typeface="Poppins" panose="00000500000000000000" pitchFamily="2" charset="0"/>
            </a:rPr>
            <a:t>INSERT/UPDATE/DELETE</a:t>
          </a:r>
          <a:r>
            <a:rPr lang="es-ES" b="0" i="0" dirty="0">
              <a:latin typeface="Poppins" panose="00000500000000000000" pitchFamily="2" charset="0"/>
              <a:cs typeface="Poppins" panose="00000500000000000000" pitchFamily="2" charset="0"/>
            </a:rPr>
            <a:t> que escriben en una </a:t>
          </a:r>
          <a:r>
            <a:rPr lang="es-ES" b="1" i="0" dirty="0">
              <a:latin typeface="Poppins" panose="00000500000000000000" pitchFamily="2" charset="0"/>
              <a:cs typeface="Poppins" panose="00000500000000000000" pitchFamily="2" charset="0"/>
            </a:rPr>
            <a:t>tabla de cambios</a:t>
          </a:r>
          <a:r>
            <a:rPr lang="es-ES" b="0" i="0" dirty="0">
              <a:latin typeface="Poppins" panose="00000500000000000000" pitchFamily="2" charset="0"/>
              <a:cs typeface="Poppins" panose="00000500000000000000" pitchFamily="2" charset="0"/>
            </a:rPr>
            <a:t>.</a:t>
          </a:r>
          <a:endParaRPr lang="es-CO" dirty="0">
            <a:latin typeface="Poppins" panose="00000500000000000000" pitchFamily="2" charset="0"/>
            <a:cs typeface="Poppins" panose="00000500000000000000" pitchFamily="2" charset="0"/>
          </a:endParaRPr>
        </a:p>
      </dgm:t>
    </dgm:pt>
    <dgm:pt modelId="{9407951C-B2AE-4446-882C-741CC1774633}" type="parTrans" cxnId="{7E2AC41D-0DC5-4797-891A-1B230E4D4F19}">
      <dgm:prSet/>
      <dgm:spPr/>
      <dgm:t>
        <a:bodyPr/>
        <a:lstStyle/>
        <a:p>
          <a:endParaRPr lang="es-CO"/>
        </a:p>
      </dgm:t>
    </dgm:pt>
    <dgm:pt modelId="{EF947CBB-479D-4BBD-BB75-245BAC821D8E}" type="sibTrans" cxnId="{7E2AC41D-0DC5-4797-891A-1B230E4D4F19}">
      <dgm:prSet/>
      <dgm:spPr/>
      <dgm:t>
        <a:bodyPr/>
        <a:lstStyle/>
        <a:p>
          <a:endParaRPr lang="es-CO"/>
        </a:p>
      </dgm:t>
    </dgm:pt>
    <dgm:pt modelId="{6DCA06E6-64D1-4BA8-8D8F-EC2E2B52448B}">
      <dgm:prSet/>
      <dgm:spPr/>
      <dgm:t>
        <a:bodyPr/>
        <a:lstStyle/>
        <a:p>
          <a:r>
            <a:rPr lang="es-ES" b="0" i="0" dirty="0">
              <a:latin typeface="Poppins" panose="00000500000000000000" pitchFamily="2" charset="0"/>
              <a:cs typeface="Poppins" panose="00000500000000000000" pitchFamily="2" charset="0"/>
            </a:rPr>
            <a:t>Útil cuando </a:t>
          </a:r>
          <a:r>
            <a:rPr lang="es-ES" b="1" i="0" dirty="0">
              <a:latin typeface="Poppins" panose="00000500000000000000" pitchFamily="2" charset="0"/>
              <a:cs typeface="Poppins" panose="00000500000000000000" pitchFamily="2" charset="0"/>
            </a:rPr>
            <a:t>no hay CDC</a:t>
          </a:r>
          <a:r>
            <a:rPr lang="es-ES" b="0" i="0" dirty="0">
              <a:latin typeface="Poppins" panose="00000500000000000000" pitchFamily="2" charset="0"/>
              <a:cs typeface="Poppins" panose="00000500000000000000" pitchFamily="2" charset="0"/>
            </a:rPr>
            <a:t> nativo; funcionalmente similar, pero con más mantenimiento y acoplamiento.</a:t>
          </a:r>
          <a:endParaRPr lang="es-CO" dirty="0">
            <a:latin typeface="Poppins" panose="00000500000000000000" pitchFamily="2" charset="0"/>
            <a:cs typeface="Poppins" panose="00000500000000000000" pitchFamily="2" charset="0"/>
          </a:endParaRPr>
        </a:p>
      </dgm:t>
    </dgm:pt>
    <dgm:pt modelId="{3D1A25E2-8C32-452F-8EEB-FD40DCEF0E65}" type="parTrans" cxnId="{29D5F581-2894-4BBB-B58B-371F7A5E2019}">
      <dgm:prSet/>
      <dgm:spPr/>
      <dgm:t>
        <a:bodyPr/>
        <a:lstStyle/>
        <a:p>
          <a:endParaRPr lang="es-CO"/>
        </a:p>
      </dgm:t>
    </dgm:pt>
    <dgm:pt modelId="{E6A6B54F-3BB7-40DC-85E5-57B9F122E140}" type="sibTrans" cxnId="{29D5F581-2894-4BBB-B58B-371F7A5E2019}">
      <dgm:prSet/>
      <dgm:spPr/>
      <dgm:t>
        <a:bodyPr/>
        <a:lstStyle/>
        <a:p>
          <a:endParaRPr lang="es-CO"/>
        </a:p>
      </dgm:t>
    </dgm:pt>
    <dgm:pt modelId="{F7822AB8-2F74-4685-AA64-89E891C7B838}">
      <dgm:prSet/>
      <dgm:spPr/>
      <dgm:t>
        <a:bodyPr/>
        <a:lstStyle/>
        <a:p>
          <a:r>
            <a:rPr lang="es-ES" b="1" i="0"/>
            <a:t>MERGE con extractos completos (último recurso)</a:t>
          </a:r>
          <a:endParaRPr lang="es-CO"/>
        </a:p>
      </dgm:t>
    </dgm:pt>
    <dgm:pt modelId="{21D624ED-8396-4915-BD65-18681CD09F88}" type="parTrans" cxnId="{76182408-93ED-48C8-BE55-BE19D634A2DE}">
      <dgm:prSet/>
      <dgm:spPr/>
      <dgm:t>
        <a:bodyPr/>
        <a:lstStyle/>
        <a:p>
          <a:endParaRPr lang="es-CO"/>
        </a:p>
      </dgm:t>
    </dgm:pt>
    <dgm:pt modelId="{5A586090-2123-4CE3-A477-D56307F0C357}" type="sibTrans" cxnId="{76182408-93ED-48C8-BE55-BE19D634A2DE}">
      <dgm:prSet/>
      <dgm:spPr/>
      <dgm:t>
        <a:bodyPr/>
        <a:lstStyle/>
        <a:p>
          <a:endParaRPr lang="es-CO"/>
        </a:p>
      </dgm:t>
    </dgm:pt>
    <dgm:pt modelId="{CF05BA1A-933B-4A9A-BA6F-CFEFEF0B6B94}">
      <dgm:prSet/>
      <dgm:spPr/>
      <dgm:t>
        <a:bodyPr/>
        <a:lstStyle/>
        <a:p>
          <a:r>
            <a:rPr lang="es-ES" b="0" i="0" dirty="0">
              <a:latin typeface="Poppins" panose="00000500000000000000" pitchFamily="2" charset="0"/>
              <a:cs typeface="Poppins" panose="00000500000000000000" pitchFamily="2" charset="0"/>
            </a:rPr>
            <a:t>Hacer </a:t>
          </a:r>
          <a:r>
            <a:rPr lang="es-ES" b="1" i="0" dirty="0">
              <a:latin typeface="Poppins" panose="00000500000000000000" pitchFamily="2" charset="0"/>
              <a:cs typeface="Poppins" panose="00000500000000000000" pitchFamily="2" charset="0"/>
            </a:rPr>
            <a:t>full </a:t>
          </a:r>
          <a:r>
            <a:rPr lang="es-ES" b="1" i="0" dirty="0" err="1">
              <a:latin typeface="Poppins" panose="00000500000000000000" pitchFamily="2" charset="0"/>
              <a:cs typeface="Poppins" panose="00000500000000000000" pitchFamily="2" charset="0"/>
            </a:rPr>
            <a:t>extract</a:t>
          </a:r>
          <a:r>
            <a:rPr lang="es-ES" b="0" i="0" dirty="0">
              <a:latin typeface="Poppins" panose="00000500000000000000" pitchFamily="2" charset="0"/>
              <a:cs typeface="Poppins" panose="00000500000000000000" pitchFamily="2" charset="0"/>
            </a:rPr>
            <a:t> al </a:t>
          </a:r>
          <a:r>
            <a:rPr lang="es-ES" b="0" i="0" dirty="0" err="1">
              <a:latin typeface="Poppins" panose="00000500000000000000" pitchFamily="2" charset="0"/>
              <a:cs typeface="Poppins" panose="00000500000000000000" pitchFamily="2" charset="0"/>
            </a:rPr>
            <a:t>staging</a:t>
          </a:r>
          <a:r>
            <a:rPr lang="es-ES" b="0" i="0" dirty="0">
              <a:latin typeface="Poppins" panose="00000500000000000000" pitchFamily="2" charset="0"/>
              <a:cs typeface="Poppins" panose="00000500000000000000" pitchFamily="2" charset="0"/>
            </a:rPr>
            <a:t> y comparar contra el extracto previo con </a:t>
          </a:r>
          <a:r>
            <a:rPr lang="es-ES" b="1" i="0" dirty="0">
              <a:latin typeface="Poppins" panose="00000500000000000000" pitchFamily="2" charset="0"/>
              <a:cs typeface="Poppins" panose="00000500000000000000" pitchFamily="2" charset="0"/>
            </a:rPr>
            <a:t>MERGE</a:t>
          </a:r>
          <a:r>
            <a:rPr lang="es-ES" b="0" i="0" dirty="0">
              <a:latin typeface="Poppins" panose="00000500000000000000" pitchFamily="2" charset="0"/>
              <a:cs typeface="Poppins" panose="00000500000000000000" pitchFamily="2" charset="0"/>
            </a:rPr>
            <a:t> (o </a:t>
          </a:r>
          <a:r>
            <a:rPr lang="es-ES" b="1" i="0" dirty="0">
              <a:latin typeface="Poppins" panose="00000500000000000000" pitchFamily="2" charset="0"/>
              <a:cs typeface="Poppins" panose="00000500000000000000" pitchFamily="2" charset="0"/>
            </a:rPr>
            <a:t>hash</a:t>
          </a:r>
          <a:r>
            <a:rPr lang="es-ES" b="0" i="0" dirty="0">
              <a:latin typeface="Poppins" panose="00000500000000000000" pitchFamily="2" charset="0"/>
              <a:cs typeface="Poppins" panose="00000500000000000000" pitchFamily="2" charset="0"/>
            </a:rPr>
            <a:t> de campos) para detectar cambios.</a:t>
          </a:r>
          <a:endParaRPr lang="es-CO" dirty="0">
            <a:latin typeface="Poppins" panose="00000500000000000000" pitchFamily="2" charset="0"/>
            <a:cs typeface="Poppins" panose="00000500000000000000" pitchFamily="2" charset="0"/>
          </a:endParaRPr>
        </a:p>
      </dgm:t>
    </dgm:pt>
    <dgm:pt modelId="{4F510DBE-E40E-4306-9DFF-4CCD48B1C24B}" type="parTrans" cxnId="{B043E7D2-F74B-4038-9686-F1D5549F2448}">
      <dgm:prSet/>
      <dgm:spPr/>
      <dgm:t>
        <a:bodyPr/>
        <a:lstStyle/>
        <a:p>
          <a:endParaRPr lang="es-CO"/>
        </a:p>
      </dgm:t>
    </dgm:pt>
    <dgm:pt modelId="{5B02A99B-1CB8-41DE-94CF-40F32AD06028}" type="sibTrans" cxnId="{B043E7D2-F74B-4038-9686-F1D5549F2448}">
      <dgm:prSet/>
      <dgm:spPr/>
      <dgm:t>
        <a:bodyPr/>
        <a:lstStyle/>
        <a:p>
          <a:endParaRPr lang="es-CO"/>
        </a:p>
      </dgm:t>
    </dgm:pt>
    <dgm:pt modelId="{80D65806-AB47-4712-A67F-278538C74DCD}">
      <dgm:prSet/>
      <dgm:spPr/>
      <dgm:t>
        <a:bodyPr/>
        <a:lstStyle/>
        <a:p>
          <a:r>
            <a:rPr lang="es-ES" b="1" i="0">
              <a:latin typeface="Poppins" panose="00000500000000000000" pitchFamily="2" charset="0"/>
              <a:cs typeface="Poppins" panose="00000500000000000000" pitchFamily="2" charset="0"/>
            </a:rPr>
            <a:t>No</a:t>
          </a:r>
          <a:r>
            <a:rPr lang="es-ES" b="0" i="0">
              <a:latin typeface="Poppins" panose="00000500000000000000" pitchFamily="2" charset="0"/>
              <a:cs typeface="Poppins" panose="00000500000000000000" pitchFamily="2" charset="0"/>
            </a:rPr>
            <a:t> impacta mucho a la fuente, pero </a:t>
          </a:r>
          <a:r>
            <a:rPr lang="es-ES" b="1" i="0">
              <a:latin typeface="Poppins" panose="00000500000000000000" pitchFamily="2" charset="0"/>
              <a:cs typeface="Poppins" panose="00000500000000000000" pitchFamily="2" charset="0"/>
            </a:rPr>
            <a:t>carga</a:t>
          </a:r>
          <a:r>
            <a:rPr lang="es-ES" b="0" i="0">
              <a:latin typeface="Poppins" panose="00000500000000000000" pitchFamily="2" charset="0"/>
              <a:cs typeface="Poppins" panose="00000500000000000000" pitchFamily="2" charset="0"/>
            </a:rPr>
            <a:t> el DW y </a:t>
          </a:r>
          <a:r>
            <a:rPr lang="es-ES" b="1" i="0">
              <a:latin typeface="Poppins" panose="00000500000000000000" pitchFamily="2" charset="0"/>
              <a:cs typeface="Poppins" panose="00000500000000000000" pitchFamily="2" charset="0"/>
            </a:rPr>
            <a:t>escala mal</a:t>
          </a:r>
          <a:r>
            <a:rPr lang="es-ES" b="0" i="0">
              <a:latin typeface="Poppins" panose="00000500000000000000" pitchFamily="2" charset="0"/>
              <a:cs typeface="Poppins" panose="00000500000000000000" pitchFamily="2" charset="0"/>
            </a:rPr>
            <a:t> con grandes volúmenes.</a:t>
          </a:r>
          <a:endParaRPr lang="es-CO">
            <a:latin typeface="Poppins" panose="00000500000000000000" pitchFamily="2" charset="0"/>
            <a:cs typeface="Poppins" panose="00000500000000000000" pitchFamily="2" charset="0"/>
          </a:endParaRPr>
        </a:p>
      </dgm:t>
    </dgm:pt>
    <dgm:pt modelId="{4F97A11C-220E-491C-B416-735469948E65}" type="parTrans" cxnId="{FD1844A9-AC4C-449C-ADC0-380D3836F9CC}">
      <dgm:prSet/>
      <dgm:spPr/>
      <dgm:t>
        <a:bodyPr/>
        <a:lstStyle/>
        <a:p>
          <a:endParaRPr lang="es-CO"/>
        </a:p>
      </dgm:t>
    </dgm:pt>
    <dgm:pt modelId="{8E6B28C4-F4D3-435A-A01A-DE458E3E1DC4}" type="sibTrans" cxnId="{FD1844A9-AC4C-449C-ADC0-380D3836F9CC}">
      <dgm:prSet/>
      <dgm:spPr/>
      <dgm:t>
        <a:bodyPr/>
        <a:lstStyle/>
        <a:p>
          <a:endParaRPr lang="es-CO"/>
        </a:p>
      </dgm:t>
    </dgm:pt>
    <dgm:pt modelId="{3C4DD044-0475-4DDD-BAFA-CA7B8C4AE1A8}">
      <dgm:prSet/>
      <dgm:spPr/>
      <dgm:t>
        <a:bodyPr/>
        <a:lstStyle/>
        <a:p>
          <a:r>
            <a:rPr lang="es-ES" b="0" i="0" dirty="0">
              <a:latin typeface="Poppins" panose="00000500000000000000" pitchFamily="2" charset="0"/>
              <a:cs typeface="Poppins" panose="00000500000000000000" pitchFamily="2" charset="0"/>
            </a:rPr>
            <a:t>Úsalo </a:t>
          </a:r>
          <a:r>
            <a:rPr lang="es-ES" b="1" i="0" dirty="0">
              <a:latin typeface="Poppins" panose="00000500000000000000" pitchFamily="2" charset="0"/>
              <a:cs typeface="Poppins" panose="00000500000000000000" pitchFamily="2" charset="0"/>
            </a:rPr>
            <a:t>solo si</a:t>
          </a:r>
          <a:r>
            <a:rPr lang="es-ES" b="0" i="0" dirty="0">
              <a:latin typeface="Poppins" panose="00000500000000000000" pitchFamily="2" charset="0"/>
              <a:cs typeface="Poppins" panose="00000500000000000000" pitchFamily="2" charset="0"/>
            </a:rPr>
            <a:t> no es posible </a:t>
          </a:r>
          <a:r>
            <a:rPr lang="es-ES" b="0" i="0" dirty="0" err="1">
              <a:latin typeface="Poppins" panose="00000500000000000000" pitchFamily="2" charset="0"/>
              <a:cs typeface="Poppins" panose="00000500000000000000" pitchFamily="2" charset="0"/>
            </a:rPr>
            <a:t>timestamps</a:t>
          </a:r>
          <a:r>
            <a:rPr lang="es-ES" b="0" i="0" dirty="0">
              <a:latin typeface="Poppins" panose="00000500000000000000" pitchFamily="2" charset="0"/>
              <a:cs typeface="Poppins" panose="00000500000000000000" pitchFamily="2" charset="0"/>
            </a:rPr>
            <a:t>/CDC/particionado/</a:t>
          </a:r>
          <a:r>
            <a:rPr lang="es-ES" b="0" i="0" dirty="0" err="1">
              <a:latin typeface="Poppins" panose="00000500000000000000" pitchFamily="2" charset="0"/>
              <a:cs typeface="Poppins" panose="00000500000000000000" pitchFamily="2" charset="0"/>
            </a:rPr>
            <a:t>triggers</a:t>
          </a:r>
          <a:r>
            <a:rPr lang="es-ES" b="0" i="0" dirty="0">
              <a:latin typeface="Poppins" panose="00000500000000000000" pitchFamily="2" charset="0"/>
              <a:cs typeface="Poppins" panose="00000500000000000000" pitchFamily="2" charset="0"/>
            </a:rPr>
            <a:t>.</a:t>
          </a:r>
          <a:endParaRPr lang="es-CO" dirty="0">
            <a:latin typeface="Poppins" panose="00000500000000000000" pitchFamily="2" charset="0"/>
            <a:cs typeface="Poppins" panose="00000500000000000000" pitchFamily="2" charset="0"/>
          </a:endParaRPr>
        </a:p>
      </dgm:t>
    </dgm:pt>
    <dgm:pt modelId="{BD54B793-59D4-448F-8F3B-F9BEBAA5733D}" type="parTrans" cxnId="{91E78BCB-9795-4F16-8290-B8A04F15C3E3}">
      <dgm:prSet/>
      <dgm:spPr/>
      <dgm:t>
        <a:bodyPr/>
        <a:lstStyle/>
        <a:p>
          <a:endParaRPr lang="es-CO"/>
        </a:p>
      </dgm:t>
    </dgm:pt>
    <dgm:pt modelId="{885BA9B1-F933-4EC0-A958-F6A5CFBAD06C}" type="sibTrans" cxnId="{91E78BCB-9795-4F16-8290-B8A04F15C3E3}">
      <dgm:prSet/>
      <dgm:spPr/>
      <dgm:t>
        <a:bodyPr/>
        <a:lstStyle/>
        <a:p>
          <a:endParaRPr lang="es-CO"/>
        </a:p>
      </dgm:t>
    </dgm:pt>
    <dgm:pt modelId="{A8991EFC-8A8F-43C7-A135-86E931BE1482}" type="pres">
      <dgm:prSet presAssocID="{ACA93E2D-28CD-4A57-928B-E65D29336E0D}" presName="Name0" presStyleCnt="0">
        <dgm:presLayoutVars>
          <dgm:dir/>
          <dgm:animLvl val="lvl"/>
          <dgm:resizeHandles val="exact"/>
        </dgm:presLayoutVars>
      </dgm:prSet>
      <dgm:spPr/>
    </dgm:pt>
    <dgm:pt modelId="{32079BC0-DCA8-40F2-9373-087E9BCC8739}" type="pres">
      <dgm:prSet presAssocID="{519F098B-7F9B-45FA-AC80-99FEAC4C7C4C}" presName="linNode" presStyleCnt="0"/>
      <dgm:spPr/>
    </dgm:pt>
    <dgm:pt modelId="{1CD505A4-7474-4AA3-A496-CE504A83E33D}" type="pres">
      <dgm:prSet presAssocID="{519F098B-7F9B-45FA-AC80-99FEAC4C7C4C}" presName="parentText" presStyleLbl="node1" presStyleIdx="0" presStyleCnt="5">
        <dgm:presLayoutVars>
          <dgm:chMax val="1"/>
          <dgm:bulletEnabled val="1"/>
        </dgm:presLayoutVars>
      </dgm:prSet>
      <dgm:spPr/>
    </dgm:pt>
    <dgm:pt modelId="{244AEDF5-6F49-4AB9-80EC-F4CABA49AAF8}" type="pres">
      <dgm:prSet presAssocID="{519F098B-7F9B-45FA-AC80-99FEAC4C7C4C}" presName="descendantText" presStyleLbl="alignAccFollowNode1" presStyleIdx="0" presStyleCnt="5">
        <dgm:presLayoutVars>
          <dgm:bulletEnabled val="1"/>
        </dgm:presLayoutVars>
      </dgm:prSet>
      <dgm:spPr/>
    </dgm:pt>
    <dgm:pt modelId="{E21C7755-1A87-4589-9C57-6925842EBE00}" type="pres">
      <dgm:prSet presAssocID="{6A6B9284-64D5-4549-8EE6-9588DE8DA5A3}" presName="sp" presStyleCnt="0"/>
      <dgm:spPr/>
    </dgm:pt>
    <dgm:pt modelId="{BE3B9767-CC1E-40BC-B54F-484319AA2B8E}" type="pres">
      <dgm:prSet presAssocID="{EB9F8D91-DEB6-4867-A1DF-47DEBB1B6AE0}" presName="linNode" presStyleCnt="0"/>
      <dgm:spPr/>
    </dgm:pt>
    <dgm:pt modelId="{00303C4C-76A5-457E-9AFE-A9EDD569B616}" type="pres">
      <dgm:prSet presAssocID="{EB9F8D91-DEB6-4867-A1DF-47DEBB1B6AE0}" presName="parentText" presStyleLbl="node1" presStyleIdx="1" presStyleCnt="5">
        <dgm:presLayoutVars>
          <dgm:chMax val="1"/>
          <dgm:bulletEnabled val="1"/>
        </dgm:presLayoutVars>
      </dgm:prSet>
      <dgm:spPr/>
    </dgm:pt>
    <dgm:pt modelId="{A6F5FE1C-CF28-48EF-BC2D-CC8D76232E3F}" type="pres">
      <dgm:prSet presAssocID="{EB9F8D91-DEB6-4867-A1DF-47DEBB1B6AE0}" presName="descendantText" presStyleLbl="alignAccFollowNode1" presStyleIdx="1" presStyleCnt="5">
        <dgm:presLayoutVars>
          <dgm:bulletEnabled val="1"/>
        </dgm:presLayoutVars>
      </dgm:prSet>
      <dgm:spPr/>
    </dgm:pt>
    <dgm:pt modelId="{491BB154-27AD-4443-A607-42F1A6F8D307}" type="pres">
      <dgm:prSet presAssocID="{9D4EAE95-6F6C-4AC3-9A4B-9C7069A8BE93}" presName="sp" presStyleCnt="0"/>
      <dgm:spPr/>
    </dgm:pt>
    <dgm:pt modelId="{4062D15B-49D4-4717-BE9D-5EB35F683B25}" type="pres">
      <dgm:prSet presAssocID="{6E19014C-9795-40FD-81D0-ED6BA05F0522}" presName="linNode" presStyleCnt="0"/>
      <dgm:spPr/>
    </dgm:pt>
    <dgm:pt modelId="{AC4249F1-D3D0-474E-BD57-72B9656DFB05}" type="pres">
      <dgm:prSet presAssocID="{6E19014C-9795-40FD-81D0-ED6BA05F0522}" presName="parentText" presStyleLbl="node1" presStyleIdx="2" presStyleCnt="5">
        <dgm:presLayoutVars>
          <dgm:chMax val="1"/>
          <dgm:bulletEnabled val="1"/>
        </dgm:presLayoutVars>
      </dgm:prSet>
      <dgm:spPr/>
    </dgm:pt>
    <dgm:pt modelId="{4F765D2A-F70C-496B-9058-E0C3FD2BF8BB}" type="pres">
      <dgm:prSet presAssocID="{6E19014C-9795-40FD-81D0-ED6BA05F0522}" presName="descendantText" presStyleLbl="alignAccFollowNode1" presStyleIdx="2" presStyleCnt="5">
        <dgm:presLayoutVars>
          <dgm:bulletEnabled val="1"/>
        </dgm:presLayoutVars>
      </dgm:prSet>
      <dgm:spPr/>
    </dgm:pt>
    <dgm:pt modelId="{079438D6-894B-4D44-8995-ECE0B8BE1DCF}" type="pres">
      <dgm:prSet presAssocID="{06F3AFFD-6435-4769-8B86-5656343BE0A0}" presName="sp" presStyleCnt="0"/>
      <dgm:spPr/>
    </dgm:pt>
    <dgm:pt modelId="{EC9D7682-7AEA-4ACB-8C95-CF4511EDE3B3}" type="pres">
      <dgm:prSet presAssocID="{2048DA17-D680-4F33-A435-628A8F78D586}" presName="linNode" presStyleCnt="0"/>
      <dgm:spPr/>
    </dgm:pt>
    <dgm:pt modelId="{F5938EDB-9AB4-4370-AB87-EE3AAB5D1D1D}" type="pres">
      <dgm:prSet presAssocID="{2048DA17-D680-4F33-A435-628A8F78D586}" presName="parentText" presStyleLbl="node1" presStyleIdx="3" presStyleCnt="5">
        <dgm:presLayoutVars>
          <dgm:chMax val="1"/>
          <dgm:bulletEnabled val="1"/>
        </dgm:presLayoutVars>
      </dgm:prSet>
      <dgm:spPr/>
    </dgm:pt>
    <dgm:pt modelId="{C0ED358C-C1AF-4823-88A5-C4D0D32F7C6F}" type="pres">
      <dgm:prSet presAssocID="{2048DA17-D680-4F33-A435-628A8F78D586}" presName="descendantText" presStyleLbl="alignAccFollowNode1" presStyleIdx="3" presStyleCnt="5">
        <dgm:presLayoutVars>
          <dgm:bulletEnabled val="1"/>
        </dgm:presLayoutVars>
      </dgm:prSet>
      <dgm:spPr/>
    </dgm:pt>
    <dgm:pt modelId="{E24FC000-D17E-45B9-8BBB-DA36FA5BBB6E}" type="pres">
      <dgm:prSet presAssocID="{B824C610-9932-40AB-A4BC-E3C0A9002C70}" presName="sp" presStyleCnt="0"/>
      <dgm:spPr/>
    </dgm:pt>
    <dgm:pt modelId="{34D66F05-B399-4584-9849-976966F53A6C}" type="pres">
      <dgm:prSet presAssocID="{F7822AB8-2F74-4685-AA64-89E891C7B838}" presName="linNode" presStyleCnt="0"/>
      <dgm:spPr/>
    </dgm:pt>
    <dgm:pt modelId="{E4AC15A4-DF3C-470D-9C73-282CF746115F}" type="pres">
      <dgm:prSet presAssocID="{F7822AB8-2F74-4685-AA64-89E891C7B838}" presName="parentText" presStyleLbl="node1" presStyleIdx="4" presStyleCnt="5">
        <dgm:presLayoutVars>
          <dgm:chMax val="1"/>
          <dgm:bulletEnabled val="1"/>
        </dgm:presLayoutVars>
      </dgm:prSet>
      <dgm:spPr/>
    </dgm:pt>
    <dgm:pt modelId="{D779EAE7-1EBE-4214-86E8-6F856B540529}" type="pres">
      <dgm:prSet presAssocID="{F7822AB8-2F74-4685-AA64-89E891C7B838}" presName="descendantText" presStyleLbl="alignAccFollowNode1" presStyleIdx="4" presStyleCnt="5">
        <dgm:presLayoutVars>
          <dgm:bulletEnabled val="1"/>
        </dgm:presLayoutVars>
      </dgm:prSet>
      <dgm:spPr/>
    </dgm:pt>
  </dgm:ptLst>
  <dgm:cxnLst>
    <dgm:cxn modelId="{DF397D03-A325-4EB8-9269-A09F8A765EDD}" srcId="{519F098B-7F9B-45FA-AC80-99FEAC4C7C4C}" destId="{63A4F870-A3E3-4392-97BD-95A82752E4E9}" srcOrd="1" destOrd="0" parTransId="{AA1011EC-56B9-433A-BD80-3D5E1BADE580}" sibTransId="{CC0C281F-7AB4-443F-AF29-18C74477A7A9}"/>
    <dgm:cxn modelId="{76182408-93ED-48C8-BE55-BE19D634A2DE}" srcId="{ACA93E2D-28CD-4A57-928B-E65D29336E0D}" destId="{F7822AB8-2F74-4685-AA64-89E891C7B838}" srcOrd="4" destOrd="0" parTransId="{21D624ED-8396-4915-BD65-18681CD09F88}" sibTransId="{5A586090-2123-4CE3-A477-D56307F0C357}"/>
    <dgm:cxn modelId="{177B770E-CA8B-4B55-8DCF-C562C481A5A0}" srcId="{519F098B-7F9B-45FA-AC80-99FEAC4C7C4C}" destId="{1FD750FA-8DAA-4BF2-B396-C91FE048E06E}" srcOrd="0" destOrd="0" parTransId="{F0EDCCD0-76BE-4656-A677-DBBCFBD192EB}" sibTransId="{2DC079DE-6BA7-4DC8-ABEE-2DB77D4BD905}"/>
    <dgm:cxn modelId="{C0C2C515-2240-414B-8052-08031E43554B}" type="presOf" srcId="{1FD750FA-8DAA-4BF2-B396-C91FE048E06E}" destId="{244AEDF5-6F49-4AB9-80EC-F4CABA49AAF8}" srcOrd="0" destOrd="0" presId="urn:microsoft.com/office/officeart/2005/8/layout/vList5"/>
    <dgm:cxn modelId="{A77E4217-B56F-45BF-BD9A-B4AAF37861D1}" type="presOf" srcId="{AE6F401B-5D29-40D9-B3B5-880477EE8D95}" destId="{4F765D2A-F70C-496B-9058-E0C3FD2BF8BB}" srcOrd="0" destOrd="1" presId="urn:microsoft.com/office/officeart/2005/8/layout/vList5"/>
    <dgm:cxn modelId="{7E2AC41D-0DC5-4797-891A-1B230E4D4F19}" srcId="{2048DA17-D680-4F33-A435-628A8F78D586}" destId="{4CF2129A-D37A-49D7-B4ED-CAE35E44ABAA}" srcOrd="0" destOrd="0" parTransId="{9407951C-B2AE-4446-882C-741CC1774633}" sibTransId="{EF947CBB-479D-4BBD-BB75-245BAC821D8E}"/>
    <dgm:cxn modelId="{310D1124-5352-455A-8946-0E48A48DBFB3}" srcId="{6E19014C-9795-40FD-81D0-ED6BA05F0522}" destId="{AE6F401B-5D29-40D9-B3B5-880477EE8D95}" srcOrd="1" destOrd="0" parTransId="{EC5C57AB-4691-434D-89CB-709588B8C85C}" sibTransId="{4168F097-47CE-475B-9272-A808FA9B1062}"/>
    <dgm:cxn modelId="{583C7328-3E86-47E1-80CF-8F8F4412622F}" srcId="{519F098B-7F9B-45FA-AC80-99FEAC4C7C4C}" destId="{6F169062-3F10-45FD-92D8-5F41D8229269}" srcOrd="2" destOrd="0" parTransId="{BBB0750C-6003-40C3-8708-24A88793CF35}" sibTransId="{16E66531-8121-4BF3-AAE0-2C7D662E75A1}"/>
    <dgm:cxn modelId="{EDC7B236-02E8-44FF-BB70-14CBDD714EF2}" srcId="{ACA93E2D-28CD-4A57-928B-E65D29336E0D}" destId="{519F098B-7F9B-45FA-AC80-99FEAC4C7C4C}" srcOrd="0" destOrd="0" parTransId="{2A65760A-4B5B-4340-9F49-E4487A68EE94}" sibTransId="{6A6B9284-64D5-4549-8EE6-9588DE8DA5A3}"/>
    <dgm:cxn modelId="{27A2EB3B-6797-4E46-88F6-39DB9A459056}" type="presOf" srcId="{ACA93E2D-28CD-4A57-928B-E65D29336E0D}" destId="{A8991EFC-8A8F-43C7-A135-86E931BE1482}" srcOrd="0" destOrd="0" presId="urn:microsoft.com/office/officeart/2005/8/layout/vList5"/>
    <dgm:cxn modelId="{CF50E13D-AEDD-44E3-AF0C-6AA8287EC1CF}" type="presOf" srcId="{2048DA17-D680-4F33-A435-628A8F78D586}" destId="{F5938EDB-9AB4-4370-AB87-EE3AAB5D1D1D}" srcOrd="0" destOrd="0" presId="urn:microsoft.com/office/officeart/2005/8/layout/vList5"/>
    <dgm:cxn modelId="{A0921361-ABE9-48CE-83BC-40D4CF8ECC25}" srcId="{EB9F8D91-DEB6-4867-A1DF-47DEBB1B6AE0}" destId="{73CCD80F-5455-43D2-88B1-42E99947E2B9}" srcOrd="0" destOrd="0" parTransId="{E3A0F0E8-7D74-4120-A104-A3140DA7B53D}" sibTransId="{BCA9BB61-5446-4CF1-BC3A-595451D01C79}"/>
    <dgm:cxn modelId="{B6244E51-ADA1-49EA-9BE3-5ECA31BC3666}" srcId="{EB9F8D91-DEB6-4867-A1DF-47DEBB1B6AE0}" destId="{F00FD006-6B83-4135-921D-974DE2AC5208}" srcOrd="1" destOrd="0" parTransId="{4219E11C-F536-4EFA-B591-963C15DE3072}" sibTransId="{349CBBD3-C66E-43B7-AC1D-8B7CF5B90ADC}"/>
    <dgm:cxn modelId="{4268ED75-4B7B-4855-98DC-D9973C16EF2D}" type="presOf" srcId="{80D65806-AB47-4712-A67F-278538C74DCD}" destId="{D779EAE7-1EBE-4214-86E8-6F856B540529}" srcOrd="0" destOrd="1" presId="urn:microsoft.com/office/officeart/2005/8/layout/vList5"/>
    <dgm:cxn modelId="{4FC9EF76-F55A-4821-8C14-F1D7E3193DDA}" type="presOf" srcId="{6F169062-3F10-45FD-92D8-5F41D8229269}" destId="{244AEDF5-6F49-4AB9-80EC-F4CABA49AAF8}" srcOrd="0" destOrd="2" presId="urn:microsoft.com/office/officeart/2005/8/layout/vList5"/>
    <dgm:cxn modelId="{F97FEC57-97CA-4C79-87B6-83819FF79FC6}" type="presOf" srcId="{63A4F870-A3E3-4392-97BD-95A82752E4E9}" destId="{244AEDF5-6F49-4AB9-80EC-F4CABA49AAF8}" srcOrd="0" destOrd="1" presId="urn:microsoft.com/office/officeart/2005/8/layout/vList5"/>
    <dgm:cxn modelId="{A1C77F80-0CF8-4706-B94E-376AD72FBDC0}" type="presOf" srcId="{3C4DD044-0475-4DDD-BAFA-CA7B8C4AE1A8}" destId="{D779EAE7-1EBE-4214-86E8-6F856B540529}" srcOrd="0" destOrd="2" presId="urn:microsoft.com/office/officeart/2005/8/layout/vList5"/>
    <dgm:cxn modelId="{29D5F581-2894-4BBB-B58B-371F7A5E2019}" srcId="{2048DA17-D680-4F33-A435-628A8F78D586}" destId="{6DCA06E6-64D1-4BA8-8D8F-EC2E2B52448B}" srcOrd="1" destOrd="0" parTransId="{3D1A25E2-8C32-452F-8EEB-FD40DCEF0E65}" sibTransId="{E6A6B54F-3BB7-40DC-85E5-57B9F122E140}"/>
    <dgm:cxn modelId="{37620499-5B36-463E-AAF2-5F3C902D8BA4}" type="presOf" srcId="{4CF2129A-D37A-49D7-B4ED-CAE35E44ABAA}" destId="{C0ED358C-C1AF-4823-88A5-C4D0D32F7C6F}" srcOrd="0" destOrd="0" presId="urn:microsoft.com/office/officeart/2005/8/layout/vList5"/>
    <dgm:cxn modelId="{FD1844A9-AC4C-449C-ADC0-380D3836F9CC}" srcId="{F7822AB8-2F74-4685-AA64-89E891C7B838}" destId="{80D65806-AB47-4712-A67F-278538C74DCD}" srcOrd="1" destOrd="0" parTransId="{4F97A11C-220E-491C-B416-735469948E65}" sibTransId="{8E6B28C4-F4D3-435A-A01A-DE458E3E1DC4}"/>
    <dgm:cxn modelId="{E4A821B6-F8A4-4501-80D3-D1D0AB3745B8}" srcId="{ACA93E2D-28CD-4A57-928B-E65D29336E0D}" destId="{6E19014C-9795-40FD-81D0-ED6BA05F0522}" srcOrd="2" destOrd="0" parTransId="{2A3A4FE0-20C8-4EA4-BCB0-E5C5659AD1F3}" sibTransId="{06F3AFFD-6435-4769-8B86-5656343BE0A0}"/>
    <dgm:cxn modelId="{CECC8CB7-13A5-4AF8-878B-687C790F22A8}" type="presOf" srcId="{73CCD80F-5455-43D2-88B1-42E99947E2B9}" destId="{A6F5FE1C-CF28-48EF-BC2D-CC8D76232E3F}" srcOrd="0" destOrd="0" presId="urn:microsoft.com/office/officeart/2005/8/layout/vList5"/>
    <dgm:cxn modelId="{489889C3-AFF6-49A7-803D-AF6871BB0220}" type="presOf" srcId="{6E19014C-9795-40FD-81D0-ED6BA05F0522}" destId="{AC4249F1-D3D0-474E-BD57-72B9656DFB05}" srcOrd="0" destOrd="0" presId="urn:microsoft.com/office/officeart/2005/8/layout/vList5"/>
    <dgm:cxn modelId="{91E78BCB-9795-4F16-8290-B8A04F15C3E3}" srcId="{F7822AB8-2F74-4685-AA64-89E891C7B838}" destId="{3C4DD044-0475-4DDD-BAFA-CA7B8C4AE1A8}" srcOrd="2" destOrd="0" parTransId="{BD54B793-59D4-448F-8F3B-F9BEBAA5733D}" sibTransId="{885BA9B1-F933-4EC0-A958-F6A5CFBAD06C}"/>
    <dgm:cxn modelId="{537EB0D0-D7FD-4C09-8A17-1BFF0748E3BD}" srcId="{ACA93E2D-28CD-4A57-928B-E65D29336E0D}" destId="{2048DA17-D680-4F33-A435-628A8F78D586}" srcOrd="3" destOrd="0" parTransId="{208319C7-0B09-4957-895D-A2FDDDEF1239}" sibTransId="{B824C610-9932-40AB-A4BC-E3C0A9002C70}"/>
    <dgm:cxn modelId="{B043E7D2-F74B-4038-9686-F1D5549F2448}" srcId="{F7822AB8-2F74-4685-AA64-89E891C7B838}" destId="{CF05BA1A-933B-4A9A-BA6F-CFEFEF0B6B94}" srcOrd="0" destOrd="0" parTransId="{4F510DBE-E40E-4306-9DFF-4CCD48B1C24B}" sibTransId="{5B02A99B-1CB8-41DE-94CF-40F32AD06028}"/>
    <dgm:cxn modelId="{8428C2D6-A7F0-450B-94A3-4730364E9320}" type="presOf" srcId="{519F098B-7F9B-45FA-AC80-99FEAC4C7C4C}" destId="{1CD505A4-7474-4AA3-A496-CE504A83E33D}" srcOrd="0" destOrd="0" presId="urn:microsoft.com/office/officeart/2005/8/layout/vList5"/>
    <dgm:cxn modelId="{E999A7DB-D9D0-48D5-815F-91DF381E7381}" type="presOf" srcId="{0A61F9B9-5B67-41DE-8EFE-E1B673B99771}" destId="{4F765D2A-F70C-496B-9058-E0C3FD2BF8BB}" srcOrd="0" destOrd="0" presId="urn:microsoft.com/office/officeart/2005/8/layout/vList5"/>
    <dgm:cxn modelId="{F020FDDF-E5DF-4B8A-BC8C-5647B0934A75}" type="presOf" srcId="{CF05BA1A-933B-4A9A-BA6F-CFEFEF0B6B94}" destId="{D779EAE7-1EBE-4214-86E8-6F856B540529}" srcOrd="0" destOrd="0" presId="urn:microsoft.com/office/officeart/2005/8/layout/vList5"/>
    <dgm:cxn modelId="{4A014BE2-677E-4610-9D9F-6B24C48452D9}" type="presOf" srcId="{F00FD006-6B83-4135-921D-974DE2AC5208}" destId="{A6F5FE1C-CF28-48EF-BC2D-CC8D76232E3F}" srcOrd="0" destOrd="1" presId="urn:microsoft.com/office/officeart/2005/8/layout/vList5"/>
    <dgm:cxn modelId="{483FF7E9-7730-4710-B65C-1BD8FB52E81E}" srcId="{ACA93E2D-28CD-4A57-928B-E65D29336E0D}" destId="{EB9F8D91-DEB6-4867-A1DF-47DEBB1B6AE0}" srcOrd="1" destOrd="0" parTransId="{CCFADC94-4F1E-495D-B2AC-4E6D7705480B}" sibTransId="{9D4EAE95-6F6C-4AC3-9A4B-9C7069A8BE93}"/>
    <dgm:cxn modelId="{86EBFFEA-1581-4162-8D52-47BBAFBBE242}" type="presOf" srcId="{6DCA06E6-64D1-4BA8-8D8F-EC2E2B52448B}" destId="{C0ED358C-C1AF-4823-88A5-C4D0D32F7C6F}" srcOrd="0" destOrd="1" presId="urn:microsoft.com/office/officeart/2005/8/layout/vList5"/>
    <dgm:cxn modelId="{0A753DEF-245F-4DD3-BDF9-D50FBDE3F36E}" type="presOf" srcId="{EB9F8D91-DEB6-4867-A1DF-47DEBB1B6AE0}" destId="{00303C4C-76A5-457E-9AFE-A9EDD569B616}" srcOrd="0" destOrd="0" presId="urn:microsoft.com/office/officeart/2005/8/layout/vList5"/>
    <dgm:cxn modelId="{EEB9CEF5-F58A-4FFE-AEA6-32CA890B4C82}" type="presOf" srcId="{F7822AB8-2F74-4685-AA64-89E891C7B838}" destId="{E4AC15A4-DF3C-470D-9C73-282CF746115F}" srcOrd="0" destOrd="0" presId="urn:microsoft.com/office/officeart/2005/8/layout/vList5"/>
    <dgm:cxn modelId="{A536A6F6-E23A-4C03-9DC5-E6D95346C994}" srcId="{6E19014C-9795-40FD-81D0-ED6BA05F0522}" destId="{0A61F9B9-5B67-41DE-8EFE-E1B673B99771}" srcOrd="0" destOrd="0" parTransId="{28E9D01B-3E0D-4BB1-BE15-534070099382}" sibTransId="{FE710CE0-FA1D-49BC-B4C4-C1D63D524E2C}"/>
    <dgm:cxn modelId="{2BE01202-4DE0-42CA-BFB8-7F59719AE7E4}" type="presParOf" srcId="{A8991EFC-8A8F-43C7-A135-86E931BE1482}" destId="{32079BC0-DCA8-40F2-9373-087E9BCC8739}" srcOrd="0" destOrd="0" presId="urn:microsoft.com/office/officeart/2005/8/layout/vList5"/>
    <dgm:cxn modelId="{6DBFCA1A-4C16-4F5A-9876-661EF5733081}" type="presParOf" srcId="{32079BC0-DCA8-40F2-9373-087E9BCC8739}" destId="{1CD505A4-7474-4AA3-A496-CE504A83E33D}" srcOrd="0" destOrd="0" presId="urn:microsoft.com/office/officeart/2005/8/layout/vList5"/>
    <dgm:cxn modelId="{42C3BC8C-258E-4B2D-BDC1-ABB3B6E7FD0D}" type="presParOf" srcId="{32079BC0-DCA8-40F2-9373-087E9BCC8739}" destId="{244AEDF5-6F49-4AB9-80EC-F4CABA49AAF8}" srcOrd="1" destOrd="0" presId="urn:microsoft.com/office/officeart/2005/8/layout/vList5"/>
    <dgm:cxn modelId="{DA959D17-3F15-42EB-BF92-CC83EA3D4FDB}" type="presParOf" srcId="{A8991EFC-8A8F-43C7-A135-86E931BE1482}" destId="{E21C7755-1A87-4589-9C57-6925842EBE00}" srcOrd="1" destOrd="0" presId="urn:microsoft.com/office/officeart/2005/8/layout/vList5"/>
    <dgm:cxn modelId="{78D4013C-327E-46F2-A3FB-9C4BA77C459C}" type="presParOf" srcId="{A8991EFC-8A8F-43C7-A135-86E931BE1482}" destId="{BE3B9767-CC1E-40BC-B54F-484319AA2B8E}" srcOrd="2" destOrd="0" presId="urn:microsoft.com/office/officeart/2005/8/layout/vList5"/>
    <dgm:cxn modelId="{EC5D92D7-90A7-46CF-ACA9-F8E4C3FAC838}" type="presParOf" srcId="{BE3B9767-CC1E-40BC-B54F-484319AA2B8E}" destId="{00303C4C-76A5-457E-9AFE-A9EDD569B616}" srcOrd="0" destOrd="0" presId="urn:microsoft.com/office/officeart/2005/8/layout/vList5"/>
    <dgm:cxn modelId="{B54EE9A1-F3B7-4B5D-B312-C5AC7CCCAF2A}" type="presParOf" srcId="{BE3B9767-CC1E-40BC-B54F-484319AA2B8E}" destId="{A6F5FE1C-CF28-48EF-BC2D-CC8D76232E3F}" srcOrd="1" destOrd="0" presId="urn:microsoft.com/office/officeart/2005/8/layout/vList5"/>
    <dgm:cxn modelId="{E9ACC6D6-19BB-4368-A2BD-5D0FE3411688}" type="presParOf" srcId="{A8991EFC-8A8F-43C7-A135-86E931BE1482}" destId="{491BB154-27AD-4443-A607-42F1A6F8D307}" srcOrd="3" destOrd="0" presId="urn:microsoft.com/office/officeart/2005/8/layout/vList5"/>
    <dgm:cxn modelId="{559B94B2-6041-4190-BCEC-301CA48C818C}" type="presParOf" srcId="{A8991EFC-8A8F-43C7-A135-86E931BE1482}" destId="{4062D15B-49D4-4717-BE9D-5EB35F683B25}" srcOrd="4" destOrd="0" presId="urn:microsoft.com/office/officeart/2005/8/layout/vList5"/>
    <dgm:cxn modelId="{44FCFC31-07F3-478D-A81F-B54AC0395D6F}" type="presParOf" srcId="{4062D15B-49D4-4717-BE9D-5EB35F683B25}" destId="{AC4249F1-D3D0-474E-BD57-72B9656DFB05}" srcOrd="0" destOrd="0" presId="urn:microsoft.com/office/officeart/2005/8/layout/vList5"/>
    <dgm:cxn modelId="{734D67D2-F0F6-449A-BBD3-626B8FAD31CF}" type="presParOf" srcId="{4062D15B-49D4-4717-BE9D-5EB35F683B25}" destId="{4F765D2A-F70C-496B-9058-E0C3FD2BF8BB}" srcOrd="1" destOrd="0" presId="urn:microsoft.com/office/officeart/2005/8/layout/vList5"/>
    <dgm:cxn modelId="{AAEDE84F-9123-44DC-8795-378487B5ACAA}" type="presParOf" srcId="{A8991EFC-8A8F-43C7-A135-86E931BE1482}" destId="{079438D6-894B-4D44-8995-ECE0B8BE1DCF}" srcOrd="5" destOrd="0" presId="urn:microsoft.com/office/officeart/2005/8/layout/vList5"/>
    <dgm:cxn modelId="{B039A875-3708-493A-877F-0998AD8D48CD}" type="presParOf" srcId="{A8991EFC-8A8F-43C7-A135-86E931BE1482}" destId="{EC9D7682-7AEA-4ACB-8C95-CF4511EDE3B3}" srcOrd="6" destOrd="0" presId="urn:microsoft.com/office/officeart/2005/8/layout/vList5"/>
    <dgm:cxn modelId="{9BFE788B-5CC9-43C0-B9A7-64BC094E6761}" type="presParOf" srcId="{EC9D7682-7AEA-4ACB-8C95-CF4511EDE3B3}" destId="{F5938EDB-9AB4-4370-AB87-EE3AAB5D1D1D}" srcOrd="0" destOrd="0" presId="urn:microsoft.com/office/officeart/2005/8/layout/vList5"/>
    <dgm:cxn modelId="{13769C0D-B1C0-49B3-B008-9AAC50EDEC00}" type="presParOf" srcId="{EC9D7682-7AEA-4ACB-8C95-CF4511EDE3B3}" destId="{C0ED358C-C1AF-4823-88A5-C4D0D32F7C6F}" srcOrd="1" destOrd="0" presId="urn:microsoft.com/office/officeart/2005/8/layout/vList5"/>
    <dgm:cxn modelId="{32C5A07C-A54B-452B-AF3B-9DEE846FD90D}" type="presParOf" srcId="{A8991EFC-8A8F-43C7-A135-86E931BE1482}" destId="{E24FC000-D17E-45B9-8BBB-DA36FA5BBB6E}" srcOrd="7" destOrd="0" presId="urn:microsoft.com/office/officeart/2005/8/layout/vList5"/>
    <dgm:cxn modelId="{12A92247-BAD5-4EE5-85B3-421C10001807}" type="presParOf" srcId="{A8991EFC-8A8F-43C7-A135-86E931BE1482}" destId="{34D66F05-B399-4584-9849-976966F53A6C}" srcOrd="8" destOrd="0" presId="urn:microsoft.com/office/officeart/2005/8/layout/vList5"/>
    <dgm:cxn modelId="{032337CD-AF55-416D-9DD1-ABD4F65FDDE2}" type="presParOf" srcId="{34D66F05-B399-4584-9849-976966F53A6C}" destId="{E4AC15A4-DF3C-470D-9C73-282CF746115F}" srcOrd="0" destOrd="0" presId="urn:microsoft.com/office/officeart/2005/8/layout/vList5"/>
    <dgm:cxn modelId="{ABC34751-EEAF-467A-BB52-5CDC2B4DD7E8}" type="presParOf" srcId="{34D66F05-B399-4584-9849-976966F53A6C}" destId="{D779EAE7-1EBE-4214-86E8-6F856B540529}"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9F79BF2-0007-43BC-A63A-7A549D071368}"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s-CO"/>
        </a:p>
      </dgm:t>
    </dgm:pt>
    <dgm:pt modelId="{8DFA4276-5A35-4B14-B568-47EB4A135B12}">
      <dgm:prSet/>
      <dgm:spPr/>
      <dgm:t>
        <a:bodyPr/>
        <a:lstStyle/>
        <a:p>
          <a:r>
            <a:rPr lang="es-CO" b="1" i="0" baseline="0"/>
            <a:t>transacciones ACID:</a:t>
          </a:r>
          <a:r>
            <a:rPr lang="es-CO" b="0" i="0" baseline="0"/>
            <a:t> </a:t>
          </a:r>
          <a:endParaRPr lang="es-CO"/>
        </a:p>
      </dgm:t>
    </dgm:pt>
    <dgm:pt modelId="{59307DA3-9CB6-484C-98DE-CC783E7B2707}" type="parTrans" cxnId="{6065448F-1D2C-420C-80CA-988E15A134AA}">
      <dgm:prSet/>
      <dgm:spPr/>
      <dgm:t>
        <a:bodyPr/>
        <a:lstStyle/>
        <a:p>
          <a:endParaRPr lang="es-CO"/>
        </a:p>
      </dgm:t>
    </dgm:pt>
    <dgm:pt modelId="{82951986-B6BF-4465-9160-FFC566453CE1}" type="sibTrans" cxnId="{6065448F-1D2C-420C-80CA-988E15A134AA}">
      <dgm:prSet/>
      <dgm:spPr/>
      <dgm:t>
        <a:bodyPr/>
        <a:lstStyle/>
        <a:p>
          <a:endParaRPr lang="es-CO"/>
        </a:p>
      </dgm:t>
    </dgm:pt>
    <dgm:pt modelId="{667E641C-851B-4AFD-9874-85600222BD3A}">
      <dgm:prSet/>
      <dgm:spPr/>
      <dgm:t>
        <a:bodyPr/>
        <a:lstStyle/>
        <a:p>
          <a:r>
            <a:rPr lang="es-CO" b="0" i="0" baseline="0"/>
            <a:t>Delta Lake garantiza modificaciones de datos </a:t>
          </a:r>
          <a:r>
            <a:rPr lang="es-CO" b="1" i="0" baseline="0"/>
            <a:t>atómicas, consistentes, aisladas y duraderas</a:t>
          </a:r>
          <a:r>
            <a:rPr lang="es-CO" b="0" i="0" baseline="0"/>
            <a:t>. Mantiene la integridad con múltiples clientes/tareas concurrentes y, si un proceso falla durante una modificación, </a:t>
          </a:r>
          <a:r>
            <a:rPr lang="es-CO" b="1" i="0" baseline="0"/>
            <a:t>revierte</a:t>
          </a:r>
          <a:r>
            <a:rPr lang="es-CO" b="0" i="0" baseline="0"/>
            <a:t> los cambios para conservar la consistencia.</a:t>
          </a:r>
          <a:endParaRPr lang="es-CO"/>
        </a:p>
      </dgm:t>
    </dgm:pt>
    <dgm:pt modelId="{9CD8C301-5D64-4010-8CB2-B4BEC68470A1}" type="parTrans" cxnId="{32EF7874-B696-4920-BEF0-B344285D62FF}">
      <dgm:prSet/>
      <dgm:spPr/>
      <dgm:t>
        <a:bodyPr/>
        <a:lstStyle/>
        <a:p>
          <a:endParaRPr lang="es-CO"/>
        </a:p>
      </dgm:t>
    </dgm:pt>
    <dgm:pt modelId="{04067DEA-1430-4B5D-BD47-F23EA775BE08}" type="sibTrans" cxnId="{32EF7874-B696-4920-BEF0-B344285D62FF}">
      <dgm:prSet/>
      <dgm:spPr/>
      <dgm:t>
        <a:bodyPr/>
        <a:lstStyle/>
        <a:p>
          <a:endParaRPr lang="es-CO"/>
        </a:p>
      </dgm:t>
    </dgm:pt>
    <dgm:pt modelId="{BE472928-8936-443A-B9EF-F61F21A74ADB}">
      <dgm:prSet/>
      <dgm:spPr/>
      <dgm:t>
        <a:bodyPr/>
        <a:lstStyle/>
        <a:p>
          <a:r>
            <a:rPr lang="es-CO" b="1" i="0" baseline="0"/>
            <a:t>Metadatos escalables:</a:t>
          </a:r>
          <a:r>
            <a:rPr lang="es-CO" b="0" i="0" baseline="0"/>
            <a:t> </a:t>
          </a:r>
          <a:endParaRPr lang="es-CO"/>
        </a:p>
      </dgm:t>
    </dgm:pt>
    <dgm:pt modelId="{C38C9C98-69A9-48E7-9791-2D1B4409C6E5}" type="parTrans" cxnId="{597400FF-0DE5-494F-8072-A42FA8190E69}">
      <dgm:prSet/>
      <dgm:spPr/>
      <dgm:t>
        <a:bodyPr/>
        <a:lstStyle/>
        <a:p>
          <a:endParaRPr lang="es-CO"/>
        </a:p>
      </dgm:t>
    </dgm:pt>
    <dgm:pt modelId="{E26807A9-AA80-42FF-91F8-B4C7E77FA6EA}" type="sibTrans" cxnId="{597400FF-0DE5-494F-8072-A42FA8190E69}">
      <dgm:prSet/>
      <dgm:spPr/>
      <dgm:t>
        <a:bodyPr/>
        <a:lstStyle/>
        <a:p>
          <a:endParaRPr lang="es-CO"/>
        </a:p>
      </dgm:t>
    </dgm:pt>
    <dgm:pt modelId="{9BD194D5-ED21-44BF-9601-B06378EC135F}">
      <dgm:prSet/>
      <dgm:spPr/>
      <dgm:t>
        <a:bodyPr/>
        <a:lstStyle/>
        <a:p>
          <a:r>
            <a:rPr lang="es-CO" b="0" i="0" baseline="0"/>
            <a:t>El metadato de una tabla Delta es su </a:t>
          </a:r>
          <a:r>
            <a:rPr lang="es-CO" b="1" i="0" baseline="0"/>
            <a:t>log de transacciones</a:t>
          </a:r>
          <a:r>
            <a:rPr lang="es-CO" b="0" i="0" baseline="0"/>
            <a:t>, que asegura la consistencia ACID. Para tablas a escala de petabytes, Delta maneja los metadatos de forma </a:t>
          </a:r>
          <a:r>
            <a:rPr lang="es-CO" b="1" i="0" baseline="0"/>
            <a:t>eficiente</a:t>
          </a:r>
          <a:r>
            <a:rPr lang="es-CO" b="0" i="0" baseline="0"/>
            <a:t> sin afectar el rendimiento de consultas ni de procesamiento.</a:t>
          </a:r>
          <a:endParaRPr lang="es-CO"/>
        </a:p>
      </dgm:t>
    </dgm:pt>
    <dgm:pt modelId="{C246380A-B7EA-41D4-88DA-84E3EACE6A88}" type="parTrans" cxnId="{1225D6C5-8182-4035-80B8-28B84F152A09}">
      <dgm:prSet/>
      <dgm:spPr/>
      <dgm:t>
        <a:bodyPr/>
        <a:lstStyle/>
        <a:p>
          <a:endParaRPr lang="es-CO"/>
        </a:p>
      </dgm:t>
    </dgm:pt>
    <dgm:pt modelId="{DB46F43C-BA12-4DD9-8960-0385E304FA2E}" type="sibTrans" cxnId="{1225D6C5-8182-4035-80B8-28B84F152A09}">
      <dgm:prSet/>
      <dgm:spPr/>
      <dgm:t>
        <a:bodyPr/>
        <a:lstStyle/>
        <a:p>
          <a:endParaRPr lang="es-CO"/>
        </a:p>
      </dgm:t>
    </dgm:pt>
    <dgm:pt modelId="{3DE618C4-2C82-4D68-86E0-2A5960B16AA6}">
      <dgm:prSet/>
      <dgm:spPr/>
      <dgm:t>
        <a:bodyPr/>
        <a:lstStyle/>
        <a:p>
          <a:r>
            <a:rPr lang="es-CO" b="1" i="0" baseline="0"/>
            <a:t>Viaje en el tiempo (Time travel):</a:t>
          </a:r>
          <a:r>
            <a:rPr lang="es-CO" b="0" i="0" baseline="0"/>
            <a:t> </a:t>
          </a:r>
          <a:endParaRPr lang="es-CO"/>
        </a:p>
      </dgm:t>
    </dgm:pt>
    <dgm:pt modelId="{D99EE183-F86A-4E91-B7BC-35205D534A01}" type="parTrans" cxnId="{EC44AB7C-FAB0-48BA-BFF5-DADD8701C78F}">
      <dgm:prSet/>
      <dgm:spPr/>
      <dgm:t>
        <a:bodyPr/>
        <a:lstStyle/>
        <a:p>
          <a:endParaRPr lang="es-CO"/>
        </a:p>
      </dgm:t>
    </dgm:pt>
    <dgm:pt modelId="{C8C77A6A-9CD4-4793-BA1A-2E52C20FCEB2}" type="sibTrans" cxnId="{EC44AB7C-FAB0-48BA-BFF5-DADD8701C78F}">
      <dgm:prSet/>
      <dgm:spPr/>
      <dgm:t>
        <a:bodyPr/>
        <a:lstStyle/>
        <a:p>
          <a:endParaRPr lang="es-CO"/>
        </a:p>
      </dgm:t>
    </dgm:pt>
    <dgm:pt modelId="{33A5A6C5-E5A7-4CB6-9D1E-D16D0E3E431C}">
      <dgm:prSet/>
      <dgm:spPr/>
      <dgm:t>
        <a:bodyPr/>
        <a:lstStyle/>
        <a:p>
          <a:r>
            <a:rPr lang="es-CO" b="0" i="0" baseline="0"/>
            <a:t>Permite </a:t>
          </a:r>
          <a:r>
            <a:rPr lang="es-CO" b="1" i="0" baseline="0"/>
            <a:t>consultar versiones anteriores</a:t>
          </a:r>
          <a:r>
            <a:rPr lang="es-CO" b="0" i="0" baseline="0"/>
            <a:t> de una tabla (por versión o timestamp) gracias al log de transacciones. Útil para </a:t>
          </a:r>
          <a:r>
            <a:rPr lang="es-CO" b="1" i="0" baseline="0"/>
            <a:t>auditorías</a:t>
          </a:r>
          <a:r>
            <a:rPr lang="es-CO" b="0" i="0" baseline="0"/>
            <a:t>, </a:t>
          </a:r>
          <a:r>
            <a:rPr lang="es-CO" b="1" i="0" baseline="0"/>
            <a:t>cumplimiento normativo</a:t>
          </a:r>
          <a:r>
            <a:rPr lang="es-CO" b="0" i="0" baseline="0"/>
            <a:t> y </a:t>
          </a:r>
          <a:r>
            <a:rPr lang="es-CO" b="1" i="0" baseline="0"/>
            <a:t>recuperación</a:t>
          </a:r>
          <a:r>
            <a:rPr lang="es-CO" b="0" i="0" baseline="0"/>
            <a:t> de datos.</a:t>
          </a:r>
          <a:endParaRPr lang="es-CO"/>
        </a:p>
      </dgm:t>
    </dgm:pt>
    <dgm:pt modelId="{5CD8032B-A140-465E-8FF9-8BE0903ECCBB}" type="parTrans" cxnId="{68AD4321-0471-415C-9DD9-E81A179A3FF9}">
      <dgm:prSet/>
      <dgm:spPr/>
      <dgm:t>
        <a:bodyPr/>
        <a:lstStyle/>
        <a:p>
          <a:endParaRPr lang="es-CO"/>
        </a:p>
      </dgm:t>
    </dgm:pt>
    <dgm:pt modelId="{E554D732-F38B-4388-B3A9-1EAD7DD5D7C1}" type="sibTrans" cxnId="{68AD4321-0471-415C-9DD9-E81A179A3FF9}">
      <dgm:prSet/>
      <dgm:spPr/>
      <dgm:t>
        <a:bodyPr/>
        <a:lstStyle/>
        <a:p>
          <a:endParaRPr lang="es-CO"/>
        </a:p>
      </dgm:t>
    </dgm:pt>
    <dgm:pt modelId="{416C4675-8DBB-46B1-B18C-95C2EF16610C}">
      <dgm:prSet/>
      <dgm:spPr/>
      <dgm:t>
        <a:bodyPr/>
        <a:lstStyle/>
        <a:p>
          <a:r>
            <a:rPr lang="es-CO" b="1" i="0" baseline="0"/>
            <a:t>Evolución y cumplimiento de esquemas:</a:t>
          </a:r>
          <a:r>
            <a:rPr lang="es-CO" b="0" i="0" baseline="0"/>
            <a:t> </a:t>
          </a:r>
          <a:endParaRPr lang="es-CO"/>
        </a:p>
      </dgm:t>
    </dgm:pt>
    <dgm:pt modelId="{D593D83E-5122-40F2-9BBE-3574B327F1E9}" type="parTrans" cxnId="{7F92F828-19FA-4619-93B4-FB1BD931E1C3}">
      <dgm:prSet/>
      <dgm:spPr/>
      <dgm:t>
        <a:bodyPr/>
        <a:lstStyle/>
        <a:p>
          <a:endParaRPr lang="es-CO"/>
        </a:p>
      </dgm:t>
    </dgm:pt>
    <dgm:pt modelId="{E3E0888C-4687-433B-8C88-9AE788C5B1DD}" type="sibTrans" cxnId="{7F92F828-19FA-4619-93B4-FB1BD931E1C3}">
      <dgm:prSet/>
      <dgm:spPr/>
      <dgm:t>
        <a:bodyPr/>
        <a:lstStyle/>
        <a:p>
          <a:endParaRPr lang="es-CO"/>
        </a:p>
      </dgm:t>
    </dgm:pt>
    <dgm:pt modelId="{B49065BC-2449-41D1-A7EE-D399F08EE569}">
      <dgm:prSet/>
      <dgm:spPr/>
      <dgm:t>
        <a:bodyPr/>
        <a:lstStyle/>
        <a:p>
          <a:r>
            <a:rPr lang="es-CO" b="0" i="0" baseline="0"/>
            <a:t>Aplica un </a:t>
          </a:r>
          <a:r>
            <a:rPr lang="es-CO" b="1" i="0" baseline="0"/>
            <a:t>esquema en escritura</a:t>
          </a:r>
          <a:r>
            <a:rPr lang="es-CO" b="0" i="0" baseline="0"/>
            <a:t> y permite </a:t>
          </a:r>
          <a:r>
            <a:rPr lang="es-CO" b="1" i="0" baseline="0"/>
            <a:t>evolucionar</a:t>
          </a:r>
          <a:r>
            <a:rPr lang="es-CO" b="0" i="0" baseline="0"/>
            <a:t> el esquema sin romper consultas existentes. Evita insertar columnas o tipos incorrectos, manteniendo </a:t>
          </a:r>
          <a:r>
            <a:rPr lang="es-CO" b="1" i="0" baseline="0"/>
            <a:t>calidad y consistencia</a:t>
          </a:r>
          <a:r>
            <a:rPr lang="es-CO" b="0" i="0" baseline="0"/>
            <a:t> de datos.</a:t>
          </a:r>
          <a:endParaRPr lang="es-CO"/>
        </a:p>
      </dgm:t>
    </dgm:pt>
    <dgm:pt modelId="{87A594DD-E1A3-4157-9467-709C98DA831D}" type="parTrans" cxnId="{E3AB3A6D-FE96-4CF1-9BC8-5BAE2DC9E9E7}">
      <dgm:prSet/>
      <dgm:spPr/>
      <dgm:t>
        <a:bodyPr/>
        <a:lstStyle/>
        <a:p>
          <a:endParaRPr lang="es-CO"/>
        </a:p>
      </dgm:t>
    </dgm:pt>
    <dgm:pt modelId="{9AA23D8E-1666-4B05-9CC2-18EEDB39483B}" type="sibTrans" cxnId="{E3AB3A6D-FE96-4CF1-9BC8-5BAE2DC9E9E7}">
      <dgm:prSet/>
      <dgm:spPr/>
      <dgm:t>
        <a:bodyPr/>
        <a:lstStyle/>
        <a:p>
          <a:endParaRPr lang="es-CO"/>
        </a:p>
      </dgm:t>
    </dgm:pt>
    <dgm:pt modelId="{0F2A6842-316F-4EE3-ABE3-F4632D8C44BE}">
      <dgm:prSet/>
      <dgm:spPr/>
      <dgm:t>
        <a:bodyPr/>
        <a:lstStyle/>
        <a:p>
          <a:r>
            <a:rPr lang="es-CO" b="1" i="0" baseline="0"/>
            <a:t>Historial de auditoría:</a:t>
          </a:r>
          <a:r>
            <a:rPr lang="es-CO" b="0" i="0" baseline="0"/>
            <a:t> </a:t>
          </a:r>
          <a:endParaRPr lang="es-CO"/>
        </a:p>
      </dgm:t>
    </dgm:pt>
    <dgm:pt modelId="{DE428D6B-2134-4D27-93AF-44518A13D5D5}" type="parTrans" cxnId="{6542B1DE-96CA-4DEC-B9E6-C64476B6F1F1}">
      <dgm:prSet/>
      <dgm:spPr/>
      <dgm:t>
        <a:bodyPr/>
        <a:lstStyle/>
        <a:p>
          <a:endParaRPr lang="es-CO"/>
        </a:p>
      </dgm:t>
    </dgm:pt>
    <dgm:pt modelId="{20A80E62-DCAA-4324-B6EA-542A4A3334DD}" type="sibTrans" cxnId="{6542B1DE-96CA-4DEC-B9E6-C64476B6F1F1}">
      <dgm:prSet/>
      <dgm:spPr/>
      <dgm:t>
        <a:bodyPr/>
        <a:lstStyle/>
        <a:p>
          <a:endParaRPr lang="es-CO"/>
        </a:p>
      </dgm:t>
    </dgm:pt>
    <dgm:pt modelId="{F6FD4289-E3F8-4328-A277-95FBCE57BD21}">
      <dgm:prSet/>
      <dgm:spPr/>
      <dgm:t>
        <a:bodyPr/>
        <a:lstStyle/>
        <a:p>
          <a:r>
            <a:rPr lang="es-CO" b="0" i="0" baseline="0"/>
            <a:t>Registra </a:t>
          </a:r>
          <a:r>
            <a:rPr lang="es-CO" b="1" i="0" baseline="0"/>
            <a:t>quién</a:t>
          </a:r>
          <a:r>
            <a:rPr lang="es-CO" b="0" i="0" baseline="0"/>
            <a:t> hizo cada cambio, </a:t>
          </a:r>
          <a:r>
            <a:rPr lang="es-CO" b="1" i="0" baseline="0"/>
            <a:t>qué</a:t>
          </a:r>
          <a:r>
            <a:rPr lang="es-CO" b="0" i="0" baseline="0"/>
            <a:t> cambió y </a:t>
          </a:r>
          <a:r>
            <a:rPr lang="es-CO" b="1" i="0" baseline="0"/>
            <a:t>cuándo</a:t>
          </a:r>
          <a:r>
            <a:rPr lang="es-CO" b="0" i="0" baseline="0"/>
            <a:t>. Es clave para </a:t>
          </a:r>
          <a:r>
            <a:rPr lang="es-CO" b="1" i="0" baseline="0"/>
            <a:t>cumplimiento</a:t>
          </a:r>
          <a:r>
            <a:rPr lang="es-CO" b="0" i="0" baseline="0"/>
            <a:t> y </a:t>
          </a:r>
          <a:r>
            <a:rPr lang="es-CO" b="1" i="0" baseline="0"/>
            <a:t>regulación</a:t>
          </a:r>
          <a:r>
            <a:rPr lang="es-CO" b="0" i="0" baseline="0"/>
            <a:t>; todo es posible gracias al </a:t>
          </a:r>
          <a:r>
            <a:rPr lang="es-CO" b="1" i="0" baseline="0"/>
            <a:t>log de transacciones</a:t>
          </a:r>
          <a:r>
            <a:rPr lang="es-CO" b="0" i="0" baseline="0"/>
            <a:t> de Delta.</a:t>
          </a:r>
          <a:endParaRPr lang="es-CO"/>
        </a:p>
      </dgm:t>
    </dgm:pt>
    <dgm:pt modelId="{7FECF77C-B186-4C6E-A85D-50F181056ABD}" type="parTrans" cxnId="{484693A4-136D-4841-8E67-474469EE3B63}">
      <dgm:prSet/>
      <dgm:spPr/>
      <dgm:t>
        <a:bodyPr/>
        <a:lstStyle/>
        <a:p>
          <a:endParaRPr lang="es-CO"/>
        </a:p>
      </dgm:t>
    </dgm:pt>
    <dgm:pt modelId="{328F4128-26F5-468B-B300-A88D0569EA53}" type="sibTrans" cxnId="{484693A4-136D-4841-8E67-474469EE3B63}">
      <dgm:prSet/>
      <dgm:spPr/>
      <dgm:t>
        <a:bodyPr/>
        <a:lstStyle/>
        <a:p>
          <a:endParaRPr lang="es-CO"/>
        </a:p>
      </dgm:t>
    </dgm:pt>
    <dgm:pt modelId="{02950EB5-9F98-41ED-8ECB-630FB81682A9}">
      <dgm:prSet/>
      <dgm:spPr/>
      <dgm:t>
        <a:bodyPr/>
        <a:lstStyle/>
        <a:p>
          <a:r>
            <a:rPr lang="es-CO" b="1" i="0" baseline="0"/>
            <a:t>Operaciones DML:</a:t>
          </a:r>
          <a:r>
            <a:rPr lang="es-CO" b="0" i="0" baseline="0"/>
            <a:t> </a:t>
          </a:r>
          <a:endParaRPr lang="es-CO"/>
        </a:p>
      </dgm:t>
    </dgm:pt>
    <dgm:pt modelId="{1C4CDED3-2AAA-42FE-8DCC-43F7DAD6DA2F}" type="parTrans" cxnId="{8873AAFF-AEB7-4733-B425-AFB53D2F8624}">
      <dgm:prSet/>
      <dgm:spPr/>
      <dgm:t>
        <a:bodyPr/>
        <a:lstStyle/>
        <a:p>
          <a:endParaRPr lang="es-CO"/>
        </a:p>
      </dgm:t>
    </dgm:pt>
    <dgm:pt modelId="{FEB47BDC-6BCB-4374-93F3-13B84A4359E0}" type="sibTrans" cxnId="{8873AAFF-AEB7-4733-B425-AFB53D2F8624}">
      <dgm:prSet/>
      <dgm:spPr/>
      <dgm:t>
        <a:bodyPr/>
        <a:lstStyle/>
        <a:p>
          <a:endParaRPr lang="es-CO"/>
        </a:p>
      </dgm:t>
    </dgm:pt>
    <dgm:pt modelId="{421FECB3-620B-4055-B117-844E428C7D8F}">
      <dgm:prSet/>
      <dgm:spPr/>
      <dgm:t>
        <a:bodyPr/>
        <a:lstStyle/>
        <a:p>
          <a:r>
            <a:rPr lang="es-CO" b="0" i="0" baseline="0"/>
            <a:t>Uno de los primeros formatos de lakehouse con </a:t>
          </a:r>
          <a:r>
            <a:rPr lang="es-CO" b="1" i="0" baseline="0"/>
            <a:t>insert, update, delete y merge (CRUD)</a:t>
          </a:r>
          <a:r>
            <a:rPr lang="es-CO" b="0" i="0" baseline="0"/>
            <a:t>. Hoy puede modificarse la data desde </a:t>
          </a:r>
          <a:r>
            <a:rPr lang="es-CO" b="1" i="0" baseline="0"/>
            <a:t>múltiples frameworks, servicios e idiomas</a:t>
          </a:r>
          <a:r>
            <a:rPr lang="es-CO" b="0" i="0" baseline="0"/>
            <a:t>.</a:t>
          </a:r>
          <a:endParaRPr lang="es-CO"/>
        </a:p>
      </dgm:t>
    </dgm:pt>
    <dgm:pt modelId="{E3F28007-01E7-4A2D-BB7D-16DD3920E9EF}" type="parTrans" cxnId="{9D212210-384D-4E64-983C-A6C15516738F}">
      <dgm:prSet/>
      <dgm:spPr/>
      <dgm:t>
        <a:bodyPr/>
        <a:lstStyle/>
        <a:p>
          <a:endParaRPr lang="es-CO"/>
        </a:p>
      </dgm:t>
    </dgm:pt>
    <dgm:pt modelId="{083292FC-AA8C-47DE-9600-86B92AF93761}" type="sibTrans" cxnId="{9D212210-384D-4E64-983C-A6C15516738F}">
      <dgm:prSet/>
      <dgm:spPr/>
      <dgm:t>
        <a:bodyPr/>
        <a:lstStyle/>
        <a:p>
          <a:endParaRPr lang="es-CO"/>
        </a:p>
      </dgm:t>
    </dgm:pt>
    <dgm:pt modelId="{0DA209FC-ECCB-4522-BCC7-AF89753CCE7F}">
      <dgm:prSet/>
      <dgm:spPr/>
      <dgm:t>
        <a:bodyPr/>
        <a:lstStyle/>
        <a:p>
          <a:r>
            <a:rPr lang="es-CO" b="1" i="0" baseline="0"/>
            <a:t>Facilidad de uso:</a:t>
          </a:r>
          <a:r>
            <a:rPr lang="es-CO" b="0" i="0" baseline="0"/>
            <a:t> Pensado para la </a:t>
          </a:r>
          <a:r>
            <a:rPr lang="es-CO" b="1" i="0" baseline="0"/>
            <a:t>simplicidad</a:t>
          </a:r>
          <a:r>
            <a:rPr lang="es-CO" b="0" i="0" baseline="0"/>
            <a:t>. Ejemplos con Apache Spark:</a:t>
          </a:r>
          <a:endParaRPr lang="es-CO"/>
        </a:p>
      </dgm:t>
    </dgm:pt>
    <dgm:pt modelId="{C8890481-3A27-4B73-ACDE-C307EDE87BBA}" type="parTrans" cxnId="{920E2E05-201F-4C76-A06A-7CB5B2D430E9}">
      <dgm:prSet/>
      <dgm:spPr/>
      <dgm:t>
        <a:bodyPr/>
        <a:lstStyle/>
        <a:p>
          <a:endParaRPr lang="es-CO"/>
        </a:p>
      </dgm:t>
    </dgm:pt>
    <dgm:pt modelId="{C0DD79E6-EB14-4401-984B-7B17A3BF90C1}" type="sibTrans" cxnId="{920E2E05-201F-4C76-A06A-7CB5B2D430E9}">
      <dgm:prSet/>
      <dgm:spPr/>
      <dgm:t>
        <a:bodyPr/>
        <a:lstStyle/>
        <a:p>
          <a:endParaRPr lang="es-CO"/>
        </a:p>
      </dgm:t>
    </dgm:pt>
    <dgm:pt modelId="{80276B85-BAAF-4907-AE91-A0DFF7552032}">
      <dgm:prSet/>
      <dgm:spPr/>
      <dgm:t>
        <a:bodyPr/>
        <a:lstStyle/>
        <a:p>
          <a:r>
            <a:rPr lang="es-CO" b="0" i="0" baseline="0" dirty="0" err="1"/>
            <a:t>Parquet</a:t>
          </a:r>
          <a:r>
            <a:rPr lang="es-CO" b="0" i="0" baseline="0" dirty="0"/>
            <a:t>: </a:t>
          </a:r>
          <a:r>
            <a:rPr lang="es-CO" b="0" i="0" baseline="0" dirty="0" err="1"/>
            <a:t>data.write.format</a:t>
          </a:r>
          <a:r>
            <a:rPr lang="es-CO" b="0" i="0" baseline="0" dirty="0"/>
            <a:t>("</a:t>
          </a:r>
          <a:r>
            <a:rPr lang="es-CO" b="0" i="0" baseline="0" dirty="0" err="1"/>
            <a:t>parquet</a:t>
          </a:r>
          <a:r>
            <a:rPr lang="es-CO" b="0" i="0" baseline="0" dirty="0"/>
            <a:t>").</a:t>
          </a:r>
          <a:r>
            <a:rPr lang="es-CO" b="0" i="0" baseline="0" dirty="0" err="1"/>
            <a:t>save</a:t>
          </a:r>
          <a:r>
            <a:rPr lang="es-CO" b="0" i="0" baseline="0" dirty="0"/>
            <a:t>("/</a:t>
          </a:r>
          <a:r>
            <a:rPr lang="es-CO" b="0" i="0" baseline="0" dirty="0" err="1"/>
            <a:t>tmp</a:t>
          </a:r>
          <a:r>
            <a:rPr lang="es-CO" b="0" i="0" baseline="0" dirty="0"/>
            <a:t>/</a:t>
          </a:r>
          <a:r>
            <a:rPr lang="es-CO" b="0" i="0" baseline="0" dirty="0" err="1"/>
            <a:t>parquet</a:t>
          </a:r>
          <a:r>
            <a:rPr lang="es-CO" b="0" i="0" baseline="0" dirty="0"/>
            <a:t>-table") </a:t>
          </a:r>
          <a:endParaRPr lang="es-CO" dirty="0"/>
        </a:p>
      </dgm:t>
    </dgm:pt>
    <dgm:pt modelId="{5C145FF7-E013-43D1-B781-A496D326D7AC}" type="parTrans" cxnId="{DE049A5B-2912-4678-839E-B031BEF45827}">
      <dgm:prSet/>
      <dgm:spPr/>
      <dgm:t>
        <a:bodyPr/>
        <a:lstStyle/>
        <a:p>
          <a:endParaRPr lang="es-CO"/>
        </a:p>
      </dgm:t>
    </dgm:pt>
    <dgm:pt modelId="{DBDFFDA9-ED5E-453F-A984-D3D33AEC129E}" type="sibTrans" cxnId="{DE049A5B-2912-4678-839E-B031BEF45827}">
      <dgm:prSet/>
      <dgm:spPr/>
      <dgm:t>
        <a:bodyPr/>
        <a:lstStyle/>
        <a:p>
          <a:endParaRPr lang="es-CO"/>
        </a:p>
      </dgm:t>
    </dgm:pt>
    <dgm:pt modelId="{E14973D5-42E7-4065-B2EE-5EF66105D2CA}">
      <dgm:prSet/>
      <dgm:spPr/>
      <dgm:t>
        <a:bodyPr/>
        <a:lstStyle/>
        <a:p>
          <a:r>
            <a:rPr lang="es-CO" dirty="0"/>
            <a:t>Delta: </a:t>
          </a:r>
          <a:r>
            <a:rPr lang="es-CO" b="0" i="0" baseline="0" dirty="0" err="1"/>
            <a:t>data.write.format</a:t>
          </a:r>
          <a:r>
            <a:rPr lang="es-CO" b="0" i="0" baseline="0" dirty="0"/>
            <a:t>("delta").</a:t>
          </a:r>
          <a:r>
            <a:rPr lang="es-CO" b="0" i="0" baseline="0" dirty="0" err="1"/>
            <a:t>save</a:t>
          </a:r>
          <a:r>
            <a:rPr lang="es-CO" b="0" i="0" baseline="0" dirty="0"/>
            <a:t>("/</a:t>
          </a:r>
          <a:r>
            <a:rPr lang="es-CO" b="0" i="0" baseline="0" dirty="0" err="1"/>
            <a:t>tmp</a:t>
          </a:r>
          <a:r>
            <a:rPr lang="es-CO" b="0" i="0" baseline="0" dirty="0"/>
            <a:t>/delta-table")</a:t>
          </a:r>
          <a:endParaRPr lang="es-CO" dirty="0"/>
        </a:p>
      </dgm:t>
    </dgm:pt>
    <dgm:pt modelId="{E9806B35-42AF-4073-A7A7-E18D84D7F755}" type="parTrans" cxnId="{BF0810FA-FD88-48E3-B125-BB6740EFD861}">
      <dgm:prSet/>
      <dgm:spPr/>
      <dgm:t>
        <a:bodyPr/>
        <a:lstStyle/>
        <a:p>
          <a:endParaRPr lang="es-CO"/>
        </a:p>
      </dgm:t>
    </dgm:pt>
    <dgm:pt modelId="{87AD2377-FC71-4408-9010-522E8CA49614}" type="sibTrans" cxnId="{BF0810FA-FD88-48E3-B125-BB6740EFD861}">
      <dgm:prSet/>
      <dgm:spPr/>
      <dgm:t>
        <a:bodyPr/>
        <a:lstStyle/>
        <a:p>
          <a:endParaRPr lang="es-CO"/>
        </a:p>
      </dgm:t>
    </dgm:pt>
    <dgm:pt modelId="{88C33237-0278-4BCE-941D-077F66972E89}" type="pres">
      <dgm:prSet presAssocID="{E9F79BF2-0007-43BC-A63A-7A549D071368}" presName="Name0" presStyleCnt="0">
        <dgm:presLayoutVars>
          <dgm:dir/>
          <dgm:animLvl val="lvl"/>
          <dgm:resizeHandles val="exact"/>
        </dgm:presLayoutVars>
      </dgm:prSet>
      <dgm:spPr/>
    </dgm:pt>
    <dgm:pt modelId="{DD4B4E88-1538-482D-89FF-67A9D782FD9D}" type="pres">
      <dgm:prSet presAssocID="{8DFA4276-5A35-4B14-B568-47EB4A135B12}" presName="linNode" presStyleCnt="0"/>
      <dgm:spPr/>
    </dgm:pt>
    <dgm:pt modelId="{9ECBB424-A5A8-4E30-8BE1-64336AAB0011}" type="pres">
      <dgm:prSet presAssocID="{8DFA4276-5A35-4B14-B568-47EB4A135B12}" presName="parentText" presStyleLbl="node1" presStyleIdx="0" presStyleCnt="7" custLinFactNeighborX="-2397" custLinFactNeighborY="4284">
        <dgm:presLayoutVars>
          <dgm:chMax val="1"/>
          <dgm:bulletEnabled val="1"/>
        </dgm:presLayoutVars>
      </dgm:prSet>
      <dgm:spPr/>
    </dgm:pt>
    <dgm:pt modelId="{108E4905-A066-4459-976C-9414F2E1D657}" type="pres">
      <dgm:prSet presAssocID="{8DFA4276-5A35-4B14-B568-47EB4A135B12}" presName="descendantText" presStyleLbl="alignAccFollowNode1" presStyleIdx="0" presStyleCnt="7">
        <dgm:presLayoutVars>
          <dgm:bulletEnabled val="1"/>
        </dgm:presLayoutVars>
      </dgm:prSet>
      <dgm:spPr/>
    </dgm:pt>
    <dgm:pt modelId="{B7AC10B2-20A4-43B8-B441-210AB3B68F35}" type="pres">
      <dgm:prSet presAssocID="{82951986-B6BF-4465-9160-FFC566453CE1}" presName="sp" presStyleCnt="0"/>
      <dgm:spPr/>
    </dgm:pt>
    <dgm:pt modelId="{4A1E1D20-4CFD-4491-8D66-CC8F6860694C}" type="pres">
      <dgm:prSet presAssocID="{BE472928-8936-443A-B9EF-F61F21A74ADB}" presName="linNode" presStyleCnt="0"/>
      <dgm:spPr/>
    </dgm:pt>
    <dgm:pt modelId="{CA075674-1C6F-432C-96FC-158D137EEA04}" type="pres">
      <dgm:prSet presAssocID="{BE472928-8936-443A-B9EF-F61F21A74ADB}" presName="parentText" presStyleLbl="node1" presStyleIdx="1" presStyleCnt="7">
        <dgm:presLayoutVars>
          <dgm:chMax val="1"/>
          <dgm:bulletEnabled val="1"/>
        </dgm:presLayoutVars>
      </dgm:prSet>
      <dgm:spPr/>
    </dgm:pt>
    <dgm:pt modelId="{A7A9D656-A780-4F40-9F5A-3BD04E55382D}" type="pres">
      <dgm:prSet presAssocID="{BE472928-8936-443A-B9EF-F61F21A74ADB}" presName="descendantText" presStyleLbl="alignAccFollowNode1" presStyleIdx="1" presStyleCnt="7">
        <dgm:presLayoutVars>
          <dgm:bulletEnabled val="1"/>
        </dgm:presLayoutVars>
      </dgm:prSet>
      <dgm:spPr/>
    </dgm:pt>
    <dgm:pt modelId="{AF9B5F48-8D67-4F63-B29B-E0C90B36A502}" type="pres">
      <dgm:prSet presAssocID="{E26807A9-AA80-42FF-91F8-B4C7E77FA6EA}" presName="sp" presStyleCnt="0"/>
      <dgm:spPr/>
    </dgm:pt>
    <dgm:pt modelId="{17912162-65A8-43E2-B495-A2D636D6A1F0}" type="pres">
      <dgm:prSet presAssocID="{3DE618C4-2C82-4D68-86E0-2A5960B16AA6}" presName="linNode" presStyleCnt="0"/>
      <dgm:spPr/>
    </dgm:pt>
    <dgm:pt modelId="{92DED2D8-DD9C-4876-8C2D-B9116135560B}" type="pres">
      <dgm:prSet presAssocID="{3DE618C4-2C82-4D68-86E0-2A5960B16AA6}" presName="parentText" presStyleLbl="node1" presStyleIdx="2" presStyleCnt="7">
        <dgm:presLayoutVars>
          <dgm:chMax val="1"/>
          <dgm:bulletEnabled val="1"/>
        </dgm:presLayoutVars>
      </dgm:prSet>
      <dgm:spPr/>
    </dgm:pt>
    <dgm:pt modelId="{FE1CA04E-0CF5-4861-AD0C-8BD844F1510F}" type="pres">
      <dgm:prSet presAssocID="{3DE618C4-2C82-4D68-86E0-2A5960B16AA6}" presName="descendantText" presStyleLbl="alignAccFollowNode1" presStyleIdx="2" presStyleCnt="7">
        <dgm:presLayoutVars>
          <dgm:bulletEnabled val="1"/>
        </dgm:presLayoutVars>
      </dgm:prSet>
      <dgm:spPr/>
    </dgm:pt>
    <dgm:pt modelId="{F1533C24-D010-46B7-88F2-92984261C08E}" type="pres">
      <dgm:prSet presAssocID="{C8C77A6A-9CD4-4793-BA1A-2E52C20FCEB2}" presName="sp" presStyleCnt="0"/>
      <dgm:spPr/>
    </dgm:pt>
    <dgm:pt modelId="{4BBED162-8412-4A9C-97A6-69A09A7D8CC0}" type="pres">
      <dgm:prSet presAssocID="{416C4675-8DBB-46B1-B18C-95C2EF16610C}" presName="linNode" presStyleCnt="0"/>
      <dgm:spPr/>
    </dgm:pt>
    <dgm:pt modelId="{B54A4D72-DE11-4055-A1E8-5A06C9070774}" type="pres">
      <dgm:prSet presAssocID="{416C4675-8DBB-46B1-B18C-95C2EF16610C}" presName="parentText" presStyleLbl="node1" presStyleIdx="3" presStyleCnt="7">
        <dgm:presLayoutVars>
          <dgm:chMax val="1"/>
          <dgm:bulletEnabled val="1"/>
        </dgm:presLayoutVars>
      </dgm:prSet>
      <dgm:spPr/>
    </dgm:pt>
    <dgm:pt modelId="{44C8116C-206C-4940-9318-D198929B1A08}" type="pres">
      <dgm:prSet presAssocID="{416C4675-8DBB-46B1-B18C-95C2EF16610C}" presName="descendantText" presStyleLbl="alignAccFollowNode1" presStyleIdx="3" presStyleCnt="7">
        <dgm:presLayoutVars>
          <dgm:bulletEnabled val="1"/>
        </dgm:presLayoutVars>
      </dgm:prSet>
      <dgm:spPr/>
    </dgm:pt>
    <dgm:pt modelId="{5AC97786-2D53-4FBD-9BEF-613FAADE1E75}" type="pres">
      <dgm:prSet presAssocID="{E3E0888C-4687-433B-8C88-9AE788C5B1DD}" presName="sp" presStyleCnt="0"/>
      <dgm:spPr/>
    </dgm:pt>
    <dgm:pt modelId="{C35AE9ED-8188-4076-B007-43E1839C1AFB}" type="pres">
      <dgm:prSet presAssocID="{0F2A6842-316F-4EE3-ABE3-F4632D8C44BE}" presName="linNode" presStyleCnt="0"/>
      <dgm:spPr/>
    </dgm:pt>
    <dgm:pt modelId="{C0030B1E-0CA2-4722-9576-86CD724785F0}" type="pres">
      <dgm:prSet presAssocID="{0F2A6842-316F-4EE3-ABE3-F4632D8C44BE}" presName="parentText" presStyleLbl="node1" presStyleIdx="4" presStyleCnt="7">
        <dgm:presLayoutVars>
          <dgm:chMax val="1"/>
          <dgm:bulletEnabled val="1"/>
        </dgm:presLayoutVars>
      </dgm:prSet>
      <dgm:spPr/>
    </dgm:pt>
    <dgm:pt modelId="{922D59A4-4E55-480C-ADB9-1E81518D4C30}" type="pres">
      <dgm:prSet presAssocID="{0F2A6842-316F-4EE3-ABE3-F4632D8C44BE}" presName="descendantText" presStyleLbl="alignAccFollowNode1" presStyleIdx="4" presStyleCnt="7">
        <dgm:presLayoutVars>
          <dgm:bulletEnabled val="1"/>
        </dgm:presLayoutVars>
      </dgm:prSet>
      <dgm:spPr/>
    </dgm:pt>
    <dgm:pt modelId="{C641D07C-A2E0-422B-AE58-3422229C310B}" type="pres">
      <dgm:prSet presAssocID="{20A80E62-DCAA-4324-B6EA-542A4A3334DD}" presName="sp" presStyleCnt="0"/>
      <dgm:spPr/>
    </dgm:pt>
    <dgm:pt modelId="{7A4E1811-586B-44FF-B0B1-5E20CD383AC9}" type="pres">
      <dgm:prSet presAssocID="{02950EB5-9F98-41ED-8ECB-630FB81682A9}" presName="linNode" presStyleCnt="0"/>
      <dgm:spPr/>
    </dgm:pt>
    <dgm:pt modelId="{50939CAF-B77F-4968-967F-45C64992098A}" type="pres">
      <dgm:prSet presAssocID="{02950EB5-9F98-41ED-8ECB-630FB81682A9}" presName="parentText" presStyleLbl="node1" presStyleIdx="5" presStyleCnt="7">
        <dgm:presLayoutVars>
          <dgm:chMax val="1"/>
          <dgm:bulletEnabled val="1"/>
        </dgm:presLayoutVars>
      </dgm:prSet>
      <dgm:spPr/>
    </dgm:pt>
    <dgm:pt modelId="{E27E8AFD-E6A4-42A5-8B48-07EEEFC324F7}" type="pres">
      <dgm:prSet presAssocID="{02950EB5-9F98-41ED-8ECB-630FB81682A9}" presName="descendantText" presStyleLbl="alignAccFollowNode1" presStyleIdx="5" presStyleCnt="7">
        <dgm:presLayoutVars>
          <dgm:bulletEnabled val="1"/>
        </dgm:presLayoutVars>
      </dgm:prSet>
      <dgm:spPr/>
    </dgm:pt>
    <dgm:pt modelId="{AF351C35-2083-4632-BD49-6CCBE41E537D}" type="pres">
      <dgm:prSet presAssocID="{FEB47BDC-6BCB-4374-93F3-13B84A4359E0}" presName="sp" presStyleCnt="0"/>
      <dgm:spPr/>
    </dgm:pt>
    <dgm:pt modelId="{129AAF01-78E4-41B6-B246-44E49DEFAD6B}" type="pres">
      <dgm:prSet presAssocID="{0DA209FC-ECCB-4522-BCC7-AF89753CCE7F}" presName="linNode" presStyleCnt="0"/>
      <dgm:spPr/>
    </dgm:pt>
    <dgm:pt modelId="{E181DEE8-1528-4869-9845-D6046632E35C}" type="pres">
      <dgm:prSet presAssocID="{0DA209FC-ECCB-4522-BCC7-AF89753CCE7F}" presName="parentText" presStyleLbl="node1" presStyleIdx="6" presStyleCnt="7">
        <dgm:presLayoutVars>
          <dgm:chMax val="1"/>
          <dgm:bulletEnabled val="1"/>
        </dgm:presLayoutVars>
      </dgm:prSet>
      <dgm:spPr/>
    </dgm:pt>
    <dgm:pt modelId="{0183FC20-B574-470E-B8C2-07FA31DCCB5A}" type="pres">
      <dgm:prSet presAssocID="{0DA209FC-ECCB-4522-BCC7-AF89753CCE7F}" presName="descendantText" presStyleLbl="alignAccFollowNode1" presStyleIdx="6" presStyleCnt="7" custLinFactNeighborX="-556" custLinFactNeighborY="-3978">
        <dgm:presLayoutVars>
          <dgm:bulletEnabled val="1"/>
        </dgm:presLayoutVars>
      </dgm:prSet>
      <dgm:spPr/>
    </dgm:pt>
  </dgm:ptLst>
  <dgm:cxnLst>
    <dgm:cxn modelId="{920E2E05-201F-4C76-A06A-7CB5B2D430E9}" srcId="{E9F79BF2-0007-43BC-A63A-7A549D071368}" destId="{0DA209FC-ECCB-4522-BCC7-AF89753CCE7F}" srcOrd="6" destOrd="0" parTransId="{C8890481-3A27-4B73-ACDE-C307EDE87BBA}" sibTransId="{C0DD79E6-EB14-4401-984B-7B17A3BF90C1}"/>
    <dgm:cxn modelId="{9D212210-384D-4E64-983C-A6C15516738F}" srcId="{02950EB5-9F98-41ED-8ECB-630FB81682A9}" destId="{421FECB3-620B-4055-B117-844E428C7D8F}" srcOrd="0" destOrd="0" parTransId="{E3F28007-01E7-4A2D-BB7D-16DD3920E9EF}" sibTransId="{083292FC-AA8C-47DE-9600-86B92AF93761}"/>
    <dgm:cxn modelId="{AB3CBE14-FA11-42F3-B6B7-849497C4A9C7}" type="presOf" srcId="{33A5A6C5-E5A7-4CB6-9D1E-D16D0E3E431C}" destId="{FE1CA04E-0CF5-4861-AD0C-8BD844F1510F}" srcOrd="0" destOrd="0" presId="urn:microsoft.com/office/officeart/2005/8/layout/vList5"/>
    <dgm:cxn modelId="{68AD4321-0471-415C-9DD9-E81A179A3FF9}" srcId="{3DE618C4-2C82-4D68-86E0-2A5960B16AA6}" destId="{33A5A6C5-E5A7-4CB6-9D1E-D16D0E3E431C}" srcOrd="0" destOrd="0" parTransId="{5CD8032B-A140-465E-8FF9-8BE0903ECCBB}" sibTransId="{E554D732-F38B-4388-B3A9-1EAD7DD5D7C1}"/>
    <dgm:cxn modelId="{C97F8421-3F58-4099-A06A-9159F0D93641}" type="presOf" srcId="{8DFA4276-5A35-4B14-B568-47EB4A135B12}" destId="{9ECBB424-A5A8-4E30-8BE1-64336AAB0011}" srcOrd="0" destOrd="0" presId="urn:microsoft.com/office/officeart/2005/8/layout/vList5"/>
    <dgm:cxn modelId="{7F92F828-19FA-4619-93B4-FB1BD931E1C3}" srcId="{E9F79BF2-0007-43BC-A63A-7A549D071368}" destId="{416C4675-8DBB-46B1-B18C-95C2EF16610C}" srcOrd="3" destOrd="0" parTransId="{D593D83E-5122-40F2-9BBE-3574B327F1E9}" sibTransId="{E3E0888C-4687-433B-8C88-9AE788C5B1DD}"/>
    <dgm:cxn modelId="{6597D839-1736-4454-A46F-41908592CC47}" type="presOf" srcId="{B49065BC-2449-41D1-A7EE-D399F08EE569}" destId="{44C8116C-206C-4940-9318-D198929B1A08}" srcOrd="0" destOrd="0" presId="urn:microsoft.com/office/officeart/2005/8/layout/vList5"/>
    <dgm:cxn modelId="{DE049A5B-2912-4678-839E-B031BEF45827}" srcId="{0DA209FC-ECCB-4522-BCC7-AF89753CCE7F}" destId="{80276B85-BAAF-4907-AE91-A0DFF7552032}" srcOrd="0" destOrd="0" parTransId="{5C145FF7-E013-43D1-B781-A496D326D7AC}" sibTransId="{DBDFFDA9-ED5E-453F-A984-D3D33AEC129E}"/>
    <dgm:cxn modelId="{35325141-AE3C-480E-A73C-0905B87B86A1}" type="presOf" srcId="{0DA209FC-ECCB-4522-BCC7-AF89753CCE7F}" destId="{E181DEE8-1528-4869-9845-D6046632E35C}" srcOrd="0" destOrd="0" presId="urn:microsoft.com/office/officeart/2005/8/layout/vList5"/>
    <dgm:cxn modelId="{356A0A64-83E4-4EEB-846E-A8729897A995}" type="presOf" srcId="{F6FD4289-E3F8-4328-A277-95FBCE57BD21}" destId="{922D59A4-4E55-480C-ADB9-1E81518D4C30}" srcOrd="0" destOrd="0" presId="urn:microsoft.com/office/officeart/2005/8/layout/vList5"/>
    <dgm:cxn modelId="{0B0AFC65-C0DB-4353-972C-E1994C330595}" type="presOf" srcId="{3DE618C4-2C82-4D68-86E0-2A5960B16AA6}" destId="{92DED2D8-DD9C-4876-8C2D-B9116135560B}" srcOrd="0" destOrd="0" presId="urn:microsoft.com/office/officeart/2005/8/layout/vList5"/>
    <dgm:cxn modelId="{21BBC74B-C676-43B0-A8DB-FB570A9A5DE7}" type="presOf" srcId="{E9F79BF2-0007-43BC-A63A-7A549D071368}" destId="{88C33237-0278-4BCE-941D-077F66972E89}" srcOrd="0" destOrd="0" presId="urn:microsoft.com/office/officeart/2005/8/layout/vList5"/>
    <dgm:cxn modelId="{E3AB3A6D-FE96-4CF1-9BC8-5BAE2DC9E9E7}" srcId="{416C4675-8DBB-46B1-B18C-95C2EF16610C}" destId="{B49065BC-2449-41D1-A7EE-D399F08EE569}" srcOrd="0" destOrd="0" parTransId="{87A594DD-E1A3-4157-9467-709C98DA831D}" sibTransId="{9AA23D8E-1666-4B05-9CC2-18EEDB39483B}"/>
    <dgm:cxn modelId="{32EF7874-B696-4920-BEF0-B344285D62FF}" srcId="{8DFA4276-5A35-4B14-B568-47EB4A135B12}" destId="{667E641C-851B-4AFD-9874-85600222BD3A}" srcOrd="0" destOrd="0" parTransId="{9CD8C301-5D64-4010-8CB2-B4BEC68470A1}" sibTransId="{04067DEA-1430-4B5D-BD47-F23EA775BE08}"/>
    <dgm:cxn modelId="{23539B57-E63A-4AAE-8032-6FF78E02FF91}" type="presOf" srcId="{667E641C-851B-4AFD-9874-85600222BD3A}" destId="{108E4905-A066-4459-976C-9414F2E1D657}" srcOrd="0" destOrd="0" presId="urn:microsoft.com/office/officeart/2005/8/layout/vList5"/>
    <dgm:cxn modelId="{EC44AB7C-FAB0-48BA-BFF5-DADD8701C78F}" srcId="{E9F79BF2-0007-43BC-A63A-7A549D071368}" destId="{3DE618C4-2C82-4D68-86E0-2A5960B16AA6}" srcOrd="2" destOrd="0" parTransId="{D99EE183-F86A-4E91-B7BC-35205D534A01}" sibTransId="{C8C77A6A-9CD4-4793-BA1A-2E52C20FCEB2}"/>
    <dgm:cxn modelId="{2B6B167D-D7F5-4AC3-A0B0-88BDE98D5CA3}" type="presOf" srcId="{BE472928-8936-443A-B9EF-F61F21A74ADB}" destId="{CA075674-1C6F-432C-96FC-158D137EEA04}" srcOrd="0" destOrd="0" presId="urn:microsoft.com/office/officeart/2005/8/layout/vList5"/>
    <dgm:cxn modelId="{6065448F-1D2C-420C-80CA-988E15A134AA}" srcId="{E9F79BF2-0007-43BC-A63A-7A549D071368}" destId="{8DFA4276-5A35-4B14-B568-47EB4A135B12}" srcOrd="0" destOrd="0" parTransId="{59307DA3-9CB6-484C-98DE-CC783E7B2707}" sibTransId="{82951986-B6BF-4465-9160-FFC566453CE1}"/>
    <dgm:cxn modelId="{F5C44A9A-BBFA-46A1-B9FE-BC2E8B485163}" type="presOf" srcId="{80276B85-BAAF-4907-AE91-A0DFF7552032}" destId="{0183FC20-B574-470E-B8C2-07FA31DCCB5A}" srcOrd="0" destOrd="0" presId="urn:microsoft.com/office/officeart/2005/8/layout/vList5"/>
    <dgm:cxn modelId="{62E72D9E-3FA6-4C5A-9BBF-F6CE1B7362C8}" type="presOf" srcId="{02950EB5-9F98-41ED-8ECB-630FB81682A9}" destId="{50939CAF-B77F-4968-967F-45C64992098A}" srcOrd="0" destOrd="0" presId="urn:microsoft.com/office/officeart/2005/8/layout/vList5"/>
    <dgm:cxn modelId="{484693A4-136D-4841-8E67-474469EE3B63}" srcId="{0F2A6842-316F-4EE3-ABE3-F4632D8C44BE}" destId="{F6FD4289-E3F8-4328-A277-95FBCE57BD21}" srcOrd="0" destOrd="0" parTransId="{7FECF77C-B186-4C6E-A85D-50F181056ABD}" sibTransId="{328F4128-26F5-468B-B300-A88D0569EA53}"/>
    <dgm:cxn modelId="{465F6CA6-A231-42E0-8EDD-8DB1133273F0}" type="presOf" srcId="{0F2A6842-316F-4EE3-ABE3-F4632D8C44BE}" destId="{C0030B1E-0CA2-4722-9576-86CD724785F0}" srcOrd="0" destOrd="0" presId="urn:microsoft.com/office/officeart/2005/8/layout/vList5"/>
    <dgm:cxn modelId="{3EE1FFBB-3D69-424D-BD4E-637CDCF5DBD9}" type="presOf" srcId="{421FECB3-620B-4055-B117-844E428C7D8F}" destId="{E27E8AFD-E6A4-42A5-8B48-07EEEFC324F7}" srcOrd="0" destOrd="0" presId="urn:microsoft.com/office/officeart/2005/8/layout/vList5"/>
    <dgm:cxn modelId="{1225D6C5-8182-4035-80B8-28B84F152A09}" srcId="{BE472928-8936-443A-B9EF-F61F21A74ADB}" destId="{9BD194D5-ED21-44BF-9601-B06378EC135F}" srcOrd="0" destOrd="0" parTransId="{C246380A-B7EA-41D4-88DA-84E3EACE6A88}" sibTransId="{DB46F43C-BA12-4DD9-8960-0385E304FA2E}"/>
    <dgm:cxn modelId="{ADBE60D7-8187-4740-878B-E1E3F0C46D6B}" type="presOf" srcId="{416C4675-8DBB-46B1-B18C-95C2EF16610C}" destId="{B54A4D72-DE11-4055-A1E8-5A06C9070774}" srcOrd="0" destOrd="0" presId="urn:microsoft.com/office/officeart/2005/8/layout/vList5"/>
    <dgm:cxn modelId="{6542B1DE-96CA-4DEC-B9E6-C64476B6F1F1}" srcId="{E9F79BF2-0007-43BC-A63A-7A549D071368}" destId="{0F2A6842-316F-4EE3-ABE3-F4632D8C44BE}" srcOrd="4" destOrd="0" parTransId="{DE428D6B-2134-4D27-93AF-44518A13D5D5}" sibTransId="{20A80E62-DCAA-4324-B6EA-542A4A3334DD}"/>
    <dgm:cxn modelId="{4A7C32EC-F041-416C-AEB3-D4D9B1EC59E5}" type="presOf" srcId="{9BD194D5-ED21-44BF-9601-B06378EC135F}" destId="{A7A9D656-A780-4F40-9F5A-3BD04E55382D}" srcOrd="0" destOrd="0" presId="urn:microsoft.com/office/officeart/2005/8/layout/vList5"/>
    <dgm:cxn modelId="{DBADE9F7-303F-4730-884E-26018CCBC5E8}" type="presOf" srcId="{E14973D5-42E7-4065-B2EE-5EF66105D2CA}" destId="{0183FC20-B574-470E-B8C2-07FA31DCCB5A}" srcOrd="0" destOrd="1" presId="urn:microsoft.com/office/officeart/2005/8/layout/vList5"/>
    <dgm:cxn modelId="{BF0810FA-FD88-48E3-B125-BB6740EFD861}" srcId="{0DA209FC-ECCB-4522-BCC7-AF89753CCE7F}" destId="{E14973D5-42E7-4065-B2EE-5EF66105D2CA}" srcOrd="1" destOrd="0" parTransId="{E9806B35-42AF-4073-A7A7-E18D84D7F755}" sibTransId="{87AD2377-FC71-4408-9010-522E8CA49614}"/>
    <dgm:cxn modelId="{597400FF-0DE5-494F-8072-A42FA8190E69}" srcId="{E9F79BF2-0007-43BC-A63A-7A549D071368}" destId="{BE472928-8936-443A-B9EF-F61F21A74ADB}" srcOrd="1" destOrd="0" parTransId="{C38C9C98-69A9-48E7-9791-2D1B4409C6E5}" sibTransId="{E26807A9-AA80-42FF-91F8-B4C7E77FA6EA}"/>
    <dgm:cxn modelId="{8873AAFF-AEB7-4733-B425-AFB53D2F8624}" srcId="{E9F79BF2-0007-43BC-A63A-7A549D071368}" destId="{02950EB5-9F98-41ED-8ECB-630FB81682A9}" srcOrd="5" destOrd="0" parTransId="{1C4CDED3-2AAA-42FE-8DCC-43F7DAD6DA2F}" sibTransId="{FEB47BDC-6BCB-4374-93F3-13B84A4359E0}"/>
    <dgm:cxn modelId="{48E8249D-8B8C-43FF-BC6E-BCB6CE52267D}" type="presParOf" srcId="{88C33237-0278-4BCE-941D-077F66972E89}" destId="{DD4B4E88-1538-482D-89FF-67A9D782FD9D}" srcOrd="0" destOrd="0" presId="urn:microsoft.com/office/officeart/2005/8/layout/vList5"/>
    <dgm:cxn modelId="{89784626-E988-419E-9ED8-E31216B482C5}" type="presParOf" srcId="{DD4B4E88-1538-482D-89FF-67A9D782FD9D}" destId="{9ECBB424-A5A8-4E30-8BE1-64336AAB0011}" srcOrd="0" destOrd="0" presId="urn:microsoft.com/office/officeart/2005/8/layout/vList5"/>
    <dgm:cxn modelId="{45D1DCF8-07E7-4F6F-85E5-95FC8480CDD8}" type="presParOf" srcId="{DD4B4E88-1538-482D-89FF-67A9D782FD9D}" destId="{108E4905-A066-4459-976C-9414F2E1D657}" srcOrd="1" destOrd="0" presId="urn:microsoft.com/office/officeart/2005/8/layout/vList5"/>
    <dgm:cxn modelId="{E95F9796-3DBD-473B-A483-2B5151272F58}" type="presParOf" srcId="{88C33237-0278-4BCE-941D-077F66972E89}" destId="{B7AC10B2-20A4-43B8-B441-210AB3B68F35}" srcOrd="1" destOrd="0" presId="urn:microsoft.com/office/officeart/2005/8/layout/vList5"/>
    <dgm:cxn modelId="{274DB875-8A12-4FF2-BE9D-BD8C3BA72F42}" type="presParOf" srcId="{88C33237-0278-4BCE-941D-077F66972E89}" destId="{4A1E1D20-4CFD-4491-8D66-CC8F6860694C}" srcOrd="2" destOrd="0" presId="urn:microsoft.com/office/officeart/2005/8/layout/vList5"/>
    <dgm:cxn modelId="{C8222D54-D892-4A4E-ABBD-4B6760E114BF}" type="presParOf" srcId="{4A1E1D20-4CFD-4491-8D66-CC8F6860694C}" destId="{CA075674-1C6F-432C-96FC-158D137EEA04}" srcOrd="0" destOrd="0" presId="urn:microsoft.com/office/officeart/2005/8/layout/vList5"/>
    <dgm:cxn modelId="{546764C1-4576-45F0-B2EF-B262D1085B3A}" type="presParOf" srcId="{4A1E1D20-4CFD-4491-8D66-CC8F6860694C}" destId="{A7A9D656-A780-4F40-9F5A-3BD04E55382D}" srcOrd="1" destOrd="0" presId="urn:microsoft.com/office/officeart/2005/8/layout/vList5"/>
    <dgm:cxn modelId="{AF329D19-6A1F-4A2C-89E9-B985366A08FF}" type="presParOf" srcId="{88C33237-0278-4BCE-941D-077F66972E89}" destId="{AF9B5F48-8D67-4F63-B29B-E0C90B36A502}" srcOrd="3" destOrd="0" presId="urn:microsoft.com/office/officeart/2005/8/layout/vList5"/>
    <dgm:cxn modelId="{00D79072-0122-4916-9D55-B82936C4C7A3}" type="presParOf" srcId="{88C33237-0278-4BCE-941D-077F66972E89}" destId="{17912162-65A8-43E2-B495-A2D636D6A1F0}" srcOrd="4" destOrd="0" presId="urn:microsoft.com/office/officeart/2005/8/layout/vList5"/>
    <dgm:cxn modelId="{891B9335-81A7-4725-985E-88D7318A300C}" type="presParOf" srcId="{17912162-65A8-43E2-B495-A2D636D6A1F0}" destId="{92DED2D8-DD9C-4876-8C2D-B9116135560B}" srcOrd="0" destOrd="0" presId="urn:microsoft.com/office/officeart/2005/8/layout/vList5"/>
    <dgm:cxn modelId="{9CC26647-81A7-4E1A-B637-AC7075FFAD86}" type="presParOf" srcId="{17912162-65A8-43E2-B495-A2D636D6A1F0}" destId="{FE1CA04E-0CF5-4861-AD0C-8BD844F1510F}" srcOrd="1" destOrd="0" presId="urn:microsoft.com/office/officeart/2005/8/layout/vList5"/>
    <dgm:cxn modelId="{D191465C-E7C4-44ED-BADD-42B3BC36B6B8}" type="presParOf" srcId="{88C33237-0278-4BCE-941D-077F66972E89}" destId="{F1533C24-D010-46B7-88F2-92984261C08E}" srcOrd="5" destOrd="0" presId="urn:microsoft.com/office/officeart/2005/8/layout/vList5"/>
    <dgm:cxn modelId="{12887056-4450-40F5-9E02-E53654E2D2B2}" type="presParOf" srcId="{88C33237-0278-4BCE-941D-077F66972E89}" destId="{4BBED162-8412-4A9C-97A6-69A09A7D8CC0}" srcOrd="6" destOrd="0" presId="urn:microsoft.com/office/officeart/2005/8/layout/vList5"/>
    <dgm:cxn modelId="{320FBFF9-A278-49A2-9E83-D64255C1F0E2}" type="presParOf" srcId="{4BBED162-8412-4A9C-97A6-69A09A7D8CC0}" destId="{B54A4D72-DE11-4055-A1E8-5A06C9070774}" srcOrd="0" destOrd="0" presId="urn:microsoft.com/office/officeart/2005/8/layout/vList5"/>
    <dgm:cxn modelId="{D6011B19-0628-46F4-B087-9A188B47B087}" type="presParOf" srcId="{4BBED162-8412-4A9C-97A6-69A09A7D8CC0}" destId="{44C8116C-206C-4940-9318-D198929B1A08}" srcOrd="1" destOrd="0" presId="urn:microsoft.com/office/officeart/2005/8/layout/vList5"/>
    <dgm:cxn modelId="{BE36FB90-1E90-43ED-8FD8-0309818A0C0F}" type="presParOf" srcId="{88C33237-0278-4BCE-941D-077F66972E89}" destId="{5AC97786-2D53-4FBD-9BEF-613FAADE1E75}" srcOrd="7" destOrd="0" presId="urn:microsoft.com/office/officeart/2005/8/layout/vList5"/>
    <dgm:cxn modelId="{CA7BADDE-51EF-4D33-B164-5958A7E426B8}" type="presParOf" srcId="{88C33237-0278-4BCE-941D-077F66972E89}" destId="{C35AE9ED-8188-4076-B007-43E1839C1AFB}" srcOrd="8" destOrd="0" presId="urn:microsoft.com/office/officeart/2005/8/layout/vList5"/>
    <dgm:cxn modelId="{F7DDE66F-0062-4591-8064-DF06CBEBA6D8}" type="presParOf" srcId="{C35AE9ED-8188-4076-B007-43E1839C1AFB}" destId="{C0030B1E-0CA2-4722-9576-86CD724785F0}" srcOrd="0" destOrd="0" presId="urn:microsoft.com/office/officeart/2005/8/layout/vList5"/>
    <dgm:cxn modelId="{983FF865-6EE1-4576-829E-6BB917C44348}" type="presParOf" srcId="{C35AE9ED-8188-4076-B007-43E1839C1AFB}" destId="{922D59A4-4E55-480C-ADB9-1E81518D4C30}" srcOrd="1" destOrd="0" presId="urn:microsoft.com/office/officeart/2005/8/layout/vList5"/>
    <dgm:cxn modelId="{5AE5F965-5280-4AA4-86CF-89363206BFAB}" type="presParOf" srcId="{88C33237-0278-4BCE-941D-077F66972E89}" destId="{C641D07C-A2E0-422B-AE58-3422229C310B}" srcOrd="9" destOrd="0" presId="urn:microsoft.com/office/officeart/2005/8/layout/vList5"/>
    <dgm:cxn modelId="{8DE47222-6302-4D18-A4C8-0ECA82F9C47F}" type="presParOf" srcId="{88C33237-0278-4BCE-941D-077F66972E89}" destId="{7A4E1811-586B-44FF-B0B1-5E20CD383AC9}" srcOrd="10" destOrd="0" presId="urn:microsoft.com/office/officeart/2005/8/layout/vList5"/>
    <dgm:cxn modelId="{35090C74-A8BE-4CDC-81A4-38A46C2DACA1}" type="presParOf" srcId="{7A4E1811-586B-44FF-B0B1-5E20CD383AC9}" destId="{50939CAF-B77F-4968-967F-45C64992098A}" srcOrd="0" destOrd="0" presId="urn:microsoft.com/office/officeart/2005/8/layout/vList5"/>
    <dgm:cxn modelId="{BD360F95-3FFE-497E-9542-253FAFD9BB7D}" type="presParOf" srcId="{7A4E1811-586B-44FF-B0B1-5E20CD383AC9}" destId="{E27E8AFD-E6A4-42A5-8B48-07EEEFC324F7}" srcOrd="1" destOrd="0" presId="urn:microsoft.com/office/officeart/2005/8/layout/vList5"/>
    <dgm:cxn modelId="{3D07568B-493D-4194-8E0D-1649E2B4E1F3}" type="presParOf" srcId="{88C33237-0278-4BCE-941D-077F66972E89}" destId="{AF351C35-2083-4632-BD49-6CCBE41E537D}" srcOrd="11" destOrd="0" presId="urn:microsoft.com/office/officeart/2005/8/layout/vList5"/>
    <dgm:cxn modelId="{ED28FD51-F923-4269-AC3E-E004D95CC62A}" type="presParOf" srcId="{88C33237-0278-4BCE-941D-077F66972E89}" destId="{129AAF01-78E4-41B6-B246-44E49DEFAD6B}" srcOrd="12" destOrd="0" presId="urn:microsoft.com/office/officeart/2005/8/layout/vList5"/>
    <dgm:cxn modelId="{CA7941FE-5326-45A6-9453-B8A1C7E1D6D6}" type="presParOf" srcId="{129AAF01-78E4-41B6-B246-44E49DEFAD6B}" destId="{E181DEE8-1528-4869-9845-D6046632E35C}" srcOrd="0" destOrd="0" presId="urn:microsoft.com/office/officeart/2005/8/layout/vList5"/>
    <dgm:cxn modelId="{20870E4B-CED0-4EEA-A92B-7A1C2CDEC392}" type="presParOf" srcId="{129AAF01-78E4-41B6-B246-44E49DEFAD6B}" destId="{0183FC20-B574-470E-B8C2-07FA31DCCB5A}"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2AF8742-2B27-4715-BC92-116E4D6F94A6}"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s-CO"/>
        </a:p>
      </dgm:t>
    </dgm:pt>
    <dgm:pt modelId="{127E5970-BA07-4163-BCDC-B0B2A1C71265}">
      <dgm:prSet/>
      <dgm:spPr/>
      <dgm:t>
        <a:bodyPr/>
        <a:lstStyle/>
        <a:p>
          <a:r>
            <a:rPr lang="es-CO" b="0" i="0" baseline="0"/>
            <a:t>Falta de </a:t>
          </a:r>
          <a:r>
            <a:rPr lang="es-CO" b="1" i="0" baseline="0"/>
            <a:t>propiedad de los datos</a:t>
          </a:r>
          <a:endParaRPr lang="es-CO"/>
        </a:p>
      </dgm:t>
    </dgm:pt>
    <dgm:pt modelId="{AC254F00-B423-4B31-9788-188265F9D31C}" type="parTrans" cxnId="{E7482283-4C00-4B4A-B87F-D85CD0F47AE1}">
      <dgm:prSet/>
      <dgm:spPr/>
      <dgm:t>
        <a:bodyPr/>
        <a:lstStyle/>
        <a:p>
          <a:endParaRPr lang="es-CO"/>
        </a:p>
      </dgm:t>
    </dgm:pt>
    <dgm:pt modelId="{45477AB9-1F55-4573-B15E-DD6A6A91CC9D}" type="sibTrans" cxnId="{E7482283-4C00-4B4A-B87F-D85CD0F47AE1}">
      <dgm:prSet/>
      <dgm:spPr/>
      <dgm:t>
        <a:bodyPr/>
        <a:lstStyle/>
        <a:p>
          <a:endParaRPr lang="es-CO"/>
        </a:p>
      </dgm:t>
    </dgm:pt>
    <dgm:pt modelId="{A595A55B-6022-499A-B73B-A7AFB74B1B6D}">
      <dgm:prSet/>
      <dgm:spPr/>
      <dgm:t>
        <a:bodyPr/>
        <a:lstStyle/>
        <a:p>
          <a:r>
            <a:rPr lang="es-CO" b="0" i="0" baseline="0"/>
            <a:t>Falta de </a:t>
          </a:r>
          <a:r>
            <a:rPr lang="es-CO" b="1" i="0" baseline="0"/>
            <a:t>calidad de los datos</a:t>
          </a:r>
          <a:endParaRPr lang="es-CO"/>
        </a:p>
      </dgm:t>
    </dgm:pt>
    <dgm:pt modelId="{A8DC87DC-8C30-49B5-BD9E-0730FF8FD4D6}" type="parTrans" cxnId="{E73AD60A-4022-4E5F-BA0E-022B5686ECD5}">
      <dgm:prSet/>
      <dgm:spPr/>
      <dgm:t>
        <a:bodyPr/>
        <a:lstStyle/>
        <a:p>
          <a:endParaRPr lang="es-CO"/>
        </a:p>
      </dgm:t>
    </dgm:pt>
    <dgm:pt modelId="{BF559ABE-7CC5-4DE8-8C68-BBCF42BF0EB4}" type="sibTrans" cxnId="{E73AD60A-4022-4E5F-BA0E-022B5686ECD5}">
      <dgm:prSet/>
      <dgm:spPr/>
      <dgm:t>
        <a:bodyPr/>
        <a:lstStyle/>
        <a:p>
          <a:endParaRPr lang="es-CO"/>
        </a:p>
      </dgm:t>
    </dgm:pt>
    <dgm:pt modelId="{7B16DC19-15FF-421B-A044-BFB1D7584C3C}">
      <dgm:prSet/>
      <dgm:spPr/>
      <dgm:t>
        <a:bodyPr/>
        <a:lstStyle/>
        <a:p>
          <a:r>
            <a:rPr lang="es-CO" b="0" i="0" baseline="0"/>
            <a:t>Dificultad para </a:t>
          </a:r>
          <a:r>
            <a:rPr lang="es-CO" b="1" i="0" baseline="0"/>
            <a:t>ver las interdependencias</a:t>
          </a:r>
          <a:endParaRPr lang="es-CO"/>
        </a:p>
      </dgm:t>
    </dgm:pt>
    <dgm:pt modelId="{3DF9C89E-A955-4124-A9A9-37D43103421C}" type="parTrans" cxnId="{F397319E-4060-496B-A5B4-74AE7D4C4793}">
      <dgm:prSet/>
      <dgm:spPr/>
      <dgm:t>
        <a:bodyPr/>
        <a:lstStyle/>
        <a:p>
          <a:endParaRPr lang="es-CO"/>
        </a:p>
      </dgm:t>
    </dgm:pt>
    <dgm:pt modelId="{C30CB950-A09B-4A5B-A012-8F8447D22653}" type="sibTrans" cxnId="{F397319E-4060-496B-A5B4-74AE7D4C4793}">
      <dgm:prSet/>
      <dgm:spPr/>
      <dgm:t>
        <a:bodyPr/>
        <a:lstStyle/>
        <a:p>
          <a:endParaRPr lang="es-CO"/>
        </a:p>
      </dgm:t>
    </dgm:pt>
    <dgm:pt modelId="{BD334A57-1EB2-4B6E-AB13-8D3AEA1E5B34}">
      <dgm:prSet/>
      <dgm:spPr/>
      <dgm:t>
        <a:bodyPr/>
        <a:lstStyle/>
        <a:p>
          <a:r>
            <a:rPr lang="es-CO" b="1" i="0" baseline="0"/>
            <a:t>Conflictos de modelos</a:t>
          </a:r>
          <a:r>
            <a:rPr lang="es-CO" b="0" i="0" baseline="0"/>
            <a:t> entre áreas de negocio</a:t>
          </a:r>
          <a:endParaRPr lang="es-CO"/>
        </a:p>
      </dgm:t>
    </dgm:pt>
    <dgm:pt modelId="{E2174A0B-571F-4E6E-A263-80FAD013EF38}" type="parTrans" cxnId="{402C5ACD-2B07-40DA-943B-B160C662F60A}">
      <dgm:prSet/>
      <dgm:spPr/>
      <dgm:t>
        <a:bodyPr/>
        <a:lstStyle/>
        <a:p>
          <a:endParaRPr lang="es-CO"/>
        </a:p>
      </dgm:t>
    </dgm:pt>
    <dgm:pt modelId="{463F6FE1-F8FC-427D-BF46-2D13DD87AA35}" type="sibTrans" cxnId="{402C5ACD-2B07-40DA-943B-B160C662F60A}">
      <dgm:prSet/>
      <dgm:spPr/>
      <dgm:t>
        <a:bodyPr/>
        <a:lstStyle/>
        <a:p>
          <a:endParaRPr lang="es-CO"/>
        </a:p>
      </dgm:t>
    </dgm:pt>
    <dgm:pt modelId="{A821FAF0-007D-4154-95C5-C2D664BCA3C8}">
      <dgm:prSet/>
      <dgm:spPr/>
      <dgm:t>
        <a:bodyPr/>
        <a:lstStyle/>
        <a:p>
          <a:r>
            <a:rPr lang="es-CO" b="1" i="0" baseline="0"/>
            <a:t>Gran esfuerzo</a:t>
          </a:r>
          <a:r>
            <a:rPr lang="es-CO" b="0" i="0" baseline="0"/>
            <a:t> de integración y coordinación que lleva a </a:t>
          </a:r>
          <a:r>
            <a:rPr lang="es-CO" b="1" i="0" baseline="0"/>
            <a:t>bypasses</a:t>
          </a:r>
          <a:r>
            <a:rPr lang="es-CO" b="0" i="0" baseline="0"/>
            <a:t> (saltos o atajos)</a:t>
          </a:r>
          <a:endParaRPr lang="es-CO"/>
        </a:p>
      </dgm:t>
    </dgm:pt>
    <dgm:pt modelId="{03DCDBCC-B03B-4158-933C-76BED3B58482}" type="parTrans" cxnId="{CA31DDDC-DEB9-434D-9991-3B82181BA557}">
      <dgm:prSet/>
      <dgm:spPr/>
      <dgm:t>
        <a:bodyPr/>
        <a:lstStyle/>
        <a:p>
          <a:endParaRPr lang="es-CO"/>
        </a:p>
      </dgm:t>
    </dgm:pt>
    <dgm:pt modelId="{FC9C4D84-8360-4E28-86DF-40974482CAC5}" type="sibTrans" cxnId="{CA31DDDC-DEB9-434D-9991-3B82181BA557}">
      <dgm:prSet/>
      <dgm:spPr/>
      <dgm:t>
        <a:bodyPr/>
        <a:lstStyle/>
        <a:p>
          <a:endParaRPr lang="es-CO"/>
        </a:p>
      </dgm:t>
    </dgm:pt>
    <dgm:pt modelId="{0B39C7EC-3274-43CD-BE05-CED041651099}">
      <dgm:prSet/>
      <dgm:spPr/>
      <dgm:t>
        <a:bodyPr/>
        <a:lstStyle/>
        <a:p>
          <a:r>
            <a:rPr lang="es-CO" b="1" i="0" baseline="0" dirty="0"/>
            <a:t>Equipos aislados</a:t>
          </a:r>
          <a:r>
            <a:rPr lang="es-CO" b="0" i="0" baseline="0" dirty="0"/>
            <a:t> ; Negocio y TI trabajan en </a:t>
          </a:r>
          <a:r>
            <a:rPr lang="es-CO" b="1" i="0" baseline="0" dirty="0"/>
            <a:t>silos</a:t>
          </a:r>
          <a:endParaRPr lang="es-CO" dirty="0"/>
        </a:p>
      </dgm:t>
    </dgm:pt>
    <dgm:pt modelId="{960C2C20-DB39-4C46-8C23-8518284724B6}" type="parTrans" cxnId="{F45AFB09-A295-4F49-8B60-02ED52CC2388}">
      <dgm:prSet/>
      <dgm:spPr/>
      <dgm:t>
        <a:bodyPr/>
        <a:lstStyle/>
        <a:p>
          <a:endParaRPr lang="es-CO"/>
        </a:p>
      </dgm:t>
    </dgm:pt>
    <dgm:pt modelId="{B98FB92D-899C-4D1A-BC22-C1432EC89545}" type="sibTrans" cxnId="{F45AFB09-A295-4F49-8B60-02ED52CC2388}">
      <dgm:prSet/>
      <dgm:spPr/>
      <dgm:t>
        <a:bodyPr/>
        <a:lstStyle/>
        <a:p>
          <a:endParaRPr lang="es-CO"/>
        </a:p>
      </dgm:t>
    </dgm:pt>
    <dgm:pt modelId="{ACC30738-A8FD-4254-B401-42C3CED9446D}">
      <dgm:prSet/>
      <dgm:spPr/>
      <dgm:t>
        <a:bodyPr/>
        <a:lstStyle/>
        <a:p>
          <a:r>
            <a:rPr lang="es-CO" b="1" i="0" baseline="0"/>
            <a:t>Desconexión</a:t>
          </a:r>
          <a:r>
            <a:rPr lang="es-CO" b="0" i="0" baseline="0"/>
            <a:t> entre los </a:t>
          </a:r>
          <a:r>
            <a:rPr lang="es-CO" b="1" i="0" baseline="0"/>
            <a:t>productores de datos</a:t>
          </a:r>
          <a:r>
            <a:rPr lang="es-CO" b="0" i="0" baseline="0"/>
            <a:t> y los </a:t>
          </a:r>
          <a:r>
            <a:rPr lang="es-CO" b="1" i="0" baseline="0"/>
            <a:t>consumidores de datos</a:t>
          </a:r>
          <a:endParaRPr lang="es-CO"/>
        </a:p>
      </dgm:t>
    </dgm:pt>
    <dgm:pt modelId="{E4D8CACB-B129-4708-A6D6-442598DF6C02}" type="parTrans" cxnId="{4671B4D6-92EB-4CD8-B8CF-63E9542C9E11}">
      <dgm:prSet/>
      <dgm:spPr/>
      <dgm:t>
        <a:bodyPr/>
        <a:lstStyle/>
        <a:p>
          <a:endParaRPr lang="es-CO"/>
        </a:p>
      </dgm:t>
    </dgm:pt>
    <dgm:pt modelId="{B3E4F98D-18FF-430F-A881-3C1530468B29}" type="sibTrans" cxnId="{4671B4D6-92EB-4CD8-B8CF-63E9542C9E11}">
      <dgm:prSet/>
      <dgm:spPr/>
      <dgm:t>
        <a:bodyPr/>
        <a:lstStyle/>
        <a:p>
          <a:endParaRPr lang="es-CO"/>
        </a:p>
      </dgm:t>
    </dgm:pt>
    <dgm:pt modelId="{93F15A2D-E02C-4F40-B03F-80E34908AD76}">
      <dgm:prSet/>
      <dgm:spPr/>
      <dgm:t>
        <a:bodyPr/>
        <a:lstStyle/>
        <a:p>
          <a:r>
            <a:rPr lang="es-CO" b="0" i="0" baseline="0"/>
            <a:t>El </a:t>
          </a:r>
          <a:r>
            <a:rPr lang="es-CO" b="1" i="0" baseline="0"/>
            <a:t>equipo central</a:t>
          </a:r>
          <a:r>
            <a:rPr lang="es-CO" b="0" i="0" baseline="0"/>
            <a:t> se convierte en el </a:t>
          </a:r>
          <a:r>
            <a:rPr lang="es-CO" b="1" i="0" baseline="0"/>
            <a:t>cuello de botella</a:t>
          </a:r>
          <a:endParaRPr lang="es-CO"/>
        </a:p>
      </dgm:t>
    </dgm:pt>
    <dgm:pt modelId="{F8496039-4E8B-48D2-BF2C-6E35D34CE944}" type="parTrans" cxnId="{56EA3A18-CD36-4D85-A688-34AAC4995641}">
      <dgm:prSet/>
      <dgm:spPr/>
      <dgm:t>
        <a:bodyPr/>
        <a:lstStyle/>
        <a:p>
          <a:endParaRPr lang="es-CO"/>
        </a:p>
      </dgm:t>
    </dgm:pt>
    <dgm:pt modelId="{7B581233-66C8-4FCF-9609-AC6A56526A25}" type="sibTrans" cxnId="{56EA3A18-CD36-4D85-A688-34AAC4995641}">
      <dgm:prSet/>
      <dgm:spPr/>
      <dgm:t>
        <a:bodyPr/>
        <a:lstStyle/>
        <a:p>
          <a:endParaRPr lang="es-CO"/>
        </a:p>
      </dgm:t>
    </dgm:pt>
    <dgm:pt modelId="{F75AD1AA-83EE-40C0-BE8C-023157FAAF79}">
      <dgm:prSet/>
      <dgm:spPr/>
      <dgm:t>
        <a:bodyPr/>
        <a:lstStyle/>
        <a:p>
          <a:r>
            <a:rPr lang="es-CO" b="0" i="0" baseline="0"/>
            <a:t>Dificultad para </a:t>
          </a:r>
          <a:r>
            <a:rPr lang="es-CO" b="1" i="0" baseline="0"/>
            <a:t>aplicar políticas y gobernanza</a:t>
          </a:r>
          <a:endParaRPr lang="es-CO"/>
        </a:p>
      </dgm:t>
    </dgm:pt>
    <dgm:pt modelId="{7F29B4AD-2879-49BA-B100-AF65EB08CA9B}" type="parTrans" cxnId="{55EEAB96-4B00-4375-A76F-B6CB5F23E711}">
      <dgm:prSet/>
      <dgm:spPr/>
      <dgm:t>
        <a:bodyPr/>
        <a:lstStyle/>
        <a:p>
          <a:endParaRPr lang="es-CO"/>
        </a:p>
      </dgm:t>
    </dgm:pt>
    <dgm:pt modelId="{A6842E80-1B21-47EC-AD86-4E43E18350FB}" type="sibTrans" cxnId="{55EEAB96-4B00-4375-A76F-B6CB5F23E711}">
      <dgm:prSet/>
      <dgm:spPr/>
      <dgm:t>
        <a:bodyPr/>
        <a:lstStyle/>
        <a:p>
          <a:endParaRPr lang="es-CO"/>
        </a:p>
      </dgm:t>
    </dgm:pt>
    <dgm:pt modelId="{C3836766-3047-4464-995C-94441E1DAE58}">
      <dgm:prSet/>
      <dgm:spPr/>
      <dgm:t>
        <a:bodyPr/>
        <a:lstStyle/>
        <a:p>
          <a:r>
            <a:rPr lang="es-CO" b="0" i="0" baseline="0"/>
            <a:t>Difícil </a:t>
          </a:r>
          <a:r>
            <a:rPr lang="es-CO" b="1" i="0" baseline="0"/>
            <a:t>visualizar dependencias</a:t>
          </a:r>
          <a:r>
            <a:rPr lang="es-CO" b="0" i="0" baseline="0"/>
            <a:t> (deuda técnica)</a:t>
          </a:r>
          <a:endParaRPr lang="es-CO"/>
        </a:p>
      </dgm:t>
    </dgm:pt>
    <dgm:pt modelId="{0D16568C-71EA-4D9D-9A6B-DD87B8E718E5}" type="parTrans" cxnId="{E5CB7502-70C3-4D8E-A5E6-387037F6B987}">
      <dgm:prSet/>
      <dgm:spPr/>
      <dgm:t>
        <a:bodyPr/>
        <a:lstStyle/>
        <a:p>
          <a:endParaRPr lang="es-CO"/>
        </a:p>
      </dgm:t>
    </dgm:pt>
    <dgm:pt modelId="{01631B44-8EA2-4F90-9496-301B030313D6}" type="sibTrans" cxnId="{E5CB7502-70C3-4D8E-A5E6-387037F6B987}">
      <dgm:prSet/>
      <dgm:spPr/>
      <dgm:t>
        <a:bodyPr/>
        <a:lstStyle/>
        <a:p>
          <a:endParaRPr lang="es-CO"/>
        </a:p>
      </dgm:t>
    </dgm:pt>
    <dgm:pt modelId="{C1B77AC0-DA5F-4560-A78B-46E76BEC302A}">
      <dgm:prSet/>
      <dgm:spPr/>
      <dgm:t>
        <a:bodyPr/>
        <a:lstStyle/>
        <a:p>
          <a:r>
            <a:rPr lang="es-CO" b="1" i="0" baseline="0"/>
            <a:t>Pequeños cambios</a:t>
          </a:r>
          <a:r>
            <a:rPr lang="es-CO" b="0" i="0" baseline="0"/>
            <a:t> se vuelven </a:t>
          </a:r>
          <a:r>
            <a:rPr lang="es-CO" b="1" i="0" baseline="0"/>
            <a:t>riesgosos</a:t>
          </a:r>
          <a:r>
            <a:rPr lang="es-CO" b="0" i="0" baseline="0"/>
            <a:t> por consecuencias inesperadas</a:t>
          </a:r>
          <a:endParaRPr lang="es-CO"/>
        </a:p>
      </dgm:t>
    </dgm:pt>
    <dgm:pt modelId="{F755CD20-A27C-4C88-B2C8-09A47594921B}" type="parTrans" cxnId="{1333F6A8-89A3-46C6-9EB0-F248485B976B}">
      <dgm:prSet/>
      <dgm:spPr/>
      <dgm:t>
        <a:bodyPr/>
        <a:lstStyle/>
        <a:p>
          <a:endParaRPr lang="es-CO"/>
        </a:p>
      </dgm:t>
    </dgm:pt>
    <dgm:pt modelId="{B6B47E47-7DEB-4404-8837-DD2EF03F0898}" type="sibTrans" cxnId="{1333F6A8-89A3-46C6-9EB0-F248485B976B}">
      <dgm:prSet/>
      <dgm:spPr/>
      <dgm:t>
        <a:bodyPr/>
        <a:lstStyle/>
        <a:p>
          <a:endParaRPr lang="es-CO"/>
        </a:p>
      </dgm:t>
    </dgm:pt>
    <dgm:pt modelId="{804282B3-BEF9-4389-BB30-600144C3E7A2}">
      <dgm:prSet/>
      <dgm:spPr/>
      <dgm:t>
        <a:bodyPr/>
        <a:lstStyle/>
        <a:p>
          <a:r>
            <a:rPr lang="es-CO" b="1" i="0" baseline="0"/>
            <a:t>Propiedad técnica</a:t>
          </a:r>
          <a:r>
            <a:rPr lang="es-CO" b="0" i="0" baseline="0"/>
            <a:t> en lugar de </a:t>
          </a:r>
          <a:r>
            <a:rPr lang="es-CO" b="1" i="0" baseline="0"/>
            <a:t>propiedad de los datos</a:t>
          </a:r>
          <a:endParaRPr lang="es-CO"/>
        </a:p>
      </dgm:t>
    </dgm:pt>
    <dgm:pt modelId="{56155A79-B7EB-4411-8FB1-96E2ED1121CB}" type="parTrans" cxnId="{2CE005DA-AFD9-4818-BC74-BAED51F3B44A}">
      <dgm:prSet/>
      <dgm:spPr/>
      <dgm:t>
        <a:bodyPr/>
        <a:lstStyle/>
        <a:p>
          <a:endParaRPr lang="es-CO"/>
        </a:p>
      </dgm:t>
    </dgm:pt>
    <dgm:pt modelId="{85271EC2-F932-47B5-A34F-465EF8BD6B2E}" type="sibTrans" cxnId="{2CE005DA-AFD9-4818-BC74-BAED51F3B44A}">
      <dgm:prSet/>
      <dgm:spPr/>
      <dgm:t>
        <a:bodyPr/>
        <a:lstStyle/>
        <a:p>
          <a:endParaRPr lang="es-CO"/>
        </a:p>
      </dgm:t>
    </dgm:pt>
    <dgm:pt modelId="{8A6BE5E3-C283-4D8D-9431-EAD437F610E9}" type="pres">
      <dgm:prSet presAssocID="{22AF8742-2B27-4715-BC92-116E4D6F94A6}" presName="diagram" presStyleCnt="0">
        <dgm:presLayoutVars>
          <dgm:dir/>
          <dgm:resizeHandles val="exact"/>
        </dgm:presLayoutVars>
      </dgm:prSet>
      <dgm:spPr/>
    </dgm:pt>
    <dgm:pt modelId="{5172A5B1-D6F5-44A8-9D92-4F1E3168E074}" type="pres">
      <dgm:prSet presAssocID="{127E5970-BA07-4163-BCDC-B0B2A1C71265}" presName="node" presStyleLbl="node1" presStyleIdx="0" presStyleCnt="12">
        <dgm:presLayoutVars>
          <dgm:bulletEnabled val="1"/>
        </dgm:presLayoutVars>
      </dgm:prSet>
      <dgm:spPr/>
    </dgm:pt>
    <dgm:pt modelId="{C42B9104-5755-4BCB-8D97-D2C88C42307C}" type="pres">
      <dgm:prSet presAssocID="{45477AB9-1F55-4573-B15E-DD6A6A91CC9D}" presName="sibTrans" presStyleCnt="0"/>
      <dgm:spPr/>
    </dgm:pt>
    <dgm:pt modelId="{A5928989-D24C-417D-A5A7-0609A826D62C}" type="pres">
      <dgm:prSet presAssocID="{A595A55B-6022-499A-B73B-A7AFB74B1B6D}" presName="node" presStyleLbl="node1" presStyleIdx="1" presStyleCnt="12">
        <dgm:presLayoutVars>
          <dgm:bulletEnabled val="1"/>
        </dgm:presLayoutVars>
      </dgm:prSet>
      <dgm:spPr/>
    </dgm:pt>
    <dgm:pt modelId="{E9FE09F8-C7E3-4DD0-83B7-0948420B928D}" type="pres">
      <dgm:prSet presAssocID="{BF559ABE-7CC5-4DE8-8C68-BBCF42BF0EB4}" presName="sibTrans" presStyleCnt="0"/>
      <dgm:spPr/>
    </dgm:pt>
    <dgm:pt modelId="{38232533-D2CC-4DB1-B81D-6C017188D7E2}" type="pres">
      <dgm:prSet presAssocID="{7B16DC19-15FF-421B-A044-BFB1D7584C3C}" presName="node" presStyleLbl="node1" presStyleIdx="2" presStyleCnt="12">
        <dgm:presLayoutVars>
          <dgm:bulletEnabled val="1"/>
        </dgm:presLayoutVars>
      </dgm:prSet>
      <dgm:spPr/>
    </dgm:pt>
    <dgm:pt modelId="{FE24DB1D-FC94-450C-AD6B-ECAB82EC61EF}" type="pres">
      <dgm:prSet presAssocID="{C30CB950-A09B-4A5B-A012-8F8447D22653}" presName="sibTrans" presStyleCnt="0"/>
      <dgm:spPr/>
    </dgm:pt>
    <dgm:pt modelId="{41812563-6A27-4873-B406-9BAF587350CB}" type="pres">
      <dgm:prSet presAssocID="{BD334A57-1EB2-4B6E-AB13-8D3AEA1E5B34}" presName="node" presStyleLbl="node1" presStyleIdx="3" presStyleCnt="12">
        <dgm:presLayoutVars>
          <dgm:bulletEnabled val="1"/>
        </dgm:presLayoutVars>
      </dgm:prSet>
      <dgm:spPr/>
    </dgm:pt>
    <dgm:pt modelId="{76C42B7B-A059-4A5C-90F8-09F0B368DF57}" type="pres">
      <dgm:prSet presAssocID="{463F6FE1-F8FC-427D-BF46-2D13DD87AA35}" presName="sibTrans" presStyleCnt="0"/>
      <dgm:spPr/>
    </dgm:pt>
    <dgm:pt modelId="{7E75B9EF-767A-490B-B81D-B053C1EA159B}" type="pres">
      <dgm:prSet presAssocID="{A821FAF0-007D-4154-95C5-C2D664BCA3C8}" presName="node" presStyleLbl="node1" presStyleIdx="4" presStyleCnt="12">
        <dgm:presLayoutVars>
          <dgm:bulletEnabled val="1"/>
        </dgm:presLayoutVars>
      </dgm:prSet>
      <dgm:spPr/>
    </dgm:pt>
    <dgm:pt modelId="{33CDBFF8-5C28-4B29-B8E2-7610BD64BE47}" type="pres">
      <dgm:prSet presAssocID="{FC9C4D84-8360-4E28-86DF-40974482CAC5}" presName="sibTrans" presStyleCnt="0"/>
      <dgm:spPr/>
    </dgm:pt>
    <dgm:pt modelId="{1831E493-6FEC-4ADD-A1CC-C5EF8DD2B7CE}" type="pres">
      <dgm:prSet presAssocID="{0B39C7EC-3274-43CD-BE05-CED041651099}" presName="node" presStyleLbl="node1" presStyleIdx="5" presStyleCnt="12">
        <dgm:presLayoutVars>
          <dgm:bulletEnabled val="1"/>
        </dgm:presLayoutVars>
      </dgm:prSet>
      <dgm:spPr/>
    </dgm:pt>
    <dgm:pt modelId="{1F0BAA34-244B-400F-807A-F16F44EA3A8C}" type="pres">
      <dgm:prSet presAssocID="{B98FB92D-899C-4D1A-BC22-C1432EC89545}" presName="sibTrans" presStyleCnt="0"/>
      <dgm:spPr/>
    </dgm:pt>
    <dgm:pt modelId="{A1B29AFD-CBF9-4E82-8432-DD3B94735EF6}" type="pres">
      <dgm:prSet presAssocID="{ACC30738-A8FD-4254-B401-42C3CED9446D}" presName="node" presStyleLbl="node1" presStyleIdx="6" presStyleCnt="12">
        <dgm:presLayoutVars>
          <dgm:bulletEnabled val="1"/>
        </dgm:presLayoutVars>
      </dgm:prSet>
      <dgm:spPr/>
    </dgm:pt>
    <dgm:pt modelId="{EA731CDE-9D51-493B-B6B7-1BFAAA242D40}" type="pres">
      <dgm:prSet presAssocID="{B3E4F98D-18FF-430F-A881-3C1530468B29}" presName="sibTrans" presStyleCnt="0"/>
      <dgm:spPr/>
    </dgm:pt>
    <dgm:pt modelId="{D958BD54-14ED-44C8-9AE7-147607F27911}" type="pres">
      <dgm:prSet presAssocID="{93F15A2D-E02C-4F40-B03F-80E34908AD76}" presName="node" presStyleLbl="node1" presStyleIdx="7" presStyleCnt="12">
        <dgm:presLayoutVars>
          <dgm:bulletEnabled val="1"/>
        </dgm:presLayoutVars>
      </dgm:prSet>
      <dgm:spPr/>
    </dgm:pt>
    <dgm:pt modelId="{B67F9AC8-8BF8-42B1-9B02-622350750C34}" type="pres">
      <dgm:prSet presAssocID="{7B581233-66C8-4FCF-9609-AC6A56526A25}" presName="sibTrans" presStyleCnt="0"/>
      <dgm:spPr/>
    </dgm:pt>
    <dgm:pt modelId="{730BBC55-90F8-4968-9B75-A3ECA0E0C3A5}" type="pres">
      <dgm:prSet presAssocID="{F75AD1AA-83EE-40C0-BE8C-023157FAAF79}" presName="node" presStyleLbl="node1" presStyleIdx="8" presStyleCnt="12">
        <dgm:presLayoutVars>
          <dgm:bulletEnabled val="1"/>
        </dgm:presLayoutVars>
      </dgm:prSet>
      <dgm:spPr/>
    </dgm:pt>
    <dgm:pt modelId="{92314C11-F840-4A0F-886D-A458746A9FF8}" type="pres">
      <dgm:prSet presAssocID="{A6842E80-1B21-47EC-AD86-4E43E18350FB}" presName="sibTrans" presStyleCnt="0"/>
      <dgm:spPr/>
    </dgm:pt>
    <dgm:pt modelId="{80A33D91-BC2C-4040-8685-F7ECD0E11562}" type="pres">
      <dgm:prSet presAssocID="{C3836766-3047-4464-995C-94441E1DAE58}" presName="node" presStyleLbl="node1" presStyleIdx="9" presStyleCnt="12">
        <dgm:presLayoutVars>
          <dgm:bulletEnabled val="1"/>
        </dgm:presLayoutVars>
      </dgm:prSet>
      <dgm:spPr/>
    </dgm:pt>
    <dgm:pt modelId="{7D1606D7-217F-41F9-81A3-C2EC75521775}" type="pres">
      <dgm:prSet presAssocID="{01631B44-8EA2-4F90-9496-301B030313D6}" presName="sibTrans" presStyleCnt="0"/>
      <dgm:spPr/>
    </dgm:pt>
    <dgm:pt modelId="{79B89855-BBEF-4F96-8F91-910DE90B02B2}" type="pres">
      <dgm:prSet presAssocID="{C1B77AC0-DA5F-4560-A78B-46E76BEC302A}" presName="node" presStyleLbl="node1" presStyleIdx="10" presStyleCnt="12">
        <dgm:presLayoutVars>
          <dgm:bulletEnabled val="1"/>
        </dgm:presLayoutVars>
      </dgm:prSet>
      <dgm:spPr/>
    </dgm:pt>
    <dgm:pt modelId="{57BB51A2-B45E-47F8-998A-CA1EFC910A9E}" type="pres">
      <dgm:prSet presAssocID="{B6B47E47-7DEB-4404-8837-DD2EF03F0898}" presName="sibTrans" presStyleCnt="0"/>
      <dgm:spPr/>
    </dgm:pt>
    <dgm:pt modelId="{797BB2CE-D79D-4FD5-901C-E148D2C3F552}" type="pres">
      <dgm:prSet presAssocID="{804282B3-BEF9-4389-BB30-600144C3E7A2}" presName="node" presStyleLbl="node1" presStyleIdx="11" presStyleCnt="12">
        <dgm:presLayoutVars>
          <dgm:bulletEnabled val="1"/>
        </dgm:presLayoutVars>
      </dgm:prSet>
      <dgm:spPr/>
    </dgm:pt>
  </dgm:ptLst>
  <dgm:cxnLst>
    <dgm:cxn modelId="{E5CB7502-70C3-4D8E-A5E6-387037F6B987}" srcId="{22AF8742-2B27-4715-BC92-116E4D6F94A6}" destId="{C3836766-3047-4464-995C-94441E1DAE58}" srcOrd="9" destOrd="0" parTransId="{0D16568C-71EA-4D9D-9A6B-DD87B8E718E5}" sibTransId="{01631B44-8EA2-4F90-9496-301B030313D6}"/>
    <dgm:cxn modelId="{F45AFB09-A295-4F49-8B60-02ED52CC2388}" srcId="{22AF8742-2B27-4715-BC92-116E4D6F94A6}" destId="{0B39C7EC-3274-43CD-BE05-CED041651099}" srcOrd="5" destOrd="0" parTransId="{960C2C20-DB39-4C46-8C23-8518284724B6}" sibTransId="{B98FB92D-899C-4D1A-BC22-C1432EC89545}"/>
    <dgm:cxn modelId="{E73AD60A-4022-4E5F-BA0E-022B5686ECD5}" srcId="{22AF8742-2B27-4715-BC92-116E4D6F94A6}" destId="{A595A55B-6022-499A-B73B-A7AFB74B1B6D}" srcOrd="1" destOrd="0" parTransId="{A8DC87DC-8C30-49B5-BD9E-0730FF8FD4D6}" sibTransId="{BF559ABE-7CC5-4DE8-8C68-BBCF42BF0EB4}"/>
    <dgm:cxn modelId="{F383090B-05A4-42A2-B45C-01921E681983}" type="presOf" srcId="{A595A55B-6022-499A-B73B-A7AFB74B1B6D}" destId="{A5928989-D24C-417D-A5A7-0609A826D62C}" srcOrd="0" destOrd="0" presId="urn:microsoft.com/office/officeart/2005/8/layout/default"/>
    <dgm:cxn modelId="{56EA3A18-CD36-4D85-A688-34AAC4995641}" srcId="{22AF8742-2B27-4715-BC92-116E4D6F94A6}" destId="{93F15A2D-E02C-4F40-B03F-80E34908AD76}" srcOrd="7" destOrd="0" parTransId="{F8496039-4E8B-48D2-BF2C-6E35D34CE944}" sibTransId="{7B581233-66C8-4FCF-9609-AC6A56526A25}"/>
    <dgm:cxn modelId="{48AA9E2B-D487-4976-879E-47EA35F977F9}" type="presOf" srcId="{93F15A2D-E02C-4F40-B03F-80E34908AD76}" destId="{D958BD54-14ED-44C8-9AE7-147607F27911}" srcOrd="0" destOrd="0" presId="urn:microsoft.com/office/officeart/2005/8/layout/default"/>
    <dgm:cxn modelId="{2047D647-D309-49F8-AD1C-B8FC87A46050}" type="presOf" srcId="{BD334A57-1EB2-4B6E-AB13-8D3AEA1E5B34}" destId="{41812563-6A27-4873-B406-9BAF587350CB}" srcOrd="0" destOrd="0" presId="urn:microsoft.com/office/officeart/2005/8/layout/default"/>
    <dgm:cxn modelId="{E7482283-4C00-4B4A-B87F-D85CD0F47AE1}" srcId="{22AF8742-2B27-4715-BC92-116E4D6F94A6}" destId="{127E5970-BA07-4163-BCDC-B0B2A1C71265}" srcOrd="0" destOrd="0" parTransId="{AC254F00-B423-4B31-9788-188265F9D31C}" sibTransId="{45477AB9-1F55-4573-B15E-DD6A6A91CC9D}"/>
    <dgm:cxn modelId="{50AA8D92-6E37-47FA-BEE2-5A95786B542C}" type="presOf" srcId="{7B16DC19-15FF-421B-A044-BFB1D7584C3C}" destId="{38232533-D2CC-4DB1-B81D-6C017188D7E2}" srcOrd="0" destOrd="0" presId="urn:microsoft.com/office/officeart/2005/8/layout/default"/>
    <dgm:cxn modelId="{55EEAB96-4B00-4375-A76F-B6CB5F23E711}" srcId="{22AF8742-2B27-4715-BC92-116E4D6F94A6}" destId="{F75AD1AA-83EE-40C0-BE8C-023157FAAF79}" srcOrd="8" destOrd="0" parTransId="{7F29B4AD-2879-49BA-B100-AF65EB08CA9B}" sibTransId="{A6842E80-1B21-47EC-AD86-4E43E18350FB}"/>
    <dgm:cxn modelId="{F397319E-4060-496B-A5B4-74AE7D4C4793}" srcId="{22AF8742-2B27-4715-BC92-116E4D6F94A6}" destId="{7B16DC19-15FF-421B-A044-BFB1D7584C3C}" srcOrd="2" destOrd="0" parTransId="{3DF9C89E-A955-4124-A9A9-37D43103421C}" sibTransId="{C30CB950-A09B-4A5B-A012-8F8447D22653}"/>
    <dgm:cxn modelId="{E2098CA3-827B-44CD-AB90-2161E5F1B67E}" type="presOf" srcId="{804282B3-BEF9-4389-BB30-600144C3E7A2}" destId="{797BB2CE-D79D-4FD5-901C-E148D2C3F552}" srcOrd="0" destOrd="0" presId="urn:microsoft.com/office/officeart/2005/8/layout/default"/>
    <dgm:cxn modelId="{1333F6A8-89A3-46C6-9EB0-F248485B976B}" srcId="{22AF8742-2B27-4715-BC92-116E4D6F94A6}" destId="{C1B77AC0-DA5F-4560-A78B-46E76BEC302A}" srcOrd="10" destOrd="0" parTransId="{F755CD20-A27C-4C88-B2C8-09A47594921B}" sibTransId="{B6B47E47-7DEB-4404-8837-DD2EF03F0898}"/>
    <dgm:cxn modelId="{318ABAAD-0CD0-4DE9-A8A5-57306F084B78}" type="presOf" srcId="{ACC30738-A8FD-4254-B401-42C3CED9446D}" destId="{A1B29AFD-CBF9-4E82-8432-DD3B94735EF6}" srcOrd="0" destOrd="0" presId="urn:microsoft.com/office/officeart/2005/8/layout/default"/>
    <dgm:cxn modelId="{1C6104BA-34B2-4A21-BD3F-1A4B67C35B0C}" type="presOf" srcId="{F75AD1AA-83EE-40C0-BE8C-023157FAAF79}" destId="{730BBC55-90F8-4968-9B75-A3ECA0E0C3A5}" srcOrd="0" destOrd="0" presId="urn:microsoft.com/office/officeart/2005/8/layout/default"/>
    <dgm:cxn modelId="{63E77BBC-6535-4FAB-B627-081007D74C62}" type="presOf" srcId="{C3836766-3047-4464-995C-94441E1DAE58}" destId="{80A33D91-BC2C-4040-8685-F7ECD0E11562}" srcOrd="0" destOrd="0" presId="urn:microsoft.com/office/officeart/2005/8/layout/default"/>
    <dgm:cxn modelId="{402C5ACD-2B07-40DA-943B-B160C662F60A}" srcId="{22AF8742-2B27-4715-BC92-116E4D6F94A6}" destId="{BD334A57-1EB2-4B6E-AB13-8D3AEA1E5B34}" srcOrd="3" destOrd="0" parTransId="{E2174A0B-571F-4E6E-A263-80FAD013EF38}" sibTransId="{463F6FE1-F8FC-427D-BF46-2D13DD87AA35}"/>
    <dgm:cxn modelId="{4671B4D6-92EB-4CD8-B8CF-63E9542C9E11}" srcId="{22AF8742-2B27-4715-BC92-116E4D6F94A6}" destId="{ACC30738-A8FD-4254-B401-42C3CED9446D}" srcOrd="6" destOrd="0" parTransId="{E4D8CACB-B129-4708-A6D6-442598DF6C02}" sibTransId="{B3E4F98D-18FF-430F-A881-3C1530468B29}"/>
    <dgm:cxn modelId="{2CE005DA-AFD9-4818-BC74-BAED51F3B44A}" srcId="{22AF8742-2B27-4715-BC92-116E4D6F94A6}" destId="{804282B3-BEF9-4389-BB30-600144C3E7A2}" srcOrd="11" destOrd="0" parTransId="{56155A79-B7EB-4411-8FB1-96E2ED1121CB}" sibTransId="{85271EC2-F932-47B5-A34F-465EF8BD6B2E}"/>
    <dgm:cxn modelId="{CA31DDDC-DEB9-434D-9991-3B82181BA557}" srcId="{22AF8742-2B27-4715-BC92-116E4D6F94A6}" destId="{A821FAF0-007D-4154-95C5-C2D664BCA3C8}" srcOrd="4" destOrd="0" parTransId="{03DCDBCC-B03B-4158-933C-76BED3B58482}" sibTransId="{FC9C4D84-8360-4E28-86DF-40974482CAC5}"/>
    <dgm:cxn modelId="{F6421EE1-E915-464C-8916-D42A83FC3742}" type="presOf" srcId="{A821FAF0-007D-4154-95C5-C2D664BCA3C8}" destId="{7E75B9EF-767A-490B-B81D-B053C1EA159B}" srcOrd="0" destOrd="0" presId="urn:microsoft.com/office/officeart/2005/8/layout/default"/>
    <dgm:cxn modelId="{AEAF6EE4-7DBF-4E7C-BC24-35ED6FBEEB9B}" type="presOf" srcId="{127E5970-BA07-4163-BCDC-B0B2A1C71265}" destId="{5172A5B1-D6F5-44A8-9D92-4F1E3168E074}" srcOrd="0" destOrd="0" presId="urn:microsoft.com/office/officeart/2005/8/layout/default"/>
    <dgm:cxn modelId="{202C36F3-68B0-4951-8A2E-696225434582}" type="presOf" srcId="{C1B77AC0-DA5F-4560-A78B-46E76BEC302A}" destId="{79B89855-BBEF-4F96-8F91-910DE90B02B2}" srcOrd="0" destOrd="0" presId="urn:microsoft.com/office/officeart/2005/8/layout/default"/>
    <dgm:cxn modelId="{D77831FD-FE3C-44E9-A9FA-9FDCCF267B6C}" type="presOf" srcId="{22AF8742-2B27-4715-BC92-116E4D6F94A6}" destId="{8A6BE5E3-C283-4D8D-9431-EAD437F610E9}" srcOrd="0" destOrd="0" presId="urn:microsoft.com/office/officeart/2005/8/layout/default"/>
    <dgm:cxn modelId="{B1BAC7FF-7BBB-44C1-BEEC-3785230248FC}" type="presOf" srcId="{0B39C7EC-3274-43CD-BE05-CED041651099}" destId="{1831E493-6FEC-4ADD-A1CC-C5EF8DD2B7CE}" srcOrd="0" destOrd="0" presId="urn:microsoft.com/office/officeart/2005/8/layout/default"/>
    <dgm:cxn modelId="{7D5A8512-AF75-488E-9443-51BE5CFF11A5}" type="presParOf" srcId="{8A6BE5E3-C283-4D8D-9431-EAD437F610E9}" destId="{5172A5B1-D6F5-44A8-9D92-4F1E3168E074}" srcOrd="0" destOrd="0" presId="urn:microsoft.com/office/officeart/2005/8/layout/default"/>
    <dgm:cxn modelId="{B7487B1C-4CC8-4FF2-B635-94F50CC31F6B}" type="presParOf" srcId="{8A6BE5E3-C283-4D8D-9431-EAD437F610E9}" destId="{C42B9104-5755-4BCB-8D97-D2C88C42307C}" srcOrd="1" destOrd="0" presId="urn:microsoft.com/office/officeart/2005/8/layout/default"/>
    <dgm:cxn modelId="{EEC38E32-F47A-46B8-A530-2A4DF9ECAC94}" type="presParOf" srcId="{8A6BE5E3-C283-4D8D-9431-EAD437F610E9}" destId="{A5928989-D24C-417D-A5A7-0609A826D62C}" srcOrd="2" destOrd="0" presId="urn:microsoft.com/office/officeart/2005/8/layout/default"/>
    <dgm:cxn modelId="{42FB1CCB-1BB6-498D-AD18-56D7C8E1FDAE}" type="presParOf" srcId="{8A6BE5E3-C283-4D8D-9431-EAD437F610E9}" destId="{E9FE09F8-C7E3-4DD0-83B7-0948420B928D}" srcOrd="3" destOrd="0" presId="urn:microsoft.com/office/officeart/2005/8/layout/default"/>
    <dgm:cxn modelId="{69DA1BBE-911A-4726-83D1-4C1DDEE2C79C}" type="presParOf" srcId="{8A6BE5E3-C283-4D8D-9431-EAD437F610E9}" destId="{38232533-D2CC-4DB1-B81D-6C017188D7E2}" srcOrd="4" destOrd="0" presId="urn:microsoft.com/office/officeart/2005/8/layout/default"/>
    <dgm:cxn modelId="{5B979BE4-893D-4940-8395-8DF2B7F8A3B1}" type="presParOf" srcId="{8A6BE5E3-C283-4D8D-9431-EAD437F610E9}" destId="{FE24DB1D-FC94-450C-AD6B-ECAB82EC61EF}" srcOrd="5" destOrd="0" presId="urn:microsoft.com/office/officeart/2005/8/layout/default"/>
    <dgm:cxn modelId="{78D99AEA-4D4B-442E-BD74-BED33523185A}" type="presParOf" srcId="{8A6BE5E3-C283-4D8D-9431-EAD437F610E9}" destId="{41812563-6A27-4873-B406-9BAF587350CB}" srcOrd="6" destOrd="0" presId="urn:microsoft.com/office/officeart/2005/8/layout/default"/>
    <dgm:cxn modelId="{D9E480B4-F68D-499F-A1DD-E03C74467444}" type="presParOf" srcId="{8A6BE5E3-C283-4D8D-9431-EAD437F610E9}" destId="{76C42B7B-A059-4A5C-90F8-09F0B368DF57}" srcOrd="7" destOrd="0" presId="urn:microsoft.com/office/officeart/2005/8/layout/default"/>
    <dgm:cxn modelId="{72C27EA7-2B21-4565-966F-4B279C383F48}" type="presParOf" srcId="{8A6BE5E3-C283-4D8D-9431-EAD437F610E9}" destId="{7E75B9EF-767A-490B-B81D-B053C1EA159B}" srcOrd="8" destOrd="0" presId="urn:microsoft.com/office/officeart/2005/8/layout/default"/>
    <dgm:cxn modelId="{14D0D8A8-20C6-4A20-85E5-564B2CE55500}" type="presParOf" srcId="{8A6BE5E3-C283-4D8D-9431-EAD437F610E9}" destId="{33CDBFF8-5C28-4B29-B8E2-7610BD64BE47}" srcOrd="9" destOrd="0" presId="urn:microsoft.com/office/officeart/2005/8/layout/default"/>
    <dgm:cxn modelId="{947540B8-1FFC-4D25-BAAD-9B6497008B3B}" type="presParOf" srcId="{8A6BE5E3-C283-4D8D-9431-EAD437F610E9}" destId="{1831E493-6FEC-4ADD-A1CC-C5EF8DD2B7CE}" srcOrd="10" destOrd="0" presId="urn:microsoft.com/office/officeart/2005/8/layout/default"/>
    <dgm:cxn modelId="{C511099F-D611-4CBD-A5D6-3875C93E1E6D}" type="presParOf" srcId="{8A6BE5E3-C283-4D8D-9431-EAD437F610E9}" destId="{1F0BAA34-244B-400F-807A-F16F44EA3A8C}" srcOrd="11" destOrd="0" presId="urn:microsoft.com/office/officeart/2005/8/layout/default"/>
    <dgm:cxn modelId="{6F078F0C-9DAF-4002-8599-C4ED0F1BEECD}" type="presParOf" srcId="{8A6BE5E3-C283-4D8D-9431-EAD437F610E9}" destId="{A1B29AFD-CBF9-4E82-8432-DD3B94735EF6}" srcOrd="12" destOrd="0" presId="urn:microsoft.com/office/officeart/2005/8/layout/default"/>
    <dgm:cxn modelId="{A0786250-15CF-48C2-9F11-A491CDE33353}" type="presParOf" srcId="{8A6BE5E3-C283-4D8D-9431-EAD437F610E9}" destId="{EA731CDE-9D51-493B-B6B7-1BFAAA242D40}" srcOrd="13" destOrd="0" presId="urn:microsoft.com/office/officeart/2005/8/layout/default"/>
    <dgm:cxn modelId="{2368B91B-5C9C-473C-8284-5AD7A5A71C19}" type="presParOf" srcId="{8A6BE5E3-C283-4D8D-9431-EAD437F610E9}" destId="{D958BD54-14ED-44C8-9AE7-147607F27911}" srcOrd="14" destOrd="0" presId="urn:microsoft.com/office/officeart/2005/8/layout/default"/>
    <dgm:cxn modelId="{0C238725-9600-4288-A0DE-8F946327B62E}" type="presParOf" srcId="{8A6BE5E3-C283-4D8D-9431-EAD437F610E9}" destId="{B67F9AC8-8BF8-42B1-9B02-622350750C34}" srcOrd="15" destOrd="0" presId="urn:microsoft.com/office/officeart/2005/8/layout/default"/>
    <dgm:cxn modelId="{54F5FCAE-1377-4325-808B-079F19BCBBA3}" type="presParOf" srcId="{8A6BE5E3-C283-4D8D-9431-EAD437F610E9}" destId="{730BBC55-90F8-4968-9B75-A3ECA0E0C3A5}" srcOrd="16" destOrd="0" presId="urn:microsoft.com/office/officeart/2005/8/layout/default"/>
    <dgm:cxn modelId="{15BFBB4D-501F-4D86-AC6D-1D069136A505}" type="presParOf" srcId="{8A6BE5E3-C283-4D8D-9431-EAD437F610E9}" destId="{92314C11-F840-4A0F-886D-A458746A9FF8}" srcOrd="17" destOrd="0" presId="urn:microsoft.com/office/officeart/2005/8/layout/default"/>
    <dgm:cxn modelId="{E6CC8996-684E-4B54-884C-594775291753}" type="presParOf" srcId="{8A6BE5E3-C283-4D8D-9431-EAD437F610E9}" destId="{80A33D91-BC2C-4040-8685-F7ECD0E11562}" srcOrd="18" destOrd="0" presId="urn:microsoft.com/office/officeart/2005/8/layout/default"/>
    <dgm:cxn modelId="{37C3B9CE-08F1-444C-AEE8-D0148A790F0E}" type="presParOf" srcId="{8A6BE5E3-C283-4D8D-9431-EAD437F610E9}" destId="{7D1606D7-217F-41F9-81A3-C2EC75521775}" srcOrd="19" destOrd="0" presId="urn:microsoft.com/office/officeart/2005/8/layout/default"/>
    <dgm:cxn modelId="{38792122-A2C1-4FC1-BC1B-1B5E5015D896}" type="presParOf" srcId="{8A6BE5E3-C283-4D8D-9431-EAD437F610E9}" destId="{79B89855-BBEF-4F96-8F91-910DE90B02B2}" srcOrd="20" destOrd="0" presId="urn:microsoft.com/office/officeart/2005/8/layout/default"/>
    <dgm:cxn modelId="{69776BF4-1B5F-475E-B82B-13AE5E4E3D52}" type="presParOf" srcId="{8A6BE5E3-C283-4D8D-9431-EAD437F610E9}" destId="{57BB51A2-B45E-47F8-998A-CA1EFC910A9E}" srcOrd="21" destOrd="0" presId="urn:microsoft.com/office/officeart/2005/8/layout/default"/>
    <dgm:cxn modelId="{B997B2F3-B2C1-4F42-8863-D45AE9526C59}" type="presParOf" srcId="{8A6BE5E3-C283-4D8D-9431-EAD437F610E9}" destId="{797BB2CE-D79D-4FD5-901C-E148D2C3F552}" srcOrd="22"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4AEDF5-6F49-4AB9-80EC-F4CABA49AAF8}">
      <dsp:nvSpPr>
        <dsp:cNvPr id="0" name=""/>
        <dsp:cNvSpPr/>
      </dsp:nvSpPr>
      <dsp:spPr>
        <a:xfrm rot="5400000">
          <a:off x="8548090" y="-3581658"/>
          <a:ext cx="1123310" cy="857387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Muchas tablas operativas incluyen una columna </a:t>
          </a:r>
          <a:r>
            <a:rPr lang="es-ES" sz="1200" b="1" i="0" kern="1200" dirty="0" err="1">
              <a:latin typeface="Poppins" panose="00000500000000000000" pitchFamily="2" charset="0"/>
              <a:cs typeface="Poppins" panose="00000500000000000000" pitchFamily="2" charset="0"/>
            </a:rPr>
            <a:t>timestamp</a:t>
          </a:r>
          <a:r>
            <a:rPr lang="es-ES" sz="1200" b="1" i="0" kern="1200" dirty="0">
              <a:latin typeface="Poppins" panose="00000500000000000000" pitchFamily="2" charset="0"/>
              <a:cs typeface="Poppins" panose="00000500000000000000" pitchFamily="2" charset="0"/>
            </a:rPr>
            <a:t>/</a:t>
          </a:r>
          <a:r>
            <a:rPr lang="es-ES" sz="1200" b="1" i="0" kern="1200" dirty="0" err="1">
              <a:latin typeface="Poppins" panose="00000500000000000000" pitchFamily="2" charset="0"/>
              <a:cs typeface="Poppins" panose="00000500000000000000" pitchFamily="2" charset="0"/>
            </a:rPr>
            <a:t>datetime</a:t>
          </a:r>
          <a:r>
            <a:rPr lang="es-ES" sz="1200" b="0" i="0" kern="1200" dirty="0">
              <a:latin typeface="Poppins" panose="00000500000000000000" pitchFamily="2" charset="0"/>
              <a:cs typeface="Poppins" panose="00000500000000000000" pitchFamily="2" charset="0"/>
            </a:rPr>
            <a:t> (</a:t>
          </a:r>
          <a:r>
            <a:rPr lang="es-ES" sz="1200" b="0" i="0" kern="1200" dirty="0" err="1">
              <a:latin typeface="Poppins" panose="00000500000000000000" pitchFamily="2" charset="0"/>
              <a:cs typeface="Poppins" panose="00000500000000000000" pitchFamily="2" charset="0"/>
            </a:rPr>
            <a:t>ejTimestamp</a:t>
          </a:r>
          <a:r>
            <a:rPr lang="es-ES" sz="1200" b="0" i="0" kern="1200" dirty="0">
              <a:latin typeface="Poppins" panose="00000500000000000000" pitchFamily="2" charset="0"/>
              <a:cs typeface="Poppins" panose="00000500000000000000" pitchFamily="2" charset="0"/>
            </a:rPr>
            <a:t>, </a:t>
          </a:r>
          <a:r>
            <a:rPr lang="es-ES" sz="1200" b="0" i="0" kern="1200" dirty="0" err="1">
              <a:latin typeface="Poppins" panose="00000500000000000000" pitchFamily="2" charset="0"/>
              <a:cs typeface="Poppins" panose="00000500000000000000" pitchFamily="2" charset="0"/>
            </a:rPr>
            <a:t>LastModified</a:t>
          </a:r>
          <a:r>
            <a:rPr lang="es-ES" sz="1200" b="0" i="0" kern="1200" dirty="0">
              <a:latin typeface="Poppins" panose="00000500000000000000" pitchFamily="2" charset="0"/>
              <a:cs typeface="Poppins" panose="00000500000000000000" pitchFamily="2" charset="0"/>
            </a:rPr>
            <a:t>) con la </a:t>
          </a:r>
          <a:r>
            <a:rPr lang="es-ES" sz="1200" b="1" i="0" kern="1200" dirty="0">
              <a:latin typeface="Poppins" panose="00000500000000000000" pitchFamily="2" charset="0"/>
              <a:cs typeface="Poppins" panose="00000500000000000000" pitchFamily="2" charset="0"/>
            </a:rPr>
            <a:t>última modificación</a:t>
          </a:r>
          <a:r>
            <a:rPr lang="es-ES" sz="1200" b="0" i="0" kern="1200" dirty="0">
              <a:latin typeface="Poppins" panose="00000500000000000000" pitchFamily="2" charset="0"/>
              <a:cs typeface="Poppins" panose="00000500000000000000" pitchFamily="2" charset="0"/>
            </a:rPr>
            <a:t> de cada fila.</a:t>
          </a:r>
          <a:endParaRPr lang="es-CO" sz="1200" kern="1200" dirty="0">
            <a:latin typeface="Poppins" panose="00000500000000000000" pitchFamily="2" charset="0"/>
            <a:cs typeface="Poppins" panose="00000500000000000000" pitchFamily="2" charset="0"/>
          </a:endParaRPr>
        </a:p>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Si la app no la llena, configura </a:t>
          </a:r>
          <a:r>
            <a:rPr lang="es-ES" sz="1200" b="1" i="0" kern="1200" dirty="0">
              <a:latin typeface="Poppins" panose="00000500000000000000" pitchFamily="2" charset="0"/>
              <a:cs typeface="Poppins" panose="00000500000000000000" pitchFamily="2" charset="0"/>
            </a:rPr>
            <a:t>default = NOW()</a:t>
          </a:r>
          <a:r>
            <a:rPr lang="es-ES" sz="1200" b="0" i="0" kern="1200" dirty="0">
              <a:latin typeface="Poppins" panose="00000500000000000000" pitchFamily="2" charset="0"/>
              <a:cs typeface="Poppins" panose="00000500000000000000" pitchFamily="2" charset="0"/>
            </a:rPr>
            <a:t> al guardar o usa </a:t>
          </a:r>
          <a:r>
            <a:rPr lang="es-ES" sz="1200" b="1" i="0" kern="1200" dirty="0" err="1">
              <a:latin typeface="Poppins" panose="00000500000000000000" pitchFamily="2" charset="0"/>
              <a:cs typeface="Poppins" panose="00000500000000000000" pitchFamily="2" charset="0"/>
            </a:rPr>
            <a:t>triggers</a:t>
          </a:r>
          <a:r>
            <a:rPr lang="es-ES" sz="1200" b="0" i="0" kern="1200" dirty="0">
              <a:latin typeface="Poppins" panose="00000500000000000000" pitchFamily="2" charset="0"/>
              <a:cs typeface="Poppins" panose="00000500000000000000" pitchFamily="2" charset="0"/>
            </a:rPr>
            <a:t> para poblarla.</a:t>
          </a:r>
          <a:endParaRPr lang="es-CO" sz="1200" kern="1200" dirty="0">
            <a:latin typeface="Poppins" panose="00000500000000000000" pitchFamily="2" charset="0"/>
            <a:cs typeface="Poppins" panose="00000500000000000000" pitchFamily="2" charset="0"/>
          </a:endParaRPr>
        </a:p>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Facilita identificar </a:t>
          </a:r>
          <a:r>
            <a:rPr lang="es-ES" sz="1200" b="1" i="0" kern="1200" dirty="0">
              <a:latin typeface="Poppins" panose="00000500000000000000" pitchFamily="2" charset="0"/>
              <a:cs typeface="Poppins" panose="00000500000000000000" pitchFamily="2" charset="0"/>
            </a:rPr>
            <a:t>datos nuevos/cambiados</a:t>
          </a:r>
          <a:r>
            <a:rPr lang="es-ES" sz="1200" b="0" i="0" kern="1200" dirty="0">
              <a:latin typeface="Poppins" panose="00000500000000000000" pitchFamily="2" charset="0"/>
              <a:cs typeface="Poppins" panose="00000500000000000000" pitchFamily="2" charset="0"/>
            </a:rPr>
            <a:t> sin sobrecargar la fuente.</a:t>
          </a:r>
          <a:endParaRPr lang="es-CO" sz="1200" kern="1200" dirty="0">
            <a:latin typeface="Poppins" panose="00000500000000000000" pitchFamily="2" charset="0"/>
            <a:cs typeface="Poppins" panose="00000500000000000000" pitchFamily="2" charset="0"/>
          </a:endParaRPr>
        </a:p>
      </dsp:txBody>
      <dsp:txXfrm rot="-5400000">
        <a:off x="4822807" y="198460"/>
        <a:ext cx="8519043" cy="1013640"/>
      </dsp:txXfrm>
    </dsp:sp>
    <dsp:sp modelId="{1CD505A4-7474-4AA3-A496-CE504A83E33D}">
      <dsp:nvSpPr>
        <dsp:cNvPr id="0" name=""/>
        <dsp:cNvSpPr/>
      </dsp:nvSpPr>
      <dsp:spPr>
        <a:xfrm>
          <a:off x="0" y="3211"/>
          <a:ext cx="4822806" cy="140413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s-ES" sz="2900" b="1" i="0" kern="1200" dirty="0" err="1"/>
            <a:t>Timestamps</a:t>
          </a:r>
          <a:endParaRPr lang="es-CO" sz="2900" kern="1200" dirty="0"/>
        </a:p>
      </dsp:txBody>
      <dsp:txXfrm>
        <a:off x="68544" y="71755"/>
        <a:ext cx="4685718" cy="1267050"/>
      </dsp:txXfrm>
    </dsp:sp>
    <dsp:sp modelId="{A6F5FE1C-CF28-48EF-BC2D-CC8D76232E3F}">
      <dsp:nvSpPr>
        <dsp:cNvPr id="0" name=""/>
        <dsp:cNvSpPr/>
      </dsp:nvSpPr>
      <dsp:spPr>
        <a:xfrm rot="5400000">
          <a:off x="8548090" y="-2107313"/>
          <a:ext cx="1123310" cy="857387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La base relacional registra </a:t>
          </a:r>
          <a:r>
            <a:rPr lang="es-ES" sz="1200" b="1" i="0" kern="1200" dirty="0">
              <a:latin typeface="Poppins" panose="00000500000000000000" pitchFamily="2" charset="0"/>
              <a:cs typeface="Poppins" panose="00000500000000000000" pitchFamily="2" charset="0"/>
            </a:rPr>
            <a:t>INSERT/UPDATE/DELETE</a:t>
          </a:r>
          <a:r>
            <a:rPr lang="es-ES" sz="1200" b="0" i="0" kern="1200" dirty="0">
              <a:latin typeface="Poppins" panose="00000500000000000000" pitchFamily="2" charset="0"/>
              <a:cs typeface="Poppins" panose="00000500000000000000" pitchFamily="2" charset="0"/>
            </a:rPr>
            <a:t> en el </a:t>
          </a:r>
          <a:r>
            <a:rPr lang="es-ES" sz="1200" b="1" i="0" kern="1200" dirty="0">
              <a:latin typeface="Poppins" panose="00000500000000000000" pitchFamily="2" charset="0"/>
              <a:cs typeface="Poppins" panose="00000500000000000000" pitchFamily="2" charset="0"/>
            </a:rPr>
            <a:t>log de transacciones</a:t>
          </a:r>
          <a:r>
            <a:rPr lang="es-ES" sz="1200" b="0" i="0" kern="1200" dirty="0">
              <a:latin typeface="Poppins" panose="00000500000000000000" pitchFamily="2" charset="0"/>
              <a:cs typeface="Poppins" panose="00000500000000000000" pitchFamily="2" charset="0"/>
            </a:rPr>
            <a:t> y expone qué cambió, </a:t>
          </a:r>
          <a:r>
            <a:rPr lang="es-ES" sz="1200" b="1" i="0" kern="1200" dirty="0">
              <a:latin typeface="Poppins" panose="00000500000000000000" pitchFamily="2" charset="0"/>
              <a:cs typeface="Poppins" panose="00000500000000000000" pitchFamily="2" charset="0"/>
            </a:rPr>
            <a:t>dónde</a:t>
          </a:r>
          <a:r>
            <a:rPr lang="es-ES" sz="1200" b="0" i="0" kern="1200" dirty="0">
              <a:latin typeface="Poppins" panose="00000500000000000000" pitchFamily="2" charset="0"/>
              <a:cs typeface="Poppins" panose="00000500000000000000" pitchFamily="2" charset="0"/>
            </a:rPr>
            <a:t> y </a:t>
          </a:r>
          <a:r>
            <a:rPr lang="es-ES" sz="1200" b="1" i="0" kern="1200" dirty="0">
              <a:latin typeface="Poppins" panose="00000500000000000000" pitchFamily="2" charset="0"/>
              <a:cs typeface="Poppins" panose="00000500000000000000" pitchFamily="2" charset="0"/>
            </a:rPr>
            <a:t>cuándo</a:t>
          </a:r>
          <a:r>
            <a:rPr lang="es-ES" sz="1200" b="0" i="0" kern="1200" dirty="0">
              <a:latin typeface="Poppins" panose="00000500000000000000" pitchFamily="2" charset="0"/>
              <a:cs typeface="Poppins" panose="00000500000000000000" pitchFamily="2" charset="0"/>
            </a:rPr>
            <a:t>.</a:t>
          </a:r>
          <a:endParaRPr lang="es-CO" sz="1200" kern="1200" dirty="0">
            <a:latin typeface="Poppins" panose="00000500000000000000" pitchFamily="2" charset="0"/>
            <a:cs typeface="Poppins" panose="00000500000000000000" pitchFamily="2" charset="0"/>
          </a:endParaRPr>
        </a:p>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Ideal para </a:t>
          </a:r>
          <a:r>
            <a:rPr lang="es-ES" sz="1200" b="1" i="0" kern="1200" dirty="0" err="1">
              <a:latin typeface="Poppins" panose="00000500000000000000" pitchFamily="2" charset="0"/>
              <a:cs typeface="Poppins" panose="00000500000000000000" pitchFamily="2" charset="0"/>
            </a:rPr>
            <a:t>near</a:t>
          </a:r>
          <a:r>
            <a:rPr lang="es-ES" sz="1200" b="1" i="0" kern="1200" dirty="0">
              <a:latin typeface="Poppins" panose="00000500000000000000" pitchFamily="2" charset="0"/>
              <a:cs typeface="Poppins" panose="00000500000000000000" pitchFamily="2" charset="0"/>
            </a:rPr>
            <a:t> real-time DW</a:t>
          </a:r>
          <a:r>
            <a:rPr lang="es-ES" sz="1200" b="0" i="0" kern="1200" dirty="0">
              <a:latin typeface="Poppins" panose="00000500000000000000" pitchFamily="2" charset="0"/>
              <a:cs typeface="Poppins" panose="00000500000000000000" pitchFamily="2" charset="0"/>
            </a:rPr>
            <a:t> (segundos entre cambio en origen y reflejo en el DW).</a:t>
          </a:r>
          <a:endParaRPr lang="es-CO" sz="1200" kern="1200" dirty="0">
            <a:latin typeface="Poppins" panose="00000500000000000000" pitchFamily="2" charset="0"/>
            <a:cs typeface="Poppins" panose="00000500000000000000" pitchFamily="2" charset="0"/>
          </a:endParaRPr>
        </a:p>
      </dsp:txBody>
      <dsp:txXfrm rot="-5400000">
        <a:off x="4822807" y="1672805"/>
        <a:ext cx="8519043" cy="1013640"/>
      </dsp:txXfrm>
    </dsp:sp>
    <dsp:sp modelId="{00303C4C-76A5-457E-9AFE-A9EDD569B616}">
      <dsp:nvSpPr>
        <dsp:cNvPr id="0" name=""/>
        <dsp:cNvSpPr/>
      </dsp:nvSpPr>
      <dsp:spPr>
        <a:xfrm>
          <a:off x="0" y="1477556"/>
          <a:ext cx="4822806" cy="140413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s-ES" sz="2900" b="1" i="0" kern="1200"/>
            <a:t>Change Data Capture (CDC)</a:t>
          </a:r>
          <a:endParaRPr lang="es-CO" sz="2900" kern="1200"/>
        </a:p>
      </dsp:txBody>
      <dsp:txXfrm>
        <a:off x="68544" y="1546100"/>
        <a:ext cx="4685718" cy="1267050"/>
      </dsp:txXfrm>
    </dsp:sp>
    <dsp:sp modelId="{4F765D2A-F70C-496B-9058-E0C3FD2BF8BB}">
      <dsp:nvSpPr>
        <dsp:cNvPr id="0" name=""/>
        <dsp:cNvSpPr/>
      </dsp:nvSpPr>
      <dsp:spPr>
        <a:xfrm rot="5400000">
          <a:off x="8548090" y="-632967"/>
          <a:ext cx="1123310" cy="857387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Tablas particionadas por una </a:t>
          </a:r>
          <a:r>
            <a:rPr lang="es-ES" sz="1200" b="1" i="0" kern="1200" dirty="0">
              <a:latin typeface="Poppins" panose="00000500000000000000" pitchFamily="2" charset="0"/>
              <a:cs typeface="Poppins" panose="00000500000000000000" pitchFamily="2" charset="0"/>
            </a:rPr>
            <a:t>clave de fecha</a:t>
          </a:r>
          <a:r>
            <a:rPr lang="es-ES" sz="1200" b="0" i="0" kern="1200" dirty="0">
              <a:latin typeface="Poppins" panose="00000500000000000000" pitchFamily="2" charset="0"/>
              <a:cs typeface="Poppins" panose="00000500000000000000" pitchFamily="2" charset="0"/>
            </a:rPr>
            <a:t> (</a:t>
          </a:r>
          <a:r>
            <a:rPr lang="es-ES" sz="1200" b="0" i="0" kern="1200" dirty="0" err="1">
              <a:latin typeface="Poppins" panose="00000500000000000000" pitchFamily="2" charset="0"/>
              <a:cs typeface="Poppins" panose="00000500000000000000" pitchFamily="2" charset="0"/>
            </a:rPr>
            <a:t>ejpor</a:t>
          </a:r>
          <a:r>
            <a:rPr lang="es-ES" sz="1200" b="0" i="0" kern="1200" dirty="0">
              <a:latin typeface="Poppins" panose="00000500000000000000" pitchFamily="2" charset="0"/>
              <a:cs typeface="Poppins" panose="00000500000000000000" pitchFamily="2" charset="0"/>
            </a:rPr>
            <a:t> día) permiten extraer fácilmente </a:t>
          </a:r>
          <a:r>
            <a:rPr lang="es-ES" sz="1200" b="1" i="0" kern="1200" dirty="0">
              <a:latin typeface="Poppins" panose="00000500000000000000" pitchFamily="2" charset="0"/>
              <a:cs typeface="Poppins" panose="00000500000000000000" pitchFamily="2" charset="0"/>
            </a:rPr>
            <a:t>particiones recientes</a:t>
          </a:r>
          <a:r>
            <a:rPr lang="es-ES" sz="1200" b="0" i="0" kern="1200" dirty="0">
              <a:latin typeface="Poppins" panose="00000500000000000000" pitchFamily="2" charset="0"/>
              <a:cs typeface="Poppins" panose="00000500000000000000" pitchFamily="2" charset="0"/>
            </a:rPr>
            <a:t> (día actual/anterior).</a:t>
          </a:r>
          <a:endParaRPr lang="es-CO" sz="1200" kern="1200" dirty="0">
            <a:latin typeface="Poppins" panose="00000500000000000000" pitchFamily="2" charset="0"/>
            <a:cs typeface="Poppins" panose="00000500000000000000" pitchFamily="2" charset="0"/>
          </a:endParaRPr>
        </a:p>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Reduce el volumen escaneado en las extracciones incrementales.</a:t>
          </a:r>
          <a:endParaRPr lang="es-CO" sz="1200" kern="1200" dirty="0">
            <a:latin typeface="Poppins" panose="00000500000000000000" pitchFamily="2" charset="0"/>
            <a:cs typeface="Poppins" panose="00000500000000000000" pitchFamily="2" charset="0"/>
          </a:endParaRPr>
        </a:p>
      </dsp:txBody>
      <dsp:txXfrm rot="-5400000">
        <a:off x="4822807" y="3147151"/>
        <a:ext cx="8519043" cy="1013640"/>
      </dsp:txXfrm>
    </dsp:sp>
    <dsp:sp modelId="{AC4249F1-D3D0-474E-BD57-72B9656DFB05}">
      <dsp:nvSpPr>
        <dsp:cNvPr id="0" name=""/>
        <dsp:cNvSpPr/>
      </dsp:nvSpPr>
      <dsp:spPr>
        <a:xfrm>
          <a:off x="0" y="2951902"/>
          <a:ext cx="4822806" cy="140413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s-ES" sz="2900" b="1" i="0" kern="1200"/>
            <a:t>Partitioning por rango (fecha)</a:t>
          </a:r>
          <a:endParaRPr lang="es-CO" sz="2900" kern="1200"/>
        </a:p>
      </dsp:txBody>
      <dsp:txXfrm>
        <a:off x="68544" y="3020446"/>
        <a:ext cx="4685718" cy="1267050"/>
      </dsp:txXfrm>
    </dsp:sp>
    <dsp:sp modelId="{C0ED358C-C1AF-4823-88A5-C4D0D32F7C6F}">
      <dsp:nvSpPr>
        <dsp:cNvPr id="0" name=""/>
        <dsp:cNvSpPr/>
      </dsp:nvSpPr>
      <dsp:spPr>
        <a:xfrm rot="5400000">
          <a:off x="8548090" y="841377"/>
          <a:ext cx="1123310" cy="857387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s-ES" sz="1200" b="0" i="0" kern="1200" dirty="0" err="1">
              <a:latin typeface="Poppins" panose="00000500000000000000" pitchFamily="2" charset="0"/>
              <a:cs typeface="Poppins" panose="00000500000000000000" pitchFamily="2" charset="0"/>
            </a:rPr>
            <a:t>Triggers</a:t>
          </a:r>
          <a:r>
            <a:rPr lang="es-ES" sz="1200" b="0" i="0" kern="1200" dirty="0">
              <a:latin typeface="Poppins" panose="00000500000000000000" pitchFamily="2" charset="0"/>
              <a:cs typeface="Poppins" panose="00000500000000000000" pitchFamily="2" charset="0"/>
            </a:rPr>
            <a:t> de </a:t>
          </a:r>
          <a:r>
            <a:rPr lang="es-ES" sz="1200" b="1" i="0" kern="1200" dirty="0">
              <a:latin typeface="Poppins" panose="00000500000000000000" pitchFamily="2" charset="0"/>
              <a:cs typeface="Poppins" panose="00000500000000000000" pitchFamily="2" charset="0"/>
            </a:rPr>
            <a:t>INSERT/UPDATE/DELETE</a:t>
          </a:r>
          <a:r>
            <a:rPr lang="es-ES" sz="1200" b="0" i="0" kern="1200" dirty="0">
              <a:latin typeface="Poppins" panose="00000500000000000000" pitchFamily="2" charset="0"/>
              <a:cs typeface="Poppins" panose="00000500000000000000" pitchFamily="2" charset="0"/>
            </a:rPr>
            <a:t> que escriben en una </a:t>
          </a:r>
          <a:r>
            <a:rPr lang="es-ES" sz="1200" b="1" i="0" kern="1200" dirty="0">
              <a:latin typeface="Poppins" panose="00000500000000000000" pitchFamily="2" charset="0"/>
              <a:cs typeface="Poppins" panose="00000500000000000000" pitchFamily="2" charset="0"/>
            </a:rPr>
            <a:t>tabla de cambios</a:t>
          </a:r>
          <a:r>
            <a:rPr lang="es-ES" sz="1200" b="0" i="0" kern="1200" dirty="0">
              <a:latin typeface="Poppins" panose="00000500000000000000" pitchFamily="2" charset="0"/>
              <a:cs typeface="Poppins" panose="00000500000000000000" pitchFamily="2" charset="0"/>
            </a:rPr>
            <a:t>.</a:t>
          </a:r>
          <a:endParaRPr lang="es-CO" sz="1200" kern="1200" dirty="0">
            <a:latin typeface="Poppins" panose="00000500000000000000" pitchFamily="2" charset="0"/>
            <a:cs typeface="Poppins" panose="00000500000000000000" pitchFamily="2" charset="0"/>
          </a:endParaRPr>
        </a:p>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Útil cuando </a:t>
          </a:r>
          <a:r>
            <a:rPr lang="es-ES" sz="1200" b="1" i="0" kern="1200" dirty="0">
              <a:latin typeface="Poppins" panose="00000500000000000000" pitchFamily="2" charset="0"/>
              <a:cs typeface="Poppins" panose="00000500000000000000" pitchFamily="2" charset="0"/>
            </a:rPr>
            <a:t>no hay CDC</a:t>
          </a:r>
          <a:r>
            <a:rPr lang="es-ES" sz="1200" b="0" i="0" kern="1200" dirty="0">
              <a:latin typeface="Poppins" panose="00000500000000000000" pitchFamily="2" charset="0"/>
              <a:cs typeface="Poppins" panose="00000500000000000000" pitchFamily="2" charset="0"/>
            </a:rPr>
            <a:t> nativo; funcionalmente similar, pero con más mantenimiento y acoplamiento.</a:t>
          </a:r>
          <a:endParaRPr lang="es-CO" sz="1200" kern="1200" dirty="0">
            <a:latin typeface="Poppins" panose="00000500000000000000" pitchFamily="2" charset="0"/>
            <a:cs typeface="Poppins" panose="00000500000000000000" pitchFamily="2" charset="0"/>
          </a:endParaRPr>
        </a:p>
      </dsp:txBody>
      <dsp:txXfrm rot="-5400000">
        <a:off x="4822807" y="4621496"/>
        <a:ext cx="8519043" cy="1013640"/>
      </dsp:txXfrm>
    </dsp:sp>
    <dsp:sp modelId="{F5938EDB-9AB4-4370-AB87-EE3AAB5D1D1D}">
      <dsp:nvSpPr>
        <dsp:cNvPr id="0" name=""/>
        <dsp:cNvSpPr/>
      </dsp:nvSpPr>
      <dsp:spPr>
        <a:xfrm>
          <a:off x="0" y="4426247"/>
          <a:ext cx="4822806" cy="140413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s-ES" sz="2900" b="1" i="0" kern="1200"/>
            <a:t>Database triggers</a:t>
          </a:r>
          <a:endParaRPr lang="es-CO" sz="2900" kern="1200"/>
        </a:p>
      </dsp:txBody>
      <dsp:txXfrm>
        <a:off x="68544" y="4494791"/>
        <a:ext cx="4685718" cy="1267050"/>
      </dsp:txXfrm>
    </dsp:sp>
    <dsp:sp modelId="{D779EAE7-1EBE-4214-86E8-6F856B540529}">
      <dsp:nvSpPr>
        <dsp:cNvPr id="0" name=""/>
        <dsp:cNvSpPr/>
      </dsp:nvSpPr>
      <dsp:spPr>
        <a:xfrm rot="5400000">
          <a:off x="8548090" y="2315723"/>
          <a:ext cx="1123310" cy="857387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Hacer </a:t>
          </a:r>
          <a:r>
            <a:rPr lang="es-ES" sz="1200" b="1" i="0" kern="1200" dirty="0">
              <a:latin typeface="Poppins" panose="00000500000000000000" pitchFamily="2" charset="0"/>
              <a:cs typeface="Poppins" panose="00000500000000000000" pitchFamily="2" charset="0"/>
            </a:rPr>
            <a:t>full </a:t>
          </a:r>
          <a:r>
            <a:rPr lang="es-ES" sz="1200" b="1" i="0" kern="1200" dirty="0" err="1">
              <a:latin typeface="Poppins" panose="00000500000000000000" pitchFamily="2" charset="0"/>
              <a:cs typeface="Poppins" panose="00000500000000000000" pitchFamily="2" charset="0"/>
            </a:rPr>
            <a:t>extract</a:t>
          </a:r>
          <a:r>
            <a:rPr lang="es-ES" sz="1200" b="0" i="0" kern="1200" dirty="0">
              <a:latin typeface="Poppins" panose="00000500000000000000" pitchFamily="2" charset="0"/>
              <a:cs typeface="Poppins" panose="00000500000000000000" pitchFamily="2" charset="0"/>
            </a:rPr>
            <a:t> al </a:t>
          </a:r>
          <a:r>
            <a:rPr lang="es-ES" sz="1200" b="0" i="0" kern="1200" dirty="0" err="1">
              <a:latin typeface="Poppins" panose="00000500000000000000" pitchFamily="2" charset="0"/>
              <a:cs typeface="Poppins" panose="00000500000000000000" pitchFamily="2" charset="0"/>
            </a:rPr>
            <a:t>staging</a:t>
          </a:r>
          <a:r>
            <a:rPr lang="es-ES" sz="1200" b="0" i="0" kern="1200" dirty="0">
              <a:latin typeface="Poppins" panose="00000500000000000000" pitchFamily="2" charset="0"/>
              <a:cs typeface="Poppins" panose="00000500000000000000" pitchFamily="2" charset="0"/>
            </a:rPr>
            <a:t> y comparar contra el extracto previo con </a:t>
          </a:r>
          <a:r>
            <a:rPr lang="es-ES" sz="1200" b="1" i="0" kern="1200" dirty="0">
              <a:latin typeface="Poppins" panose="00000500000000000000" pitchFamily="2" charset="0"/>
              <a:cs typeface="Poppins" panose="00000500000000000000" pitchFamily="2" charset="0"/>
            </a:rPr>
            <a:t>MERGE</a:t>
          </a:r>
          <a:r>
            <a:rPr lang="es-ES" sz="1200" b="0" i="0" kern="1200" dirty="0">
              <a:latin typeface="Poppins" panose="00000500000000000000" pitchFamily="2" charset="0"/>
              <a:cs typeface="Poppins" panose="00000500000000000000" pitchFamily="2" charset="0"/>
            </a:rPr>
            <a:t> (o </a:t>
          </a:r>
          <a:r>
            <a:rPr lang="es-ES" sz="1200" b="1" i="0" kern="1200" dirty="0">
              <a:latin typeface="Poppins" panose="00000500000000000000" pitchFamily="2" charset="0"/>
              <a:cs typeface="Poppins" panose="00000500000000000000" pitchFamily="2" charset="0"/>
            </a:rPr>
            <a:t>hash</a:t>
          </a:r>
          <a:r>
            <a:rPr lang="es-ES" sz="1200" b="0" i="0" kern="1200" dirty="0">
              <a:latin typeface="Poppins" panose="00000500000000000000" pitchFamily="2" charset="0"/>
              <a:cs typeface="Poppins" panose="00000500000000000000" pitchFamily="2" charset="0"/>
            </a:rPr>
            <a:t> de campos) para detectar cambios.</a:t>
          </a:r>
          <a:endParaRPr lang="es-CO" sz="1200" kern="1200" dirty="0">
            <a:latin typeface="Poppins" panose="00000500000000000000" pitchFamily="2" charset="0"/>
            <a:cs typeface="Poppins" panose="00000500000000000000" pitchFamily="2" charset="0"/>
          </a:endParaRPr>
        </a:p>
        <a:p>
          <a:pPr marL="114300" lvl="1" indent="-114300" algn="l" defTabSz="533400">
            <a:lnSpc>
              <a:spcPct val="90000"/>
            </a:lnSpc>
            <a:spcBef>
              <a:spcPct val="0"/>
            </a:spcBef>
            <a:spcAft>
              <a:spcPct val="15000"/>
            </a:spcAft>
            <a:buChar char="•"/>
          </a:pPr>
          <a:r>
            <a:rPr lang="es-ES" sz="1200" b="1" i="0" kern="1200">
              <a:latin typeface="Poppins" panose="00000500000000000000" pitchFamily="2" charset="0"/>
              <a:cs typeface="Poppins" panose="00000500000000000000" pitchFamily="2" charset="0"/>
            </a:rPr>
            <a:t>No</a:t>
          </a:r>
          <a:r>
            <a:rPr lang="es-ES" sz="1200" b="0" i="0" kern="1200">
              <a:latin typeface="Poppins" panose="00000500000000000000" pitchFamily="2" charset="0"/>
              <a:cs typeface="Poppins" panose="00000500000000000000" pitchFamily="2" charset="0"/>
            </a:rPr>
            <a:t> impacta mucho a la fuente, pero </a:t>
          </a:r>
          <a:r>
            <a:rPr lang="es-ES" sz="1200" b="1" i="0" kern="1200">
              <a:latin typeface="Poppins" panose="00000500000000000000" pitchFamily="2" charset="0"/>
              <a:cs typeface="Poppins" panose="00000500000000000000" pitchFamily="2" charset="0"/>
            </a:rPr>
            <a:t>carga</a:t>
          </a:r>
          <a:r>
            <a:rPr lang="es-ES" sz="1200" b="0" i="0" kern="1200">
              <a:latin typeface="Poppins" panose="00000500000000000000" pitchFamily="2" charset="0"/>
              <a:cs typeface="Poppins" panose="00000500000000000000" pitchFamily="2" charset="0"/>
            </a:rPr>
            <a:t> el DW y </a:t>
          </a:r>
          <a:r>
            <a:rPr lang="es-ES" sz="1200" b="1" i="0" kern="1200">
              <a:latin typeface="Poppins" panose="00000500000000000000" pitchFamily="2" charset="0"/>
              <a:cs typeface="Poppins" panose="00000500000000000000" pitchFamily="2" charset="0"/>
            </a:rPr>
            <a:t>escala mal</a:t>
          </a:r>
          <a:r>
            <a:rPr lang="es-ES" sz="1200" b="0" i="0" kern="1200">
              <a:latin typeface="Poppins" panose="00000500000000000000" pitchFamily="2" charset="0"/>
              <a:cs typeface="Poppins" panose="00000500000000000000" pitchFamily="2" charset="0"/>
            </a:rPr>
            <a:t> con grandes volúmenes.</a:t>
          </a:r>
          <a:endParaRPr lang="es-CO" sz="1200" kern="1200">
            <a:latin typeface="Poppins" panose="00000500000000000000" pitchFamily="2" charset="0"/>
            <a:cs typeface="Poppins" panose="00000500000000000000" pitchFamily="2" charset="0"/>
          </a:endParaRPr>
        </a:p>
        <a:p>
          <a:pPr marL="114300" lvl="1" indent="-114300" algn="l" defTabSz="533400">
            <a:lnSpc>
              <a:spcPct val="90000"/>
            </a:lnSpc>
            <a:spcBef>
              <a:spcPct val="0"/>
            </a:spcBef>
            <a:spcAft>
              <a:spcPct val="15000"/>
            </a:spcAft>
            <a:buChar char="•"/>
          </a:pPr>
          <a:r>
            <a:rPr lang="es-ES" sz="1200" b="0" i="0" kern="1200" dirty="0">
              <a:latin typeface="Poppins" panose="00000500000000000000" pitchFamily="2" charset="0"/>
              <a:cs typeface="Poppins" panose="00000500000000000000" pitchFamily="2" charset="0"/>
            </a:rPr>
            <a:t>Úsalo </a:t>
          </a:r>
          <a:r>
            <a:rPr lang="es-ES" sz="1200" b="1" i="0" kern="1200" dirty="0">
              <a:latin typeface="Poppins" panose="00000500000000000000" pitchFamily="2" charset="0"/>
              <a:cs typeface="Poppins" panose="00000500000000000000" pitchFamily="2" charset="0"/>
            </a:rPr>
            <a:t>solo si</a:t>
          </a:r>
          <a:r>
            <a:rPr lang="es-ES" sz="1200" b="0" i="0" kern="1200" dirty="0">
              <a:latin typeface="Poppins" panose="00000500000000000000" pitchFamily="2" charset="0"/>
              <a:cs typeface="Poppins" panose="00000500000000000000" pitchFamily="2" charset="0"/>
            </a:rPr>
            <a:t> no es posible </a:t>
          </a:r>
          <a:r>
            <a:rPr lang="es-ES" sz="1200" b="0" i="0" kern="1200" dirty="0" err="1">
              <a:latin typeface="Poppins" panose="00000500000000000000" pitchFamily="2" charset="0"/>
              <a:cs typeface="Poppins" panose="00000500000000000000" pitchFamily="2" charset="0"/>
            </a:rPr>
            <a:t>timestamps</a:t>
          </a:r>
          <a:r>
            <a:rPr lang="es-ES" sz="1200" b="0" i="0" kern="1200" dirty="0">
              <a:latin typeface="Poppins" panose="00000500000000000000" pitchFamily="2" charset="0"/>
              <a:cs typeface="Poppins" panose="00000500000000000000" pitchFamily="2" charset="0"/>
            </a:rPr>
            <a:t>/CDC/particionado/</a:t>
          </a:r>
          <a:r>
            <a:rPr lang="es-ES" sz="1200" b="0" i="0" kern="1200" dirty="0" err="1">
              <a:latin typeface="Poppins" panose="00000500000000000000" pitchFamily="2" charset="0"/>
              <a:cs typeface="Poppins" panose="00000500000000000000" pitchFamily="2" charset="0"/>
            </a:rPr>
            <a:t>triggers</a:t>
          </a:r>
          <a:r>
            <a:rPr lang="es-ES" sz="1200" b="0" i="0" kern="1200" dirty="0">
              <a:latin typeface="Poppins" panose="00000500000000000000" pitchFamily="2" charset="0"/>
              <a:cs typeface="Poppins" panose="00000500000000000000" pitchFamily="2" charset="0"/>
            </a:rPr>
            <a:t>.</a:t>
          </a:r>
          <a:endParaRPr lang="es-CO" sz="1200" kern="1200" dirty="0">
            <a:latin typeface="Poppins" panose="00000500000000000000" pitchFamily="2" charset="0"/>
            <a:cs typeface="Poppins" panose="00000500000000000000" pitchFamily="2" charset="0"/>
          </a:endParaRPr>
        </a:p>
      </dsp:txBody>
      <dsp:txXfrm rot="-5400000">
        <a:off x="4822807" y="6095842"/>
        <a:ext cx="8519043" cy="1013640"/>
      </dsp:txXfrm>
    </dsp:sp>
    <dsp:sp modelId="{E4AC15A4-DF3C-470D-9C73-282CF746115F}">
      <dsp:nvSpPr>
        <dsp:cNvPr id="0" name=""/>
        <dsp:cNvSpPr/>
      </dsp:nvSpPr>
      <dsp:spPr>
        <a:xfrm>
          <a:off x="0" y="5900593"/>
          <a:ext cx="4822806" cy="140413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s-ES" sz="2900" b="1" i="0" kern="1200"/>
            <a:t>MERGE con extractos completos (último recurso)</a:t>
          </a:r>
          <a:endParaRPr lang="es-CO" sz="2900" kern="1200"/>
        </a:p>
      </dsp:txBody>
      <dsp:txXfrm>
        <a:off x="68544" y="5969137"/>
        <a:ext cx="4685718" cy="12670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8E4905-A066-4459-976C-9414F2E1D657}">
      <dsp:nvSpPr>
        <dsp:cNvPr id="0" name=""/>
        <dsp:cNvSpPr/>
      </dsp:nvSpPr>
      <dsp:spPr>
        <a:xfrm rot="5400000">
          <a:off x="9353880" y="-4123972"/>
          <a:ext cx="711558" cy="9138503"/>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s-CO" sz="1400" b="0" i="0" kern="1200" baseline="0"/>
            <a:t>Delta Lake garantiza modificaciones de datos </a:t>
          </a:r>
          <a:r>
            <a:rPr lang="es-CO" sz="1400" b="1" i="0" kern="1200" baseline="0"/>
            <a:t>atómicas, consistentes, aisladas y duraderas</a:t>
          </a:r>
          <a:r>
            <a:rPr lang="es-CO" sz="1400" b="0" i="0" kern="1200" baseline="0"/>
            <a:t>. Mantiene la integridad con múltiples clientes/tareas concurrentes y, si un proceso falla durante una modificación, </a:t>
          </a:r>
          <a:r>
            <a:rPr lang="es-CO" sz="1400" b="1" i="0" kern="1200" baseline="0"/>
            <a:t>revierte</a:t>
          </a:r>
          <a:r>
            <a:rPr lang="es-CO" sz="1400" b="0" i="0" kern="1200" baseline="0"/>
            <a:t> los cambios para conservar la consistencia.</a:t>
          </a:r>
          <a:endParaRPr lang="es-CO" sz="1400" kern="1200"/>
        </a:p>
      </dsp:txBody>
      <dsp:txXfrm rot="-5400000">
        <a:off x="5140408" y="124235"/>
        <a:ext cx="9103768" cy="642088"/>
      </dsp:txXfrm>
    </dsp:sp>
    <dsp:sp modelId="{9ECBB424-A5A8-4E30-8BE1-64336AAB0011}">
      <dsp:nvSpPr>
        <dsp:cNvPr id="0" name=""/>
        <dsp:cNvSpPr/>
      </dsp:nvSpPr>
      <dsp:spPr>
        <a:xfrm>
          <a:off x="0" y="38658"/>
          <a:ext cx="5140408" cy="8894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CO" sz="2000" b="1" i="0" kern="1200" baseline="0"/>
            <a:t>transacciones ACID:</a:t>
          </a:r>
          <a:r>
            <a:rPr lang="es-CO" sz="2000" b="0" i="0" kern="1200" baseline="0"/>
            <a:t> </a:t>
          </a:r>
          <a:endParaRPr lang="es-CO" sz="2000" kern="1200"/>
        </a:p>
      </dsp:txBody>
      <dsp:txXfrm>
        <a:off x="43419" y="82077"/>
        <a:ext cx="5053570" cy="802610"/>
      </dsp:txXfrm>
    </dsp:sp>
    <dsp:sp modelId="{A7A9D656-A780-4F40-9F5A-3BD04E55382D}">
      <dsp:nvSpPr>
        <dsp:cNvPr id="0" name=""/>
        <dsp:cNvSpPr/>
      </dsp:nvSpPr>
      <dsp:spPr>
        <a:xfrm rot="5400000">
          <a:off x="9353880" y="-3190051"/>
          <a:ext cx="711558" cy="9138503"/>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s-CO" sz="1400" b="0" i="0" kern="1200" baseline="0"/>
            <a:t>El metadato de una tabla Delta es su </a:t>
          </a:r>
          <a:r>
            <a:rPr lang="es-CO" sz="1400" b="1" i="0" kern="1200" baseline="0"/>
            <a:t>log de transacciones</a:t>
          </a:r>
          <a:r>
            <a:rPr lang="es-CO" sz="1400" b="0" i="0" kern="1200" baseline="0"/>
            <a:t>, que asegura la consistencia ACID. Para tablas a escala de petabytes, Delta maneja los metadatos de forma </a:t>
          </a:r>
          <a:r>
            <a:rPr lang="es-CO" sz="1400" b="1" i="0" kern="1200" baseline="0"/>
            <a:t>eficiente</a:t>
          </a:r>
          <a:r>
            <a:rPr lang="es-CO" sz="1400" b="0" i="0" kern="1200" baseline="0"/>
            <a:t> sin afectar el rendimiento de consultas ni de procesamiento.</a:t>
          </a:r>
          <a:endParaRPr lang="es-CO" sz="1400" kern="1200"/>
        </a:p>
      </dsp:txBody>
      <dsp:txXfrm rot="-5400000">
        <a:off x="5140408" y="1058156"/>
        <a:ext cx="9103768" cy="642088"/>
      </dsp:txXfrm>
    </dsp:sp>
    <dsp:sp modelId="{CA075674-1C6F-432C-96FC-158D137EEA04}">
      <dsp:nvSpPr>
        <dsp:cNvPr id="0" name=""/>
        <dsp:cNvSpPr/>
      </dsp:nvSpPr>
      <dsp:spPr>
        <a:xfrm>
          <a:off x="0" y="934476"/>
          <a:ext cx="5140408" cy="8894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CO" sz="2000" b="1" i="0" kern="1200" baseline="0"/>
            <a:t>Metadatos escalables:</a:t>
          </a:r>
          <a:r>
            <a:rPr lang="es-CO" sz="2000" b="0" i="0" kern="1200" baseline="0"/>
            <a:t> </a:t>
          </a:r>
          <a:endParaRPr lang="es-CO" sz="2000" kern="1200"/>
        </a:p>
      </dsp:txBody>
      <dsp:txXfrm>
        <a:off x="43419" y="977895"/>
        <a:ext cx="5053570" cy="802610"/>
      </dsp:txXfrm>
    </dsp:sp>
    <dsp:sp modelId="{FE1CA04E-0CF5-4861-AD0C-8BD844F1510F}">
      <dsp:nvSpPr>
        <dsp:cNvPr id="0" name=""/>
        <dsp:cNvSpPr/>
      </dsp:nvSpPr>
      <dsp:spPr>
        <a:xfrm rot="5400000">
          <a:off x="9353880" y="-2256130"/>
          <a:ext cx="711558" cy="9138503"/>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s-CO" sz="1400" b="0" i="0" kern="1200" baseline="0"/>
            <a:t>Permite </a:t>
          </a:r>
          <a:r>
            <a:rPr lang="es-CO" sz="1400" b="1" i="0" kern="1200" baseline="0"/>
            <a:t>consultar versiones anteriores</a:t>
          </a:r>
          <a:r>
            <a:rPr lang="es-CO" sz="1400" b="0" i="0" kern="1200" baseline="0"/>
            <a:t> de una tabla (por versión o timestamp) gracias al log de transacciones. Útil para </a:t>
          </a:r>
          <a:r>
            <a:rPr lang="es-CO" sz="1400" b="1" i="0" kern="1200" baseline="0"/>
            <a:t>auditorías</a:t>
          </a:r>
          <a:r>
            <a:rPr lang="es-CO" sz="1400" b="0" i="0" kern="1200" baseline="0"/>
            <a:t>, </a:t>
          </a:r>
          <a:r>
            <a:rPr lang="es-CO" sz="1400" b="1" i="0" kern="1200" baseline="0"/>
            <a:t>cumplimiento normativo</a:t>
          </a:r>
          <a:r>
            <a:rPr lang="es-CO" sz="1400" b="0" i="0" kern="1200" baseline="0"/>
            <a:t> y </a:t>
          </a:r>
          <a:r>
            <a:rPr lang="es-CO" sz="1400" b="1" i="0" kern="1200" baseline="0"/>
            <a:t>recuperación</a:t>
          </a:r>
          <a:r>
            <a:rPr lang="es-CO" sz="1400" b="0" i="0" kern="1200" baseline="0"/>
            <a:t> de datos.</a:t>
          </a:r>
          <a:endParaRPr lang="es-CO" sz="1400" kern="1200"/>
        </a:p>
      </dsp:txBody>
      <dsp:txXfrm rot="-5400000">
        <a:off x="5140408" y="1992077"/>
        <a:ext cx="9103768" cy="642088"/>
      </dsp:txXfrm>
    </dsp:sp>
    <dsp:sp modelId="{92DED2D8-DD9C-4876-8C2D-B9116135560B}">
      <dsp:nvSpPr>
        <dsp:cNvPr id="0" name=""/>
        <dsp:cNvSpPr/>
      </dsp:nvSpPr>
      <dsp:spPr>
        <a:xfrm>
          <a:off x="0" y="1868397"/>
          <a:ext cx="5140408" cy="8894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CO" sz="2000" b="1" i="0" kern="1200" baseline="0"/>
            <a:t>Viaje en el tiempo (Time travel):</a:t>
          </a:r>
          <a:r>
            <a:rPr lang="es-CO" sz="2000" b="0" i="0" kern="1200" baseline="0"/>
            <a:t> </a:t>
          </a:r>
          <a:endParaRPr lang="es-CO" sz="2000" kern="1200"/>
        </a:p>
      </dsp:txBody>
      <dsp:txXfrm>
        <a:off x="43419" y="1911816"/>
        <a:ext cx="5053570" cy="802610"/>
      </dsp:txXfrm>
    </dsp:sp>
    <dsp:sp modelId="{44C8116C-206C-4940-9318-D198929B1A08}">
      <dsp:nvSpPr>
        <dsp:cNvPr id="0" name=""/>
        <dsp:cNvSpPr/>
      </dsp:nvSpPr>
      <dsp:spPr>
        <a:xfrm rot="5400000">
          <a:off x="9353880" y="-1322209"/>
          <a:ext cx="711558" cy="9138503"/>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s-CO" sz="1400" b="0" i="0" kern="1200" baseline="0"/>
            <a:t>Aplica un </a:t>
          </a:r>
          <a:r>
            <a:rPr lang="es-CO" sz="1400" b="1" i="0" kern="1200" baseline="0"/>
            <a:t>esquema en escritura</a:t>
          </a:r>
          <a:r>
            <a:rPr lang="es-CO" sz="1400" b="0" i="0" kern="1200" baseline="0"/>
            <a:t> y permite </a:t>
          </a:r>
          <a:r>
            <a:rPr lang="es-CO" sz="1400" b="1" i="0" kern="1200" baseline="0"/>
            <a:t>evolucionar</a:t>
          </a:r>
          <a:r>
            <a:rPr lang="es-CO" sz="1400" b="0" i="0" kern="1200" baseline="0"/>
            <a:t> el esquema sin romper consultas existentes. Evita insertar columnas o tipos incorrectos, manteniendo </a:t>
          </a:r>
          <a:r>
            <a:rPr lang="es-CO" sz="1400" b="1" i="0" kern="1200" baseline="0"/>
            <a:t>calidad y consistencia</a:t>
          </a:r>
          <a:r>
            <a:rPr lang="es-CO" sz="1400" b="0" i="0" kern="1200" baseline="0"/>
            <a:t> de datos.</a:t>
          </a:r>
          <a:endParaRPr lang="es-CO" sz="1400" kern="1200"/>
        </a:p>
      </dsp:txBody>
      <dsp:txXfrm rot="-5400000">
        <a:off x="5140408" y="2925998"/>
        <a:ext cx="9103768" cy="642088"/>
      </dsp:txXfrm>
    </dsp:sp>
    <dsp:sp modelId="{B54A4D72-DE11-4055-A1E8-5A06C9070774}">
      <dsp:nvSpPr>
        <dsp:cNvPr id="0" name=""/>
        <dsp:cNvSpPr/>
      </dsp:nvSpPr>
      <dsp:spPr>
        <a:xfrm>
          <a:off x="0" y="2802318"/>
          <a:ext cx="5140408" cy="8894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CO" sz="2000" b="1" i="0" kern="1200" baseline="0"/>
            <a:t>Evolución y cumplimiento de esquemas:</a:t>
          </a:r>
          <a:r>
            <a:rPr lang="es-CO" sz="2000" b="0" i="0" kern="1200" baseline="0"/>
            <a:t> </a:t>
          </a:r>
          <a:endParaRPr lang="es-CO" sz="2000" kern="1200"/>
        </a:p>
      </dsp:txBody>
      <dsp:txXfrm>
        <a:off x="43419" y="2845737"/>
        <a:ext cx="5053570" cy="802610"/>
      </dsp:txXfrm>
    </dsp:sp>
    <dsp:sp modelId="{922D59A4-4E55-480C-ADB9-1E81518D4C30}">
      <dsp:nvSpPr>
        <dsp:cNvPr id="0" name=""/>
        <dsp:cNvSpPr/>
      </dsp:nvSpPr>
      <dsp:spPr>
        <a:xfrm rot="5400000">
          <a:off x="9353880" y="-388288"/>
          <a:ext cx="711558" cy="9138503"/>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s-CO" sz="1400" b="0" i="0" kern="1200" baseline="0"/>
            <a:t>Registra </a:t>
          </a:r>
          <a:r>
            <a:rPr lang="es-CO" sz="1400" b="1" i="0" kern="1200" baseline="0"/>
            <a:t>quién</a:t>
          </a:r>
          <a:r>
            <a:rPr lang="es-CO" sz="1400" b="0" i="0" kern="1200" baseline="0"/>
            <a:t> hizo cada cambio, </a:t>
          </a:r>
          <a:r>
            <a:rPr lang="es-CO" sz="1400" b="1" i="0" kern="1200" baseline="0"/>
            <a:t>qué</a:t>
          </a:r>
          <a:r>
            <a:rPr lang="es-CO" sz="1400" b="0" i="0" kern="1200" baseline="0"/>
            <a:t> cambió y </a:t>
          </a:r>
          <a:r>
            <a:rPr lang="es-CO" sz="1400" b="1" i="0" kern="1200" baseline="0"/>
            <a:t>cuándo</a:t>
          </a:r>
          <a:r>
            <a:rPr lang="es-CO" sz="1400" b="0" i="0" kern="1200" baseline="0"/>
            <a:t>. Es clave para </a:t>
          </a:r>
          <a:r>
            <a:rPr lang="es-CO" sz="1400" b="1" i="0" kern="1200" baseline="0"/>
            <a:t>cumplimiento</a:t>
          </a:r>
          <a:r>
            <a:rPr lang="es-CO" sz="1400" b="0" i="0" kern="1200" baseline="0"/>
            <a:t> y </a:t>
          </a:r>
          <a:r>
            <a:rPr lang="es-CO" sz="1400" b="1" i="0" kern="1200" baseline="0"/>
            <a:t>regulación</a:t>
          </a:r>
          <a:r>
            <a:rPr lang="es-CO" sz="1400" b="0" i="0" kern="1200" baseline="0"/>
            <a:t>; todo es posible gracias al </a:t>
          </a:r>
          <a:r>
            <a:rPr lang="es-CO" sz="1400" b="1" i="0" kern="1200" baseline="0"/>
            <a:t>log de transacciones</a:t>
          </a:r>
          <a:r>
            <a:rPr lang="es-CO" sz="1400" b="0" i="0" kern="1200" baseline="0"/>
            <a:t> de Delta.</a:t>
          </a:r>
          <a:endParaRPr lang="es-CO" sz="1400" kern="1200"/>
        </a:p>
      </dsp:txBody>
      <dsp:txXfrm rot="-5400000">
        <a:off x="5140408" y="3859919"/>
        <a:ext cx="9103768" cy="642088"/>
      </dsp:txXfrm>
    </dsp:sp>
    <dsp:sp modelId="{C0030B1E-0CA2-4722-9576-86CD724785F0}">
      <dsp:nvSpPr>
        <dsp:cNvPr id="0" name=""/>
        <dsp:cNvSpPr/>
      </dsp:nvSpPr>
      <dsp:spPr>
        <a:xfrm>
          <a:off x="0" y="3736239"/>
          <a:ext cx="5140408" cy="8894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CO" sz="2000" b="1" i="0" kern="1200" baseline="0"/>
            <a:t>Historial de auditoría:</a:t>
          </a:r>
          <a:r>
            <a:rPr lang="es-CO" sz="2000" b="0" i="0" kern="1200" baseline="0"/>
            <a:t> </a:t>
          </a:r>
          <a:endParaRPr lang="es-CO" sz="2000" kern="1200"/>
        </a:p>
      </dsp:txBody>
      <dsp:txXfrm>
        <a:off x="43419" y="3779658"/>
        <a:ext cx="5053570" cy="802610"/>
      </dsp:txXfrm>
    </dsp:sp>
    <dsp:sp modelId="{E27E8AFD-E6A4-42A5-8B48-07EEEFC324F7}">
      <dsp:nvSpPr>
        <dsp:cNvPr id="0" name=""/>
        <dsp:cNvSpPr/>
      </dsp:nvSpPr>
      <dsp:spPr>
        <a:xfrm rot="5400000">
          <a:off x="9353880" y="545632"/>
          <a:ext cx="711558" cy="9138503"/>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s-CO" sz="1400" b="0" i="0" kern="1200" baseline="0"/>
            <a:t>Uno de los primeros formatos de lakehouse con </a:t>
          </a:r>
          <a:r>
            <a:rPr lang="es-CO" sz="1400" b="1" i="0" kern="1200" baseline="0"/>
            <a:t>insert, update, delete y merge (CRUD)</a:t>
          </a:r>
          <a:r>
            <a:rPr lang="es-CO" sz="1400" b="0" i="0" kern="1200" baseline="0"/>
            <a:t>. Hoy puede modificarse la data desde </a:t>
          </a:r>
          <a:r>
            <a:rPr lang="es-CO" sz="1400" b="1" i="0" kern="1200" baseline="0"/>
            <a:t>múltiples frameworks, servicios e idiomas</a:t>
          </a:r>
          <a:r>
            <a:rPr lang="es-CO" sz="1400" b="0" i="0" kern="1200" baseline="0"/>
            <a:t>.</a:t>
          </a:r>
          <a:endParaRPr lang="es-CO" sz="1400" kern="1200"/>
        </a:p>
      </dsp:txBody>
      <dsp:txXfrm rot="-5400000">
        <a:off x="5140408" y="4793840"/>
        <a:ext cx="9103768" cy="642088"/>
      </dsp:txXfrm>
    </dsp:sp>
    <dsp:sp modelId="{50939CAF-B77F-4968-967F-45C64992098A}">
      <dsp:nvSpPr>
        <dsp:cNvPr id="0" name=""/>
        <dsp:cNvSpPr/>
      </dsp:nvSpPr>
      <dsp:spPr>
        <a:xfrm>
          <a:off x="0" y="4670160"/>
          <a:ext cx="5140408" cy="8894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CO" sz="2000" b="1" i="0" kern="1200" baseline="0"/>
            <a:t>Operaciones DML:</a:t>
          </a:r>
          <a:r>
            <a:rPr lang="es-CO" sz="2000" b="0" i="0" kern="1200" baseline="0"/>
            <a:t> </a:t>
          </a:r>
          <a:endParaRPr lang="es-CO" sz="2000" kern="1200"/>
        </a:p>
      </dsp:txBody>
      <dsp:txXfrm>
        <a:off x="43419" y="4713579"/>
        <a:ext cx="5053570" cy="802610"/>
      </dsp:txXfrm>
    </dsp:sp>
    <dsp:sp modelId="{0183FC20-B574-470E-B8C2-07FA31DCCB5A}">
      <dsp:nvSpPr>
        <dsp:cNvPr id="0" name=""/>
        <dsp:cNvSpPr/>
      </dsp:nvSpPr>
      <dsp:spPr>
        <a:xfrm rot="5400000">
          <a:off x="9325300" y="1451248"/>
          <a:ext cx="711558" cy="9138503"/>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s-CO" sz="1400" b="0" i="0" kern="1200" baseline="0" dirty="0" err="1"/>
            <a:t>Parquet</a:t>
          </a:r>
          <a:r>
            <a:rPr lang="es-CO" sz="1400" b="0" i="0" kern="1200" baseline="0" dirty="0"/>
            <a:t>: </a:t>
          </a:r>
          <a:r>
            <a:rPr lang="es-CO" sz="1400" b="0" i="0" kern="1200" baseline="0" dirty="0" err="1"/>
            <a:t>data.write.format</a:t>
          </a:r>
          <a:r>
            <a:rPr lang="es-CO" sz="1400" b="0" i="0" kern="1200" baseline="0" dirty="0"/>
            <a:t>("</a:t>
          </a:r>
          <a:r>
            <a:rPr lang="es-CO" sz="1400" b="0" i="0" kern="1200" baseline="0" dirty="0" err="1"/>
            <a:t>parquet</a:t>
          </a:r>
          <a:r>
            <a:rPr lang="es-CO" sz="1400" b="0" i="0" kern="1200" baseline="0" dirty="0"/>
            <a:t>").</a:t>
          </a:r>
          <a:r>
            <a:rPr lang="es-CO" sz="1400" b="0" i="0" kern="1200" baseline="0" dirty="0" err="1"/>
            <a:t>save</a:t>
          </a:r>
          <a:r>
            <a:rPr lang="es-CO" sz="1400" b="0" i="0" kern="1200" baseline="0" dirty="0"/>
            <a:t>("/</a:t>
          </a:r>
          <a:r>
            <a:rPr lang="es-CO" sz="1400" b="0" i="0" kern="1200" baseline="0" dirty="0" err="1"/>
            <a:t>tmp</a:t>
          </a:r>
          <a:r>
            <a:rPr lang="es-CO" sz="1400" b="0" i="0" kern="1200" baseline="0" dirty="0"/>
            <a:t>/</a:t>
          </a:r>
          <a:r>
            <a:rPr lang="es-CO" sz="1400" b="0" i="0" kern="1200" baseline="0" dirty="0" err="1"/>
            <a:t>parquet</a:t>
          </a:r>
          <a:r>
            <a:rPr lang="es-CO" sz="1400" b="0" i="0" kern="1200" baseline="0" dirty="0"/>
            <a:t>-table") </a:t>
          </a:r>
          <a:endParaRPr lang="es-CO" sz="1400" kern="1200" dirty="0"/>
        </a:p>
        <a:p>
          <a:pPr marL="114300" lvl="1" indent="-114300" algn="l" defTabSz="622300">
            <a:lnSpc>
              <a:spcPct val="90000"/>
            </a:lnSpc>
            <a:spcBef>
              <a:spcPct val="0"/>
            </a:spcBef>
            <a:spcAft>
              <a:spcPct val="15000"/>
            </a:spcAft>
            <a:buChar char="•"/>
          </a:pPr>
          <a:r>
            <a:rPr lang="es-CO" sz="1400" kern="1200" dirty="0"/>
            <a:t>Delta: </a:t>
          </a:r>
          <a:r>
            <a:rPr lang="es-CO" sz="1400" b="0" i="0" kern="1200" baseline="0" dirty="0" err="1"/>
            <a:t>data.write.format</a:t>
          </a:r>
          <a:r>
            <a:rPr lang="es-CO" sz="1400" b="0" i="0" kern="1200" baseline="0" dirty="0"/>
            <a:t>("delta").</a:t>
          </a:r>
          <a:r>
            <a:rPr lang="es-CO" sz="1400" b="0" i="0" kern="1200" baseline="0" dirty="0" err="1"/>
            <a:t>save</a:t>
          </a:r>
          <a:r>
            <a:rPr lang="es-CO" sz="1400" b="0" i="0" kern="1200" baseline="0" dirty="0"/>
            <a:t>("/</a:t>
          </a:r>
          <a:r>
            <a:rPr lang="es-CO" sz="1400" b="0" i="0" kern="1200" baseline="0" dirty="0" err="1"/>
            <a:t>tmp</a:t>
          </a:r>
          <a:r>
            <a:rPr lang="es-CO" sz="1400" b="0" i="0" kern="1200" baseline="0" dirty="0"/>
            <a:t>/delta-table")</a:t>
          </a:r>
          <a:endParaRPr lang="es-CO" sz="1400" kern="1200" dirty="0"/>
        </a:p>
      </dsp:txBody>
      <dsp:txXfrm rot="-5400000">
        <a:off x="5111828" y="5699456"/>
        <a:ext cx="9103768" cy="642088"/>
      </dsp:txXfrm>
    </dsp:sp>
    <dsp:sp modelId="{E181DEE8-1528-4869-9845-D6046632E35C}">
      <dsp:nvSpPr>
        <dsp:cNvPr id="0" name=""/>
        <dsp:cNvSpPr/>
      </dsp:nvSpPr>
      <dsp:spPr>
        <a:xfrm>
          <a:off x="0" y="5604081"/>
          <a:ext cx="5140408" cy="88944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s-CO" sz="2000" b="1" i="0" kern="1200" baseline="0"/>
            <a:t>Facilidad de uso:</a:t>
          </a:r>
          <a:r>
            <a:rPr lang="es-CO" sz="2000" b="0" i="0" kern="1200" baseline="0"/>
            <a:t> Pensado para la </a:t>
          </a:r>
          <a:r>
            <a:rPr lang="es-CO" sz="2000" b="1" i="0" kern="1200" baseline="0"/>
            <a:t>simplicidad</a:t>
          </a:r>
          <a:r>
            <a:rPr lang="es-CO" sz="2000" b="0" i="0" kern="1200" baseline="0"/>
            <a:t>. Ejemplos con Apache Spark:</a:t>
          </a:r>
          <a:endParaRPr lang="es-CO" sz="2000" kern="1200"/>
        </a:p>
      </dsp:txBody>
      <dsp:txXfrm>
        <a:off x="43419" y="5647500"/>
        <a:ext cx="5053570" cy="8026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72A5B1-D6F5-44A8-9D92-4F1E3168E074}">
      <dsp:nvSpPr>
        <dsp:cNvPr id="0" name=""/>
        <dsp:cNvSpPr/>
      </dsp:nvSpPr>
      <dsp:spPr>
        <a:xfrm>
          <a:off x="335091" y="3033"/>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0" i="0" kern="1200" baseline="0"/>
            <a:t>Falta de </a:t>
          </a:r>
          <a:r>
            <a:rPr lang="es-CO" sz="2300" b="1" i="0" kern="1200" baseline="0"/>
            <a:t>propiedad de los datos</a:t>
          </a:r>
          <a:endParaRPr lang="es-CO" sz="2300" kern="1200"/>
        </a:p>
      </dsp:txBody>
      <dsp:txXfrm>
        <a:off x="335091" y="3033"/>
        <a:ext cx="2839866" cy="1703919"/>
      </dsp:txXfrm>
    </dsp:sp>
    <dsp:sp modelId="{A5928989-D24C-417D-A5A7-0609A826D62C}">
      <dsp:nvSpPr>
        <dsp:cNvPr id="0" name=""/>
        <dsp:cNvSpPr/>
      </dsp:nvSpPr>
      <dsp:spPr>
        <a:xfrm>
          <a:off x="3458945" y="3033"/>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0" i="0" kern="1200" baseline="0"/>
            <a:t>Falta de </a:t>
          </a:r>
          <a:r>
            <a:rPr lang="es-CO" sz="2300" b="1" i="0" kern="1200" baseline="0"/>
            <a:t>calidad de los datos</a:t>
          </a:r>
          <a:endParaRPr lang="es-CO" sz="2300" kern="1200"/>
        </a:p>
      </dsp:txBody>
      <dsp:txXfrm>
        <a:off x="3458945" y="3033"/>
        <a:ext cx="2839866" cy="1703919"/>
      </dsp:txXfrm>
    </dsp:sp>
    <dsp:sp modelId="{38232533-D2CC-4DB1-B81D-6C017188D7E2}">
      <dsp:nvSpPr>
        <dsp:cNvPr id="0" name=""/>
        <dsp:cNvSpPr/>
      </dsp:nvSpPr>
      <dsp:spPr>
        <a:xfrm>
          <a:off x="6582798" y="3033"/>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0" i="0" kern="1200" baseline="0"/>
            <a:t>Dificultad para </a:t>
          </a:r>
          <a:r>
            <a:rPr lang="es-CO" sz="2300" b="1" i="0" kern="1200" baseline="0"/>
            <a:t>ver las interdependencias</a:t>
          </a:r>
          <a:endParaRPr lang="es-CO" sz="2300" kern="1200"/>
        </a:p>
      </dsp:txBody>
      <dsp:txXfrm>
        <a:off x="6582798" y="3033"/>
        <a:ext cx="2839866" cy="1703919"/>
      </dsp:txXfrm>
    </dsp:sp>
    <dsp:sp modelId="{41812563-6A27-4873-B406-9BAF587350CB}">
      <dsp:nvSpPr>
        <dsp:cNvPr id="0" name=""/>
        <dsp:cNvSpPr/>
      </dsp:nvSpPr>
      <dsp:spPr>
        <a:xfrm>
          <a:off x="9706651" y="3033"/>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1" i="0" kern="1200" baseline="0"/>
            <a:t>Conflictos de modelos</a:t>
          </a:r>
          <a:r>
            <a:rPr lang="es-CO" sz="2300" b="0" i="0" kern="1200" baseline="0"/>
            <a:t> entre áreas de negocio</a:t>
          </a:r>
          <a:endParaRPr lang="es-CO" sz="2300" kern="1200"/>
        </a:p>
      </dsp:txBody>
      <dsp:txXfrm>
        <a:off x="9706651" y="3033"/>
        <a:ext cx="2839866" cy="1703919"/>
      </dsp:txXfrm>
    </dsp:sp>
    <dsp:sp modelId="{7E75B9EF-767A-490B-B81D-B053C1EA159B}">
      <dsp:nvSpPr>
        <dsp:cNvPr id="0" name=""/>
        <dsp:cNvSpPr/>
      </dsp:nvSpPr>
      <dsp:spPr>
        <a:xfrm>
          <a:off x="335091" y="1990940"/>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1" i="0" kern="1200" baseline="0"/>
            <a:t>Gran esfuerzo</a:t>
          </a:r>
          <a:r>
            <a:rPr lang="es-CO" sz="2300" b="0" i="0" kern="1200" baseline="0"/>
            <a:t> de integración y coordinación que lleva a </a:t>
          </a:r>
          <a:r>
            <a:rPr lang="es-CO" sz="2300" b="1" i="0" kern="1200" baseline="0"/>
            <a:t>bypasses</a:t>
          </a:r>
          <a:r>
            <a:rPr lang="es-CO" sz="2300" b="0" i="0" kern="1200" baseline="0"/>
            <a:t> (saltos o atajos)</a:t>
          </a:r>
          <a:endParaRPr lang="es-CO" sz="2300" kern="1200"/>
        </a:p>
      </dsp:txBody>
      <dsp:txXfrm>
        <a:off x="335091" y="1990940"/>
        <a:ext cx="2839866" cy="1703919"/>
      </dsp:txXfrm>
    </dsp:sp>
    <dsp:sp modelId="{1831E493-6FEC-4ADD-A1CC-C5EF8DD2B7CE}">
      <dsp:nvSpPr>
        <dsp:cNvPr id="0" name=""/>
        <dsp:cNvSpPr/>
      </dsp:nvSpPr>
      <dsp:spPr>
        <a:xfrm>
          <a:off x="3458945" y="1990940"/>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1" i="0" kern="1200" baseline="0" dirty="0"/>
            <a:t>Equipos aislados</a:t>
          </a:r>
          <a:r>
            <a:rPr lang="es-CO" sz="2300" b="0" i="0" kern="1200" baseline="0" dirty="0"/>
            <a:t> ; Negocio y TI trabajan en </a:t>
          </a:r>
          <a:r>
            <a:rPr lang="es-CO" sz="2300" b="1" i="0" kern="1200" baseline="0" dirty="0"/>
            <a:t>silos</a:t>
          </a:r>
          <a:endParaRPr lang="es-CO" sz="2300" kern="1200" dirty="0"/>
        </a:p>
      </dsp:txBody>
      <dsp:txXfrm>
        <a:off x="3458945" y="1990940"/>
        <a:ext cx="2839866" cy="1703919"/>
      </dsp:txXfrm>
    </dsp:sp>
    <dsp:sp modelId="{A1B29AFD-CBF9-4E82-8432-DD3B94735EF6}">
      <dsp:nvSpPr>
        <dsp:cNvPr id="0" name=""/>
        <dsp:cNvSpPr/>
      </dsp:nvSpPr>
      <dsp:spPr>
        <a:xfrm>
          <a:off x="6582798" y="1990940"/>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1" i="0" kern="1200" baseline="0"/>
            <a:t>Desconexión</a:t>
          </a:r>
          <a:r>
            <a:rPr lang="es-CO" sz="2300" b="0" i="0" kern="1200" baseline="0"/>
            <a:t> entre los </a:t>
          </a:r>
          <a:r>
            <a:rPr lang="es-CO" sz="2300" b="1" i="0" kern="1200" baseline="0"/>
            <a:t>productores de datos</a:t>
          </a:r>
          <a:r>
            <a:rPr lang="es-CO" sz="2300" b="0" i="0" kern="1200" baseline="0"/>
            <a:t> y los </a:t>
          </a:r>
          <a:r>
            <a:rPr lang="es-CO" sz="2300" b="1" i="0" kern="1200" baseline="0"/>
            <a:t>consumidores de datos</a:t>
          </a:r>
          <a:endParaRPr lang="es-CO" sz="2300" kern="1200"/>
        </a:p>
      </dsp:txBody>
      <dsp:txXfrm>
        <a:off x="6582798" y="1990940"/>
        <a:ext cx="2839866" cy="1703919"/>
      </dsp:txXfrm>
    </dsp:sp>
    <dsp:sp modelId="{D958BD54-14ED-44C8-9AE7-147607F27911}">
      <dsp:nvSpPr>
        <dsp:cNvPr id="0" name=""/>
        <dsp:cNvSpPr/>
      </dsp:nvSpPr>
      <dsp:spPr>
        <a:xfrm>
          <a:off x="9706651" y="1990940"/>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0" i="0" kern="1200" baseline="0"/>
            <a:t>El </a:t>
          </a:r>
          <a:r>
            <a:rPr lang="es-CO" sz="2300" b="1" i="0" kern="1200" baseline="0"/>
            <a:t>equipo central</a:t>
          </a:r>
          <a:r>
            <a:rPr lang="es-CO" sz="2300" b="0" i="0" kern="1200" baseline="0"/>
            <a:t> se convierte en el </a:t>
          </a:r>
          <a:r>
            <a:rPr lang="es-CO" sz="2300" b="1" i="0" kern="1200" baseline="0"/>
            <a:t>cuello de botella</a:t>
          </a:r>
          <a:endParaRPr lang="es-CO" sz="2300" kern="1200"/>
        </a:p>
      </dsp:txBody>
      <dsp:txXfrm>
        <a:off x="9706651" y="1990940"/>
        <a:ext cx="2839866" cy="1703919"/>
      </dsp:txXfrm>
    </dsp:sp>
    <dsp:sp modelId="{730BBC55-90F8-4968-9B75-A3ECA0E0C3A5}">
      <dsp:nvSpPr>
        <dsp:cNvPr id="0" name=""/>
        <dsp:cNvSpPr/>
      </dsp:nvSpPr>
      <dsp:spPr>
        <a:xfrm>
          <a:off x="335091" y="3978846"/>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0" i="0" kern="1200" baseline="0"/>
            <a:t>Dificultad para </a:t>
          </a:r>
          <a:r>
            <a:rPr lang="es-CO" sz="2300" b="1" i="0" kern="1200" baseline="0"/>
            <a:t>aplicar políticas y gobernanza</a:t>
          </a:r>
          <a:endParaRPr lang="es-CO" sz="2300" kern="1200"/>
        </a:p>
      </dsp:txBody>
      <dsp:txXfrm>
        <a:off x="335091" y="3978846"/>
        <a:ext cx="2839866" cy="1703919"/>
      </dsp:txXfrm>
    </dsp:sp>
    <dsp:sp modelId="{80A33D91-BC2C-4040-8685-F7ECD0E11562}">
      <dsp:nvSpPr>
        <dsp:cNvPr id="0" name=""/>
        <dsp:cNvSpPr/>
      </dsp:nvSpPr>
      <dsp:spPr>
        <a:xfrm>
          <a:off x="3458945" y="3978846"/>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0" i="0" kern="1200" baseline="0"/>
            <a:t>Difícil </a:t>
          </a:r>
          <a:r>
            <a:rPr lang="es-CO" sz="2300" b="1" i="0" kern="1200" baseline="0"/>
            <a:t>visualizar dependencias</a:t>
          </a:r>
          <a:r>
            <a:rPr lang="es-CO" sz="2300" b="0" i="0" kern="1200" baseline="0"/>
            <a:t> (deuda técnica)</a:t>
          </a:r>
          <a:endParaRPr lang="es-CO" sz="2300" kern="1200"/>
        </a:p>
      </dsp:txBody>
      <dsp:txXfrm>
        <a:off x="3458945" y="3978846"/>
        <a:ext cx="2839866" cy="1703919"/>
      </dsp:txXfrm>
    </dsp:sp>
    <dsp:sp modelId="{79B89855-BBEF-4F96-8F91-910DE90B02B2}">
      <dsp:nvSpPr>
        <dsp:cNvPr id="0" name=""/>
        <dsp:cNvSpPr/>
      </dsp:nvSpPr>
      <dsp:spPr>
        <a:xfrm>
          <a:off x="6582798" y="3978846"/>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1" i="0" kern="1200" baseline="0"/>
            <a:t>Pequeños cambios</a:t>
          </a:r>
          <a:r>
            <a:rPr lang="es-CO" sz="2300" b="0" i="0" kern="1200" baseline="0"/>
            <a:t> se vuelven </a:t>
          </a:r>
          <a:r>
            <a:rPr lang="es-CO" sz="2300" b="1" i="0" kern="1200" baseline="0"/>
            <a:t>riesgosos</a:t>
          </a:r>
          <a:r>
            <a:rPr lang="es-CO" sz="2300" b="0" i="0" kern="1200" baseline="0"/>
            <a:t> por consecuencias inesperadas</a:t>
          </a:r>
          <a:endParaRPr lang="es-CO" sz="2300" kern="1200"/>
        </a:p>
      </dsp:txBody>
      <dsp:txXfrm>
        <a:off x="6582798" y="3978846"/>
        <a:ext cx="2839866" cy="1703919"/>
      </dsp:txXfrm>
    </dsp:sp>
    <dsp:sp modelId="{797BB2CE-D79D-4FD5-901C-E148D2C3F552}">
      <dsp:nvSpPr>
        <dsp:cNvPr id="0" name=""/>
        <dsp:cNvSpPr/>
      </dsp:nvSpPr>
      <dsp:spPr>
        <a:xfrm>
          <a:off x="9706651" y="3978846"/>
          <a:ext cx="2839866" cy="170391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s-CO" sz="2300" b="1" i="0" kern="1200" baseline="0"/>
            <a:t>Propiedad técnica</a:t>
          </a:r>
          <a:r>
            <a:rPr lang="es-CO" sz="2300" b="0" i="0" kern="1200" baseline="0"/>
            <a:t> en lugar de </a:t>
          </a:r>
          <a:r>
            <a:rPr lang="es-CO" sz="2300" b="1" i="0" kern="1200" baseline="0"/>
            <a:t>propiedad de los datos</a:t>
          </a:r>
          <a:endParaRPr lang="es-CO" sz="2300" kern="1200"/>
        </a:p>
      </dsp:txBody>
      <dsp:txXfrm>
        <a:off x="9706651" y="3978846"/>
        <a:ext cx="2839866" cy="170391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png>
</file>

<file path=ppt/media/image8.sv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02400"/>
            <a:ext cx="3962400" cy="341313"/>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80013" y="6502400"/>
            <a:ext cx="3962400" cy="341313"/>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6028881C-117C-B383-477E-19B2FA3F5E5F}"/>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FBBF2EAD-62F8-DDBF-3441-CAF55BAC798A}"/>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6A7F150D-FB22-AF76-E8FD-1F2464B5E37F}"/>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37920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1929FE57-5ACD-57FF-E220-1A13BAB99D82}"/>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4614A207-2FE6-7334-9BD5-4A470E6E3020}"/>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4884A8D2-E44E-645D-36D5-02EF1458C6F5}"/>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24304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A97591F9-F85E-5892-DC37-4A8B871947F7}"/>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977308DB-D17A-FF22-A74C-B35FE4E0FB69}"/>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1AEF90B9-EAF5-F142-BC60-660F4300CB9E}"/>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0287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69359F52-1309-49B1-ECD4-368095C37C60}"/>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92F04193-6D3A-F9B0-14E8-8AF7673F8543}"/>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274B4E85-A6E6-1BC6-3BCB-125CE4A81942}"/>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27945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ABEB6964-3798-7965-FBE8-4B8F274A4672}"/>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E71BFF45-2615-D592-B3D4-2D01B684B0A6}"/>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33ADF285-AC20-EE12-8C83-6AB9745EBB94}"/>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66664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E6041D13-2D87-6164-AFF4-691FB0626C84}"/>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DD02A8A0-3151-97EB-45C0-953981A2CE92}"/>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C6E881A5-5DF2-0475-2C86-6905DC653A0B}"/>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07984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C3BFD98D-8838-559E-0955-7FFC2990A9B4}"/>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8C1F7ACC-BD22-6ADA-BD97-AE95ED5B049B}"/>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07CCA37C-90B6-EA08-0C0C-D273E3E6CFEF}"/>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06923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8F77ABF1-5101-953F-55F6-284C345B89D4}"/>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F094FAAE-CEFD-C5F6-6EFF-B68D33A18777}"/>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F508F67B-7AFC-4B11-D6AA-59AF303A6906}"/>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131466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6401ACDD-D2CF-BCDE-BE86-89A39E3A5306}"/>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6BDDBFB8-0BDE-E646-D479-43086B16E4E3}"/>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D6FC4AE1-1F1D-EA4F-5C19-131D3E6CC06C}"/>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40635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B7657C67-0499-407B-8CF1-94F4A8AA351A}"/>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714C4B6F-C0B0-5993-55D0-82AE9775A0FE}"/>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58579A99-89FB-6C0D-B665-D85A4BC2E865}"/>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61242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8E194B97-9C18-5EB0-AD19-B6A1B6290411}"/>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A1EB93CD-8F5E-2FF9-8F4D-680EF4A777F2}"/>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E2064E88-DB32-F93A-0A04-F1622E026A3F}"/>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67485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4D823057-D539-B999-9DFA-AD84C2D6E4D5}"/>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F09D6652-ADAC-4206-A210-0F17D231E2A8}"/>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25232BC9-DDCA-37EB-A9DA-6109689F683E}"/>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3445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CEFB3233-00FF-1CD8-D72A-048DF0F929B1}"/>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3B382D79-C51D-7AC3-9751-EB749EAC0D07}"/>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A0CD64DA-AF47-21ED-AC1D-EC1D93688F00}"/>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1808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71611CB0-3571-BC2E-FECF-8D3A14858E8C}"/>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EB4A2C91-5583-79C7-CD86-631829A3C678}"/>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022E9A39-A363-0DB0-FB94-936E2596D5D2}"/>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13611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48B7CDCC-A781-88BB-128A-E51E1EBD1457}"/>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91795828-7825-54DE-1118-447706267D2F}"/>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469B69BC-17F2-A6F2-C9AA-D3331F4CBFDD}"/>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1053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E47F3987-AAB6-B25E-BE5F-57CE464A307B}"/>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415FC85C-05F7-DBD5-1BC2-DC490C588B23}"/>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5B5A160C-5B6F-FD80-D7EA-2A5722A08077}"/>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47744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D70B0B91-D16A-5C93-F06B-6F7A87D2E934}"/>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5656ED5C-36FA-B6D9-1CF1-2A29053D657F}"/>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051CA9CA-EDFB-2A42-13FA-4F9149B240F1}"/>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17112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0FBBF0DA-7B01-9E49-805A-9671F3A0A64E}"/>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A40BEEEE-3482-9AB8-D525-98FE7B13171E}"/>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3D0ADEF3-58E0-C997-B167-DF67C7F0BA8B}"/>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38113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752999FA-5072-C14A-A37A-6D5AD2020634}"/>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ACCFD565-BE55-6391-9E80-D6AC5BCF9FF0}"/>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0BF73CF1-2898-1F40-4FF6-BEA4D9D35798}"/>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40956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32D6ECF7-0BA9-394E-3A7E-B2B1F61A742F}"/>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AC70A058-CC40-3015-BE2F-40F66143DA0C}"/>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4" name="Google Shape;104;p2:notes">
            <a:extLst>
              <a:ext uri="{FF2B5EF4-FFF2-40B4-BE49-F238E27FC236}">
                <a16:creationId xmlns:a16="http://schemas.microsoft.com/office/drawing/2014/main" id="{758B6678-FC94-2F50-CDFC-06DFED3ACE0E}"/>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1728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8E357A18-6FCF-33B5-B3C8-CA57443FC733}"/>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5699E70C-64D8-D69D-3B06-CD18858A358F}"/>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4" name="Google Shape;104;p2:notes">
            <a:extLst>
              <a:ext uri="{FF2B5EF4-FFF2-40B4-BE49-F238E27FC236}">
                <a16:creationId xmlns:a16="http://schemas.microsoft.com/office/drawing/2014/main" id="{F80C5647-02C7-224D-E8F0-44835CECE924}"/>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17423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F5C84663-A279-CA3A-0F9F-1B05E58C235E}"/>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230F17AF-A84E-ACD9-BCDD-EC3FE14638C0}"/>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295519F0-AA2B-3E2F-CE28-EE0808653763}"/>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38073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61AB5512-7FDA-B8A3-9082-A815490C213F}"/>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93B24867-4B45-A824-13BA-81EC3E2227BA}"/>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9E2EB553-B47E-2602-C6EB-A33AD7E326A6}"/>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4360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3AFF8CDC-6213-F365-CF7A-866106F343EE}"/>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87898E88-E98B-B983-9C1F-66FBCAAACB45}"/>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21144FF4-28AF-D454-08C6-37DBA887C5FC}"/>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69959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93F8BB97-AA52-04F3-3CDC-A2BF36048B45}"/>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6E0A9E60-35D0-CA68-5AC1-B12EE8700506}"/>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F8D9D914-C1F9-F633-D4D4-959C964659EC}"/>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70382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4E16F17D-8483-642B-5565-0DEB5CB001D9}"/>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757A75BC-F12D-473F-6F18-923A6C57C4F7}"/>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C523D71C-1E34-8A21-50E3-A7003C214A95}"/>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69052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41053412-EF50-1257-97FA-70EBFF42D814}"/>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DE83A41E-F1B7-E6BE-C05D-E504DBA41AFD}"/>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4888D72A-A6D3-9F37-97F2-9304CA8F975B}"/>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3196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99A41567-A958-68F9-86EE-5211A738757C}"/>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C83C6813-AA76-4AF3-3AD9-62C84AA63896}"/>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6A0AD019-A069-8288-789C-563147BDBA64}"/>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489404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F0928B7D-396F-3148-DE18-278916FF9AE0}"/>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A616B919-23FA-298E-73CC-E89873E9B20C}"/>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F8F3C0AF-CFCE-2060-05DC-3C2855E92095}"/>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16354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348ADB60-02AE-76DE-C659-E16F6550B7A3}"/>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45A589F4-93DB-06E9-2C0C-D5FFE1E3EA0A}"/>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C247D578-C6A8-9F62-602F-E2D79923ABED}"/>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3411626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B052E1E6-323B-293B-F2BE-BA9F7D0A6C61}"/>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7C471651-5400-547E-70D6-FFA03EBFF1F9}"/>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4965159B-3F33-2604-E8B1-E681A562F7FB}"/>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76905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091F3C9E-A665-682C-F6B1-74DD9B1131C4}"/>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79061A5C-1A83-AEDD-2A49-8A6745B6ECC8}"/>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7EBBD735-5DD1-5A66-1A8E-A6CFCCECE9B7}"/>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14074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BE731B45-61E7-DAAC-E0EF-3564B7D31B79}"/>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3D5014A2-0010-4D12-7C15-6B5ACF6D7E9E}"/>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3FDE0A88-86F6-1BA8-985D-94A5B606D232}"/>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86899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56FD6EB0-992D-12FA-F495-9E384C2D5552}"/>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00B9B418-24C5-30DF-B35B-A88F3477429C}"/>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AE8B1942-C544-40A9-03BE-C081060BE06A}"/>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4219669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745B385E-20D7-BC32-D8B6-777D8C7EC07B}"/>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4D5B256D-EBF3-3023-2CE8-E797FFF15571}"/>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FED5698C-6010-447E-EE4D-EF38CEEB7532}"/>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918659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3A1AB092-C948-5E68-739C-EEB8B404549A}"/>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E5E708AF-813F-4800-8C88-FB6B9BBB2974}"/>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A3AFB16C-C0F0-8EFE-0978-53041AAE4EE8}"/>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791613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A26D0A43-3A4C-42FE-A1FE-27FB04EF5436}"/>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652FECD1-7E8B-89C9-DE26-626E64E3B993}"/>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AE5895C6-F826-9E1A-B178-8549B60471DF}"/>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68633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B6FF69BD-0D1F-226D-A34E-C14C4564F045}"/>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1266DCEB-AF75-168D-44DA-A6F8955698CE}"/>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E6AF97D0-42B8-0855-5E26-00FB5D587DA9}"/>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20332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8653E526-B474-7C21-AA5A-A4BEE866BB9D}"/>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378CC599-7D29-1A54-AAD2-2DF96244206F}"/>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19AF5738-1332-DE7B-B044-D2CE469C93EE}"/>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97832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8: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8: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a:extLst>
            <a:ext uri="{FF2B5EF4-FFF2-40B4-BE49-F238E27FC236}">
              <a16:creationId xmlns:a16="http://schemas.microsoft.com/office/drawing/2014/main" id="{F45C4358-80A0-33F8-CC2C-81F0B8BF5EEF}"/>
            </a:ext>
          </a:extLst>
        </p:cNvPr>
        <p:cNvGrpSpPr/>
        <p:nvPr/>
      </p:nvGrpSpPr>
      <p:grpSpPr>
        <a:xfrm>
          <a:off x="0" y="0"/>
          <a:ext cx="0" cy="0"/>
          <a:chOff x="0" y="0"/>
          <a:chExt cx="0" cy="0"/>
        </a:xfrm>
      </p:grpSpPr>
      <p:sp>
        <p:nvSpPr>
          <p:cNvPr id="235" name="Google Shape;235;p6:notes">
            <a:extLst>
              <a:ext uri="{FF2B5EF4-FFF2-40B4-BE49-F238E27FC236}">
                <a16:creationId xmlns:a16="http://schemas.microsoft.com/office/drawing/2014/main" id="{886267D1-0179-D692-5867-ECEA4770C728}"/>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6:notes">
            <a:extLst>
              <a:ext uri="{FF2B5EF4-FFF2-40B4-BE49-F238E27FC236}">
                <a16:creationId xmlns:a16="http://schemas.microsoft.com/office/drawing/2014/main" id="{8864C825-48B1-DF44-2E4E-CC4B16A36056}"/>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25804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a:extLst>
            <a:ext uri="{FF2B5EF4-FFF2-40B4-BE49-F238E27FC236}">
              <a16:creationId xmlns:a16="http://schemas.microsoft.com/office/drawing/2014/main" id="{7F842862-80E0-4838-4212-B0F7E50DB686}"/>
            </a:ext>
          </a:extLst>
        </p:cNvPr>
        <p:cNvGrpSpPr/>
        <p:nvPr/>
      </p:nvGrpSpPr>
      <p:grpSpPr>
        <a:xfrm>
          <a:off x="0" y="0"/>
          <a:ext cx="0" cy="0"/>
          <a:chOff x="0" y="0"/>
          <a:chExt cx="0" cy="0"/>
        </a:xfrm>
      </p:grpSpPr>
      <p:sp>
        <p:nvSpPr>
          <p:cNvPr id="235" name="Google Shape;235;p6:notes">
            <a:extLst>
              <a:ext uri="{FF2B5EF4-FFF2-40B4-BE49-F238E27FC236}">
                <a16:creationId xmlns:a16="http://schemas.microsoft.com/office/drawing/2014/main" id="{7F4CFF96-99BC-33C4-19F7-B330389AB5B1}"/>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6:notes">
            <a:extLst>
              <a:ext uri="{FF2B5EF4-FFF2-40B4-BE49-F238E27FC236}">
                <a16:creationId xmlns:a16="http://schemas.microsoft.com/office/drawing/2014/main" id="{8DA0C9C8-DA60-276A-6DE0-C03E7CB611E1}"/>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9985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90E1EC3F-AE54-4100-BBCA-54A7FA5A32AB}"/>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9D11E523-4463-3150-5212-E8D8469BA148}"/>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3BD83580-218B-F469-C849-478C999E4121}"/>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93208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A233D9A8-7899-8B1A-DA5F-1BF5D52317CC}"/>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383B6340-2FD2-4FA3-A01E-4A32A1668563}"/>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4306608E-FFFF-899F-3A02-AB6EBB4F4D06}"/>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31127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657CDAEE-399D-6F76-DC13-AAD22C6ED38B}"/>
            </a:ext>
          </a:extLst>
        </p:cNvPr>
        <p:cNvGrpSpPr/>
        <p:nvPr/>
      </p:nvGrpSpPr>
      <p:grpSpPr>
        <a:xfrm>
          <a:off x="0" y="0"/>
          <a:ext cx="0" cy="0"/>
          <a:chOff x="0" y="0"/>
          <a:chExt cx="0" cy="0"/>
        </a:xfrm>
      </p:grpSpPr>
      <p:sp>
        <p:nvSpPr>
          <p:cNvPr id="103" name="Google Shape;103;p2:notes">
            <a:extLst>
              <a:ext uri="{FF2B5EF4-FFF2-40B4-BE49-F238E27FC236}">
                <a16:creationId xmlns:a16="http://schemas.microsoft.com/office/drawing/2014/main" id="{E2509392-E674-6171-50B8-7444DC4A9B72}"/>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a:extLst>
              <a:ext uri="{FF2B5EF4-FFF2-40B4-BE49-F238E27FC236}">
                <a16:creationId xmlns:a16="http://schemas.microsoft.com/office/drawing/2014/main" id="{8A974BB6-F64C-0211-394D-69AAE1E421A3}"/>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7296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4"/>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0" name="Google Shape;40;p14"/>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1" name="Google Shape;41;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5"/>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15"/>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15"/>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9" name="Google Shape;49;p15"/>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0" name="Google Shape;50;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7"/>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7"/>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17"/>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8"/>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8"/>
          <p:cNvSpPr>
            <a:spLocks noGrp="1"/>
          </p:cNvSpPr>
          <p:nvPr>
            <p:ph type="pic" idx="2"/>
          </p:nvPr>
        </p:nvSpPr>
        <p:spPr>
          <a:xfrm>
            <a:off x="1792288" y="612775"/>
            <a:ext cx="5486400" cy="4114800"/>
          </a:xfrm>
          <a:prstGeom prst="rect">
            <a:avLst/>
          </a:prstGeom>
          <a:noFill/>
          <a:ln>
            <a:noFill/>
          </a:ln>
        </p:spPr>
      </p:sp>
      <p:sp>
        <p:nvSpPr>
          <p:cNvPr id="68" name="Google Shape;68;p18"/>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9"/>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0"/>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4" r:id="rId3"/>
    <p:sldLayoutId id="2147483656" r:id="rId4"/>
    <p:sldLayoutId id="2147483657" r:id="rId5"/>
    <p:sldLayoutId id="2147483658" r:id="rId6"/>
    <p:sldLayoutId id="2147483659"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16.jpeg"/><Relationship Id="rId13" Type="http://schemas.openxmlformats.org/officeDocument/2006/relationships/image" Target="../media/image21.jpeg"/><Relationship Id="rId3" Type="http://schemas.openxmlformats.org/officeDocument/2006/relationships/image" Target="../media/image1.png"/><Relationship Id="rId7" Type="http://schemas.openxmlformats.org/officeDocument/2006/relationships/image" Target="../media/image15.png"/><Relationship Id="rId12" Type="http://schemas.openxmlformats.org/officeDocument/2006/relationships/image" Target="../media/image20.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2.png"/><Relationship Id="rId9" Type="http://schemas.openxmlformats.org/officeDocument/2006/relationships/image" Target="../media/image17.png"/><Relationship Id="rId14" Type="http://schemas.openxmlformats.org/officeDocument/2006/relationships/image" Target="../media/image22.jpeg"/></Relationships>
</file>

<file path=ppt/slides/_rels/slide1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4.png"/><Relationship Id="rId7" Type="http://schemas.openxmlformats.org/officeDocument/2006/relationships/diagramQuickStyle" Target="../diagrams/quickStyle2.xml"/><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5.png"/><Relationship Id="rId9" Type="http://schemas.microsoft.com/office/2007/relationships/diagramDrawing" Target="../diagrams/drawing2.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hyperlink" Target="https://www.linkedin.com/in/dipankar-mazumdar?miniProfileUrn=urn%3Ali%3Afsd_profile%3AACoAAAe2ProBHdAyUIZhBrUpAkbJdP0HvCi1uAU" TargetMode="External"/><Relationship Id="rId5" Type="http://schemas.openxmlformats.org/officeDocument/2006/relationships/image" Target="../media/image36.jpe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4.png"/><Relationship Id="rId7" Type="http://schemas.openxmlformats.org/officeDocument/2006/relationships/image" Target="../media/image39.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4.png"/><Relationship Id="rId7" Type="http://schemas.openxmlformats.org/officeDocument/2006/relationships/diagramQuickStyle" Target="../diagrams/quickStyle3.xml"/><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5.png"/><Relationship Id="rId9" Type="http://schemas.microsoft.com/office/2007/relationships/diagramDrawing" Target="../diagrams/drawing3.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41.png"/><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45.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43.png"/></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hyperlink" Target="mailto:eduardo.tamayo@enyoi.co"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47.png"/><Relationship Id="rId4" Type="http://schemas.openxmlformats.org/officeDocument/2006/relationships/image" Target="../media/image46.png"/></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48.png"/></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49.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50.png"/></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1.xml"/><Relationship Id="rId5" Type="http://schemas.openxmlformats.org/officeDocument/2006/relationships/image" Target="../media/image51.png"/><Relationship Id="rId4" Type="http://schemas.openxmlformats.org/officeDocument/2006/relationships/image" Target="../media/image5.png"/></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1.xml"/><Relationship Id="rId5" Type="http://schemas.openxmlformats.org/officeDocument/2006/relationships/image" Target="../media/image5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png"/></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5.png"/><Relationship Id="rId2" Type="http://schemas.openxmlformats.org/officeDocument/2006/relationships/notesSlide" Target="../notesSlides/notesSlide45.xml"/><Relationship Id="rId1" Type="http://schemas.openxmlformats.org/officeDocument/2006/relationships/slideLayout" Target="../slideLayouts/slideLayout1.xml"/><Relationship Id="rId6" Type="http://schemas.openxmlformats.org/officeDocument/2006/relationships/hyperlink" Target="https://github.com/kaiwaehner/hivemq-mqtt-tensorflow-kafka-realtime-iot-machine-learning-training-inference" TargetMode="External"/><Relationship Id="rId5" Type="http://schemas.openxmlformats.org/officeDocument/2006/relationships/hyperlink" Target="https://www.kai-waehner.de/blog/2019/11/08/live-demo-iot-100-000-connected-cars-kubernetes-kafka-mqtt-tensorflow/" TargetMode="External"/><Relationship Id="rId4" Type="http://schemas.openxmlformats.org/officeDocument/2006/relationships/image" Target="../media/image5.png"/></Relationships>
</file>

<file path=ppt/slides/_rels/slide5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hyperlink" Target="mailto:eduardo.tamayo@enyoi.co"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4.xml.rels><?xml version="1.0" encoding="UTF-8" standalone="yes"?>
<Relationships xmlns="http://schemas.openxmlformats.org/package/2006/relationships"><Relationship Id="rId8" Type="http://schemas.openxmlformats.org/officeDocument/2006/relationships/hyperlink" Target="http://www.enyoi.co" TargetMode="External"/><Relationship Id="rId13" Type="http://schemas.openxmlformats.org/officeDocument/2006/relationships/image" Target="../media/image1.png"/><Relationship Id="rId3" Type="http://schemas.openxmlformats.org/officeDocument/2006/relationships/image" Target="../media/image2.png"/><Relationship Id="rId7" Type="http://schemas.openxmlformats.org/officeDocument/2006/relationships/image" Target="../media/image57.png"/><Relationship Id="rId12"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1.xml"/><Relationship Id="rId6" Type="http://schemas.openxmlformats.org/officeDocument/2006/relationships/hyperlink" Target="https://www.instagram.com/enyoi.co/" TargetMode="External"/><Relationship Id="rId11" Type="http://schemas.openxmlformats.org/officeDocument/2006/relationships/hyperlink" Target="https://www.tiktok.com/@enyoi.co" TargetMode="External"/><Relationship Id="rId5" Type="http://schemas.openxmlformats.org/officeDocument/2006/relationships/image" Target="../media/image56.png"/><Relationship Id="rId10" Type="http://schemas.openxmlformats.org/officeDocument/2006/relationships/image" Target="../media/image59.png"/><Relationship Id="rId4" Type="http://schemas.openxmlformats.org/officeDocument/2006/relationships/hyperlink" Target="https://wa.me/573206649412" TargetMode="External"/><Relationship Id="rId9" Type="http://schemas.openxmlformats.org/officeDocument/2006/relationships/image" Target="../media/image5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https://github.com/JEstebanMejiaV/curso-ingenieria-de-datos/raw/main/modulo-01_fundamentos/Caso%20de%20Estudio%20Arq%20EcoBanco%203000.md?plain=1" TargetMode="External"/><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8764" y="455568"/>
            <a:ext cx="3004519" cy="1201808"/>
          </a:xfrm>
          <a:custGeom>
            <a:avLst/>
            <a:gdLst/>
            <a:ahLst/>
            <a:cxnLst/>
            <a:rect l="l" t="t" r="r" b="b"/>
            <a:pathLst>
              <a:path w="3457174" h="1382870" extrusionOk="0">
                <a:moveTo>
                  <a:pt x="0" y="0"/>
                </a:moveTo>
                <a:lnTo>
                  <a:pt x="3457174" y="0"/>
                </a:lnTo>
                <a:lnTo>
                  <a:pt x="3457174" y="1382870"/>
                </a:lnTo>
                <a:lnTo>
                  <a:pt x="0" y="138287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89" name="Google Shape;89;p1"/>
          <p:cNvGrpSpPr/>
          <p:nvPr/>
        </p:nvGrpSpPr>
        <p:grpSpPr>
          <a:xfrm rot="10800000">
            <a:off x="10392303" y="15240"/>
            <a:ext cx="7895697" cy="10431661"/>
            <a:chOff x="0" y="-38100"/>
            <a:chExt cx="2079525" cy="2747433"/>
          </a:xfrm>
        </p:grpSpPr>
        <p:sp>
          <p:nvSpPr>
            <p:cNvPr id="90" name="Google Shape;90;p1"/>
            <p:cNvSpPr/>
            <p:nvPr/>
          </p:nvSpPr>
          <p:spPr>
            <a:xfrm>
              <a:off x="0" y="0"/>
              <a:ext cx="2079525" cy="2709333"/>
            </a:xfrm>
            <a:custGeom>
              <a:avLst/>
              <a:gdLst/>
              <a:ahLst/>
              <a:cxnLst/>
              <a:rect l="l" t="t" r="r" b="b"/>
              <a:pathLst>
                <a:path w="2079525" h="2709333" extrusionOk="0">
                  <a:moveTo>
                    <a:pt x="0" y="0"/>
                  </a:moveTo>
                  <a:lnTo>
                    <a:pt x="2079525" y="0"/>
                  </a:lnTo>
                  <a:lnTo>
                    <a:pt x="2079525"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 name="Google Shape;91;p1"/>
            <p:cNvSpPr txBox="1"/>
            <p:nvPr/>
          </p:nvSpPr>
          <p:spPr>
            <a:xfrm>
              <a:off x="0" y="-38100"/>
              <a:ext cx="2079525"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92" name="Google Shape;92;p1"/>
          <p:cNvSpPr/>
          <p:nvPr/>
        </p:nvSpPr>
        <p:spPr>
          <a:xfrm>
            <a:off x="9562641" y="4953536"/>
            <a:ext cx="4777510" cy="4687932"/>
          </a:xfrm>
          <a:custGeom>
            <a:avLst/>
            <a:gdLst/>
            <a:ahLst/>
            <a:cxnLst/>
            <a:rect l="l" t="t" r="r" b="b"/>
            <a:pathLst>
              <a:path w="4777510" h="4687932" extrusionOk="0">
                <a:moveTo>
                  <a:pt x="0" y="0"/>
                </a:moveTo>
                <a:lnTo>
                  <a:pt x="4777511" y="0"/>
                </a:lnTo>
                <a:lnTo>
                  <a:pt x="4777511" y="4687932"/>
                </a:lnTo>
                <a:lnTo>
                  <a:pt x="0" y="4687932"/>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 name="Google Shape;93;p1"/>
          <p:cNvSpPr/>
          <p:nvPr/>
        </p:nvSpPr>
        <p:spPr>
          <a:xfrm rot="10800000">
            <a:off x="14340152" y="455568"/>
            <a:ext cx="4777510" cy="4687932"/>
          </a:xfrm>
          <a:custGeom>
            <a:avLst/>
            <a:gdLst/>
            <a:ahLst/>
            <a:cxnLst/>
            <a:rect l="l" t="t" r="r" b="b"/>
            <a:pathLst>
              <a:path w="4777510" h="4687932" extrusionOk="0">
                <a:moveTo>
                  <a:pt x="0" y="0"/>
                </a:moveTo>
                <a:lnTo>
                  <a:pt x="4777510" y="0"/>
                </a:lnTo>
                <a:lnTo>
                  <a:pt x="4777510" y="4687932"/>
                </a:lnTo>
                <a:lnTo>
                  <a:pt x="0" y="4687932"/>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4" name="Google Shape;94;p1"/>
          <p:cNvGrpSpPr/>
          <p:nvPr/>
        </p:nvGrpSpPr>
        <p:grpSpPr>
          <a:xfrm rot="1460314">
            <a:off x="10691684" y="4380706"/>
            <a:ext cx="7356554" cy="1393786"/>
            <a:chOff x="0" y="-38100"/>
            <a:chExt cx="1937529" cy="367088"/>
          </a:xfrm>
        </p:grpSpPr>
        <p:sp>
          <p:nvSpPr>
            <p:cNvPr id="95" name="Google Shape;95;p1"/>
            <p:cNvSpPr/>
            <p:nvPr/>
          </p:nvSpPr>
          <p:spPr>
            <a:xfrm>
              <a:off x="0" y="0"/>
              <a:ext cx="1937528" cy="328988"/>
            </a:xfrm>
            <a:custGeom>
              <a:avLst/>
              <a:gdLst/>
              <a:ahLst/>
              <a:cxnLst/>
              <a:rect l="l" t="t" r="r" b="b"/>
              <a:pathLst>
                <a:path w="1937528" h="328988" extrusionOk="0">
                  <a:moveTo>
                    <a:pt x="105238" y="0"/>
                  </a:moveTo>
                  <a:lnTo>
                    <a:pt x="1832290" y="0"/>
                  </a:lnTo>
                  <a:cubicBezTo>
                    <a:pt x="1860201" y="0"/>
                    <a:pt x="1886969" y="11088"/>
                    <a:pt x="1906705" y="30824"/>
                  </a:cubicBezTo>
                  <a:cubicBezTo>
                    <a:pt x="1926441" y="50560"/>
                    <a:pt x="1937528" y="77327"/>
                    <a:pt x="1937528" y="105238"/>
                  </a:cubicBezTo>
                  <a:lnTo>
                    <a:pt x="1937528" y="223749"/>
                  </a:lnTo>
                  <a:cubicBezTo>
                    <a:pt x="1937528" y="281871"/>
                    <a:pt x="1890412" y="328988"/>
                    <a:pt x="1832290" y="328988"/>
                  </a:cubicBezTo>
                  <a:lnTo>
                    <a:pt x="105238" y="328988"/>
                  </a:lnTo>
                  <a:cubicBezTo>
                    <a:pt x="77327" y="328988"/>
                    <a:pt x="50560" y="317900"/>
                    <a:pt x="30824" y="298164"/>
                  </a:cubicBezTo>
                  <a:cubicBezTo>
                    <a:pt x="11088" y="278428"/>
                    <a:pt x="0" y="251660"/>
                    <a:pt x="0" y="223749"/>
                  </a:cubicBezTo>
                  <a:lnTo>
                    <a:pt x="0" y="105238"/>
                  </a:lnTo>
                  <a:cubicBezTo>
                    <a:pt x="0" y="47117"/>
                    <a:pt x="47117" y="0"/>
                    <a:pt x="10523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6" name="Google Shape;96;p1"/>
            <p:cNvSpPr txBox="1"/>
            <p:nvPr/>
          </p:nvSpPr>
          <p:spPr>
            <a:xfrm>
              <a:off x="0" y="-38100"/>
              <a:ext cx="1937529" cy="36708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97" name="Google Shape;97;p1"/>
          <p:cNvGrpSpPr/>
          <p:nvPr/>
        </p:nvGrpSpPr>
        <p:grpSpPr>
          <a:xfrm rot="10800000">
            <a:off x="-536261" y="9574006"/>
            <a:ext cx="8704395" cy="279585"/>
            <a:chOff x="0" y="-38100"/>
            <a:chExt cx="2292515" cy="73635"/>
          </a:xfrm>
        </p:grpSpPr>
        <p:sp>
          <p:nvSpPr>
            <p:cNvPr id="98" name="Google Shape;98;p1"/>
            <p:cNvSpPr/>
            <p:nvPr/>
          </p:nvSpPr>
          <p:spPr>
            <a:xfrm>
              <a:off x="0" y="0"/>
              <a:ext cx="2292515" cy="35535"/>
            </a:xfrm>
            <a:custGeom>
              <a:avLst/>
              <a:gdLst/>
              <a:ahLst/>
              <a:cxnLst/>
              <a:rect l="l" t="t" r="r" b="b"/>
              <a:pathLst>
                <a:path w="2292515" h="35535" extrusionOk="0">
                  <a:moveTo>
                    <a:pt x="17768" y="0"/>
                  </a:moveTo>
                  <a:lnTo>
                    <a:pt x="2274747" y="0"/>
                  </a:lnTo>
                  <a:cubicBezTo>
                    <a:pt x="2284560" y="0"/>
                    <a:pt x="2292515" y="7955"/>
                    <a:pt x="2292515" y="17768"/>
                  </a:cubicBezTo>
                  <a:lnTo>
                    <a:pt x="2292515" y="17768"/>
                  </a:lnTo>
                  <a:cubicBezTo>
                    <a:pt x="2292515" y="22480"/>
                    <a:pt x="2290643" y="26999"/>
                    <a:pt x="2287311" y="30331"/>
                  </a:cubicBezTo>
                  <a:cubicBezTo>
                    <a:pt x="2283978" y="33663"/>
                    <a:pt x="2279459" y="35535"/>
                    <a:pt x="2274747" y="35535"/>
                  </a:cubicBezTo>
                  <a:lnTo>
                    <a:pt x="17768" y="35535"/>
                  </a:lnTo>
                  <a:cubicBezTo>
                    <a:pt x="13055" y="35535"/>
                    <a:pt x="8536" y="33663"/>
                    <a:pt x="5204" y="30331"/>
                  </a:cubicBezTo>
                  <a:cubicBezTo>
                    <a:pt x="1872" y="26999"/>
                    <a:pt x="0" y="22480"/>
                    <a:pt x="0" y="17768"/>
                  </a:cubicBezTo>
                  <a:lnTo>
                    <a:pt x="0" y="17768"/>
                  </a:lnTo>
                  <a:cubicBezTo>
                    <a:pt x="0" y="13055"/>
                    <a:pt x="1872" y="8536"/>
                    <a:pt x="5204" y="5204"/>
                  </a:cubicBezTo>
                  <a:cubicBezTo>
                    <a:pt x="8536" y="1872"/>
                    <a:pt x="13055" y="0"/>
                    <a:pt x="17768"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9" name="Google Shape;99;p1"/>
            <p:cNvSpPr txBox="1"/>
            <p:nvPr/>
          </p:nvSpPr>
          <p:spPr>
            <a:xfrm>
              <a:off x="0" y="-38100"/>
              <a:ext cx="2292514" cy="7363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00" name="Google Shape;100;p1"/>
          <p:cNvSpPr txBox="1"/>
          <p:nvPr/>
        </p:nvSpPr>
        <p:spPr>
          <a:xfrm>
            <a:off x="996043" y="4076700"/>
            <a:ext cx="8115300" cy="1895519"/>
          </a:xfrm>
          <a:prstGeom prst="rect">
            <a:avLst/>
          </a:prstGeom>
          <a:noFill/>
          <a:ln>
            <a:noFill/>
          </a:ln>
        </p:spPr>
        <p:txBody>
          <a:bodyPr spcFirstLastPara="1" wrap="square" lIns="0" tIns="0" rIns="0" bIns="0" anchor="t" anchorCtr="0">
            <a:spAutoFit/>
          </a:bodyPr>
          <a:lstStyle/>
          <a:p>
            <a:pPr marL="0" marR="0" lvl="0" indent="0" algn="ctr" rtl="0">
              <a:lnSpc>
                <a:spcPct val="140009"/>
              </a:lnSpc>
              <a:spcBef>
                <a:spcPts val="0"/>
              </a:spcBef>
              <a:spcAft>
                <a:spcPts val="0"/>
              </a:spcAft>
              <a:buNone/>
            </a:pPr>
            <a:r>
              <a:rPr lang="es-CO" sz="4399" b="1" dirty="0">
                <a:solidFill>
                  <a:srgbClr val="700A89"/>
                </a:solidFill>
                <a:latin typeface="Poppins"/>
                <a:ea typeface="Poppins"/>
                <a:cs typeface="Poppins"/>
                <a:sym typeface="Poppins"/>
              </a:rPr>
              <a:t>Diseño de Arquitecturas de Datos</a:t>
            </a:r>
            <a:endParaRPr dirty="0"/>
          </a:p>
        </p:txBody>
      </p:sp>
      <p:pic>
        <p:nvPicPr>
          <p:cNvPr id="101" name="Google Shape;101;p1"/>
          <p:cNvPicPr preferRelativeResize="0"/>
          <p:nvPr/>
        </p:nvPicPr>
        <p:blipFill rotWithShape="1">
          <a:blip r:embed="rId5">
            <a:alphaModFix/>
          </a:blip>
          <a:srcRect l="53990" t="15859" r="8554" b="69322"/>
          <a:stretch/>
        </p:blipFill>
        <p:spPr>
          <a:xfrm>
            <a:off x="5181600" y="609324"/>
            <a:ext cx="4721448" cy="104805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2C8584B1-B776-ABF5-F3EA-448C39378B3B}"/>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990FA8F0-0A6C-C8A8-C185-944BEB01B3B1}"/>
              </a:ext>
            </a:extLst>
          </p:cNvPr>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0BDDBF58-A10A-8003-2D9E-357C960B33E2}"/>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F3B6A75B-E7DC-F9B5-D7D5-8F6B615724D4}"/>
              </a:ext>
            </a:extLst>
          </p:cNvPr>
          <p:cNvGrpSpPr/>
          <p:nvPr/>
        </p:nvGrpSpPr>
        <p:grpSpPr>
          <a:xfrm>
            <a:off x="735198" y="169396"/>
            <a:ext cx="7909650" cy="1492780"/>
            <a:chOff x="0" y="-375833"/>
            <a:chExt cx="7433261" cy="1990374"/>
          </a:xfrm>
        </p:grpSpPr>
        <p:grpSp>
          <p:nvGrpSpPr>
            <p:cNvPr id="109" name="Google Shape;109;p2">
              <a:extLst>
                <a:ext uri="{FF2B5EF4-FFF2-40B4-BE49-F238E27FC236}">
                  <a16:creationId xmlns:a16="http://schemas.microsoft.com/office/drawing/2014/main" id="{0DDE7355-A2F9-B1F3-49D9-92AC3CD1F43F}"/>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7A8DEBF7-C6EE-9D72-62C1-2BEFC90289E6}"/>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0636F82C-F89A-F748-255E-63E473C10DF4}"/>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68F45E60-1B40-2485-0AD8-7C99164833A9}"/>
                </a:ext>
              </a:extLst>
            </p:cNvPr>
            <p:cNvSpPr txBox="1"/>
            <p:nvPr/>
          </p:nvSpPr>
          <p:spPr>
            <a:xfrm>
              <a:off x="251105" y="70528"/>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Almacén de datos (Data </a:t>
              </a:r>
              <a:r>
                <a:rPr lang="es-CO" sz="3200" dirty="0" err="1">
                  <a:solidFill>
                    <a:schemeClr val="bg1"/>
                  </a:solidFill>
                </a:rPr>
                <a:t>Warehouse</a:t>
              </a:r>
              <a:r>
                <a:rPr lang="es-CO" sz="3200" dirty="0">
                  <a:solidFill>
                    <a:schemeClr val="bg1"/>
                  </a:solidFill>
                </a:rPr>
                <a:t>)</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4" name="Rectangle 2">
            <a:extLst>
              <a:ext uri="{FF2B5EF4-FFF2-40B4-BE49-F238E27FC236}">
                <a16:creationId xmlns:a16="http://schemas.microsoft.com/office/drawing/2014/main" id="{62D5E64A-50F8-F5BE-C915-002333A95F4C}"/>
              </a:ext>
            </a:extLst>
          </p:cNvPr>
          <p:cNvSpPr>
            <a:spLocks noChangeArrowheads="1"/>
          </p:cNvSpPr>
          <p:nvPr/>
        </p:nvSpPr>
        <p:spPr bwMode="auto">
          <a:xfrm>
            <a:off x="2315718" y="2661975"/>
            <a:ext cx="13953972" cy="70173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DW </a:t>
            </a:r>
            <a:r>
              <a:rPr kumimoji="0" lang="es-CO" altLang="es-CO" sz="18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prefix</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 (mala práctica)</a:t>
            </a: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285750" lvl="7" indent="-285750" eaLnBrk="0" fontAlgn="base" hangingPunct="0">
              <a:spcBef>
                <a:spcPct val="0"/>
              </a:spcBef>
              <a:spcAft>
                <a:spcPct val="0"/>
              </a:spcAft>
              <a:buClrTx/>
              <a:buFont typeface="Arial" panose="020B0604020202020204" pitchFamily="34" charset="0"/>
              <a:buChar char="•"/>
            </a:pP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Un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data </a:t>
            </a:r>
            <a:r>
              <a:rPr kumimoji="0" lang="es-CO" altLang="es-CO" sz="18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warehouse</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 no es</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una copia de una base operativa con el prefijo DW_.</a:t>
            </a:r>
          </a:p>
          <a:p>
            <a:pPr marL="285750" lvl="7" indent="-285750" eaLnBrk="0" fontAlgn="base" hangingPunct="0">
              <a:spcBef>
                <a:spcPct val="0"/>
              </a:spcBef>
              <a:spcAft>
                <a:spcPct val="0"/>
              </a:spcAft>
              <a:buClrTx/>
              <a:buFont typeface="Arial" panose="020B0604020202020204" pitchFamily="34" charset="0"/>
              <a:buChar char="•"/>
            </a:pP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Ej.: copiar </a:t>
            </a:r>
            <a:r>
              <a:rPr kumimoji="0" lang="es-CO" altLang="es-CO" sz="18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Finance</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(50 tablas operativas) a </a:t>
            </a:r>
            <a:r>
              <a:rPr kumimoji="0" lang="es-CO" altLang="es-CO" sz="18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DW_Finance</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y reportar desde allí. sigues teniendo un diseño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operacional</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no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analítico</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a:t>
            </a:r>
          </a:p>
          <a:p>
            <a:pPr marL="285750" lvl="7" indent="-285750" eaLnBrk="0" fontAlgn="base" hangingPunct="0">
              <a:spcBef>
                <a:spcPct val="0"/>
              </a:spcBef>
              <a:spcAft>
                <a:spcPct val="0"/>
              </a:spcAft>
              <a:buClrTx/>
              <a:buFont typeface="Arial" panose="020B0604020202020204" pitchFamily="34" charset="0"/>
              <a:buChar char="•"/>
            </a:pP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Lo analítico requiere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mejor performance de lectura</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y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modelado</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para facilitar los reportes.</a:t>
            </a:r>
          </a:p>
          <a:p>
            <a:pPr marL="285750" lvl="7" indent="-285750" eaLnBrk="0" fontAlgn="base" hangingPunct="0">
              <a:spcBef>
                <a:spcPct val="0"/>
              </a:spcBef>
              <a:spcAft>
                <a:spcPct val="0"/>
              </a:spcAft>
              <a:buClrTx/>
              <a:buFont typeface="Arial" panose="020B0604020202020204" pitchFamily="34" charset="0"/>
              <a:buChar char="•"/>
            </a:pPr>
            <a:endPar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tabLst/>
            </a:pPr>
            <a:r>
              <a:rPr kumimoji="0" lang="es-CO" altLang="es-CO" sz="18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Views</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 </a:t>
            </a:r>
            <a:r>
              <a:rPr kumimoji="0" lang="es-CO" altLang="es-CO" sz="18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with</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 </a:t>
            </a:r>
            <a:r>
              <a:rPr kumimoji="0" lang="es-CO" altLang="es-CO" sz="18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unions</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 (mala práctica)</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285750" lvl="3" indent="-285750" eaLnBrk="0" fontAlgn="base" hangingPunct="0">
              <a:spcBef>
                <a:spcPct val="0"/>
              </a:spcBef>
              <a:spcAft>
                <a:spcPct val="0"/>
              </a:spcAft>
              <a:buClrTx/>
              <a:buFont typeface="Arial" panose="020B0604020202020204" pitchFamily="34" charset="0"/>
              <a:buChar char="•"/>
            </a:pP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Un DW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no es</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un conjunto de tablas de múltiples fuentes unidas con UNION en una vista SQL.</a:t>
            </a:r>
          </a:p>
          <a:p>
            <a:pPr marL="285750" lvl="3" indent="-285750" eaLnBrk="0" fontAlgn="base" hangingPunct="0">
              <a:spcBef>
                <a:spcPct val="0"/>
              </a:spcBef>
              <a:spcAft>
                <a:spcPct val="0"/>
              </a:spcAft>
              <a:buClrTx/>
              <a:buFont typeface="Arial" panose="020B0604020202020204" pitchFamily="34" charset="0"/>
              <a:buChar char="•"/>
            </a:pP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Ej.: CustomerSource1, CustomerSource2, CustomerSource3 -&gt; </a:t>
            </a:r>
            <a:r>
              <a:rPr kumimoji="0" lang="es-CO" altLang="es-CO" sz="18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CustomerView</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 SELECT ... UNION ... (y lo mismo para productos, pedidos).</a:t>
            </a:r>
          </a:p>
          <a:p>
            <a:pPr marL="285750" lvl="3" indent="-285750" eaLnBrk="0" fontAlgn="base" hangingPunct="0">
              <a:spcBef>
                <a:spcPct val="0"/>
              </a:spcBef>
              <a:spcAft>
                <a:spcPct val="0"/>
              </a:spcAft>
              <a:buClrTx/>
              <a:buFont typeface="Arial" panose="020B0604020202020204" pitchFamily="34" charset="0"/>
              <a:buChar char="•"/>
            </a:pP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En su lugar:</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integrar los datos en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una sola tabla</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de clientes en el DW, con un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modelo común</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que cubra las 3 fuentes; aplicar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MDM</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para </a:t>
            </a:r>
            <a:r>
              <a:rPr kumimoji="0" lang="es-CO" altLang="es-CO" sz="18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deduplicar</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y mejorar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accesibilidad</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y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rendimiento</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tabLst/>
            </a:pP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Dumping </a:t>
            </a:r>
            <a:r>
              <a:rPr kumimoji="0" lang="es-CO" altLang="es-CO" sz="18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ground</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 (mala práctica)</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Un DW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no es</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un “terreno de descarga” para copiar tablas ad hoc por solicitudes rápidas de usuarios.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Este patrón se repite y termina en un DW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mezclado y desordenado</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de bases y tablas sin diseño.</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Consecuencias: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redundancia</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baja gobernanza</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bajo rendimiento</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dificultades para mantener y escalar.</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tabLst/>
            </a:pP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Idea central</a:t>
            </a:r>
            <a:endPar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tabLst/>
            </a:pP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El DW debe estar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diseñado para analítica</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integración, modelado común, calidad/MDM y gobernanza; </a:t>
            </a: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no</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como espejo operativo, ni como vistas UNION, ni como repositorio improvisado.</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1800" b="0" i="0" u="none" strike="noStrike" cap="none" normalizeH="0" baseline="0" dirty="0">
              <a:ln>
                <a:noFill/>
              </a:ln>
              <a:solidFill>
                <a:schemeClr val="tx1"/>
              </a:solidFill>
              <a:effectLst/>
              <a:latin typeface="Arial" panose="020B0604020202020204" pitchFamily="34" charset="0"/>
            </a:endParaRPr>
          </a:p>
        </p:txBody>
      </p:sp>
      <p:grpSp>
        <p:nvGrpSpPr>
          <p:cNvPr id="5" name="Google Shape;108;p2">
            <a:extLst>
              <a:ext uri="{FF2B5EF4-FFF2-40B4-BE49-F238E27FC236}">
                <a16:creationId xmlns:a16="http://schemas.microsoft.com/office/drawing/2014/main" id="{CE035C48-5BFB-939A-C7E7-BE7167E79CB8}"/>
              </a:ext>
            </a:extLst>
          </p:cNvPr>
          <p:cNvGrpSpPr/>
          <p:nvPr/>
        </p:nvGrpSpPr>
        <p:grpSpPr>
          <a:xfrm>
            <a:off x="735198" y="1169195"/>
            <a:ext cx="7909650" cy="1492780"/>
            <a:chOff x="0" y="-375833"/>
            <a:chExt cx="7433261" cy="1990374"/>
          </a:xfrm>
        </p:grpSpPr>
        <p:grpSp>
          <p:nvGrpSpPr>
            <p:cNvPr id="6" name="Google Shape;109;p2">
              <a:extLst>
                <a:ext uri="{FF2B5EF4-FFF2-40B4-BE49-F238E27FC236}">
                  <a16:creationId xmlns:a16="http://schemas.microsoft.com/office/drawing/2014/main" id="{502EDF3B-F919-6FEB-538F-05912B93557E}"/>
                </a:ext>
              </a:extLst>
            </p:cNvPr>
            <p:cNvGrpSpPr/>
            <p:nvPr/>
          </p:nvGrpSpPr>
          <p:grpSpPr>
            <a:xfrm>
              <a:off x="0" y="-375833"/>
              <a:ext cx="7433261" cy="1268555"/>
              <a:chOff x="0" y="-88088"/>
              <a:chExt cx="1742214" cy="297325"/>
            </a:xfrm>
          </p:grpSpPr>
          <p:sp>
            <p:nvSpPr>
              <p:cNvPr id="8" name="Google Shape;110;p2">
                <a:extLst>
                  <a:ext uri="{FF2B5EF4-FFF2-40B4-BE49-F238E27FC236}">
                    <a16:creationId xmlns:a16="http://schemas.microsoft.com/office/drawing/2014/main" id="{763A7476-EED1-A4EB-FBA4-5A867BC3E19E}"/>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111;p2">
                <a:extLst>
                  <a:ext uri="{FF2B5EF4-FFF2-40B4-BE49-F238E27FC236}">
                    <a16:creationId xmlns:a16="http://schemas.microsoft.com/office/drawing/2014/main" id="{EF51C2CE-9E6D-613A-F089-7882A5A5534D}"/>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112;p2">
              <a:extLst>
                <a:ext uri="{FF2B5EF4-FFF2-40B4-BE49-F238E27FC236}">
                  <a16:creationId xmlns:a16="http://schemas.microsoft.com/office/drawing/2014/main" id="{94A1A130-3ACF-5C42-D03D-9C1C00EE62FD}"/>
                </a:ext>
              </a:extLst>
            </p:cNvPr>
            <p:cNvSpPr txBox="1"/>
            <p:nvPr/>
          </p:nvSpPr>
          <p:spPr>
            <a:xfrm>
              <a:off x="251105" y="70528"/>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Que no es un DWH</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Tree>
    <p:extLst>
      <p:ext uri="{BB962C8B-B14F-4D97-AF65-F5344CB8AC3E}">
        <p14:creationId xmlns:p14="http://schemas.microsoft.com/office/powerpoint/2010/main" val="720897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7">
          <a:extLst>
            <a:ext uri="{FF2B5EF4-FFF2-40B4-BE49-F238E27FC236}">
              <a16:creationId xmlns:a16="http://schemas.microsoft.com/office/drawing/2014/main" id="{75258E5F-411A-D0E9-13DE-8822DBA6711A}"/>
            </a:ext>
          </a:extLst>
        </p:cNvPr>
        <p:cNvGrpSpPr/>
        <p:nvPr/>
      </p:nvGrpSpPr>
      <p:grpSpPr>
        <a:xfrm>
          <a:off x="0" y="0"/>
          <a:ext cx="0" cy="0"/>
          <a:chOff x="0" y="0"/>
          <a:chExt cx="0" cy="0"/>
        </a:xfrm>
      </p:grpSpPr>
      <p:sp>
        <p:nvSpPr>
          <p:cNvPr id="238" name="Google Shape;238;p6">
            <a:extLst>
              <a:ext uri="{FF2B5EF4-FFF2-40B4-BE49-F238E27FC236}">
                <a16:creationId xmlns:a16="http://schemas.microsoft.com/office/drawing/2014/main" id="{E0A9D459-A47F-C876-B674-209C4D779586}"/>
              </a:ext>
            </a:extLst>
          </p:cNvPr>
          <p:cNvSpPr/>
          <p:nvPr/>
        </p:nvSpPr>
        <p:spPr>
          <a:xfrm>
            <a:off x="16266105" y="9639300"/>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39" name="Google Shape;239;p6">
            <a:extLst>
              <a:ext uri="{FF2B5EF4-FFF2-40B4-BE49-F238E27FC236}">
                <a16:creationId xmlns:a16="http://schemas.microsoft.com/office/drawing/2014/main" id="{0B0CA696-C6EB-AA23-F391-99CBDB68814A}"/>
              </a:ext>
            </a:extLst>
          </p:cNvPr>
          <p:cNvGrpSpPr/>
          <p:nvPr/>
        </p:nvGrpSpPr>
        <p:grpSpPr>
          <a:xfrm>
            <a:off x="17896105" y="-144661"/>
            <a:ext cx="454222" cy="10431661"/>
            <a:chOff x="0" y="-192881"/>
            <a:chExt cx="605630" cy="13908881"/>
          </a:xfrm>
        </p:grpSpPr>
        <p:grpSp>
          <p:nvGrpSpPr>
            <p:cNvPr id="240" name="Google Shape;240;p6">
              <a:extLst>
                <a:ext uri="{FF2B5EF4-FFF2-40B4-BE49-F238E27FC236}">
                  <a16:creationId xmlns:a16="http://schemas.microsoft.com/office/drawing/2014/main" id="{6BE6871A-A1F8-2275-C503-CEB3EB0406B0}"/>
                </a:ext>
              </a:extLst>
            </p:cNvPr>
            <p:cNvGrpSpPr/>
            <p:nvPr/>
          </p:nvGrpSpPr>
          <p:grpSpPr>
            <a:xfrm>
              <a:off x="77114" y="-192881"/>
              <a:ext cx="444500" cy="13908881"/>
              <a:chOff x="0" y="-38100"/>
              <a:chExt cx="87802" cy="2747433"/>
            </a:xfrm>
          </p:grpSpPr>
          <p:sp>
            <p:nvSpPr>
              <p:cNvPr id="241" name="Google Shape;241;p6">
                <a:extLst>
                  <a:ext uri="{FF2B5EF4-FFF2-40B4-BE49-F238E27FC236}">
                    <a16:creationId xmlns:a16="http://schemas.microsoft.com/office/drawing/2014/main" id="{943F17BD-EF22-65AC-9DB7-DCABFC734E16}"/>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242;p6">
                <a:extLst>
                  <a:ext uri="{FF2B5EF4-FFF2-40B4-BE49-F238E27FC236}">
                    <a16:creationId xmlns:a16="http://schemas.microsoft.com/office/drawing/2014/main" id="{F4F399BA-5904-C470-D214-382357BB4B71}"/>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43" name="Google Shape;243;p6">
              <a:extLst>
                <a:ext uri="{FF2B5EF4-FFF2-40B4-BE49-F238E27FC236}">
                  <a16:creationId xmlns:a16="http://schemas.microsoft.com/office/drawing/2014/main" id="{CFC7EA95-6964-65B2-BF1F-C9767CEACBD7}"/>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4" name="Google Shape;244;p6">
              <a:extLst>
                <a:ext uri="{FF2B5EF4-FFF2-40B4-BE49-F238E27FC236}">
                  <a16:creationId xmlns:a16="http://schemas.microsoft.com/office/drawing/2014/main" id="{8F6D403B-0DD8-EABC-B1F4-05A08E986BEB}"/>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45" name="Google Shape;245;p6">
              <a:extLst>
                <a:ext uri="{FF2B5EF4-FFF2-40B4-BE49-F238E27FC236}">
                  <a16:creationId xmlns:a16="http://schemas.microsoft.com/office/drawing/2014/main" id="{7F61A92B-0794-94FD-CD6F-B6517BE4345F}"/>
                </a:ext>
              </a:extLst>
            </p:cNvPr>
            <p:cNvGrpSpPr/>
            <p:nvPr/>
          </p:nvGrpSpPr>
          <p:grpSpPr>
            <a:xfrm rot="1460314">
              <a:off x="4969" y="749085"/>
              <a:ext cx="595692" cy="152572"/>
              <a:chOff x="0" y="-38100"/>
              <a:chExt cx="1355149" cy="347089"/>
            </a:xfrm>
          </p:grpSpPr>
          <p:sp>
            <p:nvSpPr>
              <p:cNvPr id="246" name="Google Shape;246;p6">
                <a:extLst>
                  <a:ext uri="{FF2B5EF4-FFF2-40B4-BE49-F238E27FC236}">
                    <a16:creationId xmlns:a16="http://schemas.microsoft.com/office/drawing/2014/main" id="{6559EC21-7953-1DCD-24F3-216AB0367988}"/>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7" name="Google Shape;247;p6">
                <a:extLst>
                  <a:ext uri="{FF2B5EF4-FFF2-40B4-BE49-F238E27FC236}">
                    <a16:creationId xmlns:a16="http://schemas.microsoft.com/office/drawing/2014/main" id="{A35C3F35-51C5-D58F-8B4B-24D126E22EE7}"/>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48" name="Google Shape;248;p6">
            <a:extLst>
              <a:ext uri="{FF2B5EF4-FFF2-40B4-BE49-F238E27FC236}">
                <a16:creationId xmlns:a16="http://schemas.microsoft.com/office/drawing/2014/main" id="{6250BF25-4DE5-E9D5-A51E-4F2B22CF89BE}"/>
              </a:ext>
            </a:extLst>
          </p:cNvPr>
          <p:cNvGrpSpPr/>
          <p:nvPr/>
        </p:nvGrpSpPr>
        <p:grpSpPr>
          <a:xfrm>
            <a:off x="689355" y="347655"/>
            <a:ext cx="5574946" cy="650407"/>
            <a:chOff x="0" y="0"/>
            <a:chExt cx="7433261" cy="867209"/>
          </a:xfrm>
        </p:grpSpPr>
        <p:grpSp>
          <p:nvGrpSpPr>
            <p:cNvPr id="249" name="Google Shape;249;p6">
              <a:extLst>
                <a:ext uri="{FF2B5EF4-FFF2-40B4-BE49-F238E27FC236}">
                  <a16:creationId xmlns:a16="http://schemas.microsoft.com/office/drawing/2014/main" id="{17BF65E5-04E7-76D3-935D-282BFB81442E}"/>
                </a:ext>
              </a:extLst>
            </p:cNvPr>
            <p:cNvGrpSpPr/>
            <p:nvPr/>
          </p:nvGrpSpPr>
          <p:grpSpPr>
            <a:xfrm>
              <a:off x="0" y="0"/>
              <a:ext cx="7433261" cy="867209"/>
              <a:chOff x="0" y="0"/>
              <a:chExt cx="1742214" cy="203257"/>
            </a:xfrm>
          </p:grpSpPr>
          <p:sp>
            <p:nvSpPr>
              <p:cNvPr id="250" name="Google Shape;250;p6">
                <a:extLst>
                  <a:ext uri="{FF2B5EF4-FFF2-40B4-BE49-F238E27FC236}">
                    <a16:creationId xmlns:a16="http://schemas.microsoft.com/office/drawing/2014/main" id="{2FC68D8A-3DF1-F331-BD4A-450793F4D16F}"/>
                  </a:ext>
                </a:extLst>
              </p:cNvPr>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1" name="Google Shape;251;p6">
                <a:extLst>
                  <a:ext uri="{FF2B5EF4-FFF2-40B4-BE49-F238E27FC236}">
                    <a16:creationId xmlns:a16="http://schemas.microsoft.com/office/drawing/2014/main" id="{94F43A34-AAD3-5BC9-ED13-CF0BCAC8EA02}"/>
                  </a:ext>
                </a:extLst>
              </p:cNvPr>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52" name="Google Shape;252;p6">
              <a:extLst>
                <a:ext uri="{FF2B5EF4-FFF2-40B4-BE49-F238E27FC236}">
                  <a16:creationId xmlns:a16="http://schemas.microsoft.com/office/drawing/2014/main" id="{2D78E5C6-53A9-89D0-854C-41575408D420}"/>
                </a:ext>
              </a:extLst>
            </p:cNvPr>
            <p:cNvSpPr txBox="1"/>
            <p:nvPr/>
          </p:nvSpPr>
          <p:spPr>
            <a:xfrm>
              <a:off x="126003" y="106636"/>
              <a:ext cx="7181256" cy="756104"/>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dirty="0">
                  <a:solidFill>
                    <a:srgbClr val="FFFFFF"/>
                  </a:solidFill>
                  <a:latin typeface="Poppins Medium"/>
                  <a:ea typeface="Poppins Medium"/>
                  <a:cs typeface="Poppins Medium"/>
                  <a:sym typeface="Poppins Medium"/>
                </a:rPr>
                <a:t>ETL</a:t>
              </a:r>
              <a:endParaRPr dirty="0"/>
            </a:p>
          </p:txBody>
        </p:sp>
      </p:grpSp>
      <p:pic>
        <p:nvPicPr>
          <p:cNvPr id="1026" name="Picture 2" descr="Database - Free seo and web icons">
            <a:extLst>
              <a:ext uri="{FF2B5EF4-FFF2-40B4-BE49-F238E27FC236}">
                <a16:creationId xmlns:a16="http://schemas.microsoft.com/office/drawing/2014/main" id="{B4ECB2A2-F746-865C-29BA-6297554D06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83854" y="1800262"/>
            <a:ext cx="990599" cy="990599"/>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Database - Free seo and web icons">
            <a:extLst>
              <a:ext uri="{FF2B5EF4-FFF2-40B4-BE49-F238E27FC236}">
                <a16:creationId xmlns:a16="http://schemas.microsoft.com/office/drawing/2014/main" id="{35AB48EA-6791-68C7-E8FC-72C22D51B3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64980" y="1757402"/>
            <a:ext cx="1071562" cy="10715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pp - Free files and folders icons">
            <a:extLst>
              <a:ext uri="{FF2B5EF4-FFF2-40B4-BE49-F238E27FC236}">
                <a16:creationId xmlns:a16="http://schemas.microsoft.com/office/drawing/2014/main" id="{C690BED2-3035-4790-6ECA-9DB6708BE2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27069" y="1757402"/>
            <a:ext cx="1145382" cy="11453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Engine - Free electronics icons">
            <a:extLst>
              <a:ext uri="{FF2B5EF4-FFF2-40B4-BE49-F238E27FC236}">
                <a16:creationId xmlns:a16="http://schemas.microsoft.com/office/drawing/2014/main" id="{624826EC-A7D2-5C5E-530A-1FB3ED9F973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77862" y="3547965"/>
            <a:ext cx="1445799" cy="144579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Data Warehouse Vector Art, Icons, and Graphics for Free Download">
            <a:extLst>
              <a:ext uri="{FF2B5EF4-FFF2-40B4-BE49-F238E27FC236}">
                <a16:creationId xmlns:a16="http://schemas.microsoft.com/office/drawing/2014/main" id="{F6C43C62-C9ED-2441-D9E3-4B66E655663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93509" y="5360205"/>
            <a:ext cx="1814506" cy="181450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Ml Generic Outline Color icon | Freepik">
            <a:extLst>
              <a:ext uri="{FF2B5EF4-FFF2-40B4-BE49-F238E27FC236}">
                <a16:creationId xmlns:a16="http://schemas.microsoft.com/office/drawing/2014/main" id="{35C14364-B0A0-EA6F-DADC-6AB55E98719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449538" y="7815073"/>
            <a:ext cx="1325985" cy="132598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Data visualization - Free marketing icons">
            <a:extLst>
              <a:ext uri="{FF2B5EF4-FFF2-40B4-BE49-F238E27FC236}">
                <a16:creationId xmlns:a16="http://schemas.microsoft.com/office/drawing/2014/main" id="{761EBDF0-8A6C-BDF0-64DC-6D6CCBCE215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549828" y="7694633"/>
            <a:ext cx="1566864" cy="1566864"/>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Right arrow of straight thin line - Free arrows icons">
            <a:extLst>
              <a:ext uri="{FF2B5EF4-FFF2-40B4-BE49-F238E27FC236}">
                <a16:creationId xmlns:a16="http://schemas.microsoft.com/office/drawing/2014/main" id="{38073330-84C8-E83A-44F0-D1018F8DE61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3567607">
            <a:off x="4704499" y="2786643"/>
            <a:ext cx="1156202" cy="115620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6" descr="Right arrow of straight thin line - Free arrows icons">
            <a:extLst>
              <a:ext uri="{FF2B5EF4-FFF2-40B4-BE49-F238E27FC236}">
                <a16:creationId xmlns:a16="http://schemas.microsoft.com/office/drawing/2014/main" id="{D4AD5393-C53B-6D65-08EF-69BCE00A67A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16200000">
            <a:off x="5930551" y="2880462"/>
            <a:ext cx="667503" cy="66750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6" descr="Right arrow of straight thin line - Free arrows icons">
            <a:extLst>
              <a:ext uri="{FF2B5EF4-FFF2-40B4-BE49-F238E27FC236}">
                <a16:creationId xmlns:a16="http://schemas.microsoft.com/office/drawing/2014/main" id="{F6B7BB8C-3E84-563C-501E-D6709347EA5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5400000">
            <a:off x="5930551" y="4751767"/>
            <a:ext cx="667503" cy="66750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Right arrow of straight thin line - Free arrows icons">
            <a:extLst>
              <a:ext uri="{FF2B5EF4-FFF2-40B4-BE49-F238E27FC236}">
                <a16:creationId xmlns:a16="http://schemas.microsoft.com/office/drawing/2014/main" id="{5C8FEF7F-F387-0E77-74E4-57AFF2C88AE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7182517">
            <a:off x="5137024" y="6975623"/>
            <a:ext cx="831793" cy="83179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6" descr="Right arrow of straight thin line - Free arrows icons">
            <a:extLst>
              <a:ext uri="{FF2B5EF4-FFF2-40B4-BE49-F238E27FC236}">
                <a16:creationId xmlns:a16="http://schemas.microsoft.com/office/drawing/2014/main" id="{0717C8AE-5BED-3494-405C-C06B5BE0097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3609816">
            <a:off x="6530211" y="6975622"/>
            <a:ext cx="831793" cy="83179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6" descr="Right arrow of straight thin line - Free arrows icons">
            <a:extLst>
              <a:ext uri="{FF2B5EF4-FFF2-40B4-BE49-F238E27FC236}">
                <a16:creationId xmlns:a16="http://schemas.microsoft.com/office/drawing/2014/main" id="{8DDD4D23-ED45-B381-AF78-7B1A947DA0A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7603168">
            <a:off x="6789017" y="2830324"/>
            <a:ext cx="1156202" cy="1156202"/>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Conector recto 10">
            <a:extLst>
              <a:ext uri="{FF2B5EF4-FFF2-40B4-BE49-F238E27FC236}">
                <a16:creationId xmlns:a16="http://schemas.microsoft.com/office/drawing/2014/main" id="{9CFD8D87-377A-BB39-8E83-B5EB9202B88E}"/>
              </a:ext>
            </a:extLst>
          </p:cNvPr>
          <p:cNvCxnSpPr>
            <a:cxnSpLocks/>
          </p:cNvCxnSpPr>
          <p:nvPr/>
        </p:nvCxnSpPr>
        <p:spPr>
          <a:xfrm>
            <a:off x="3804035" y="7174711"/>
            <a:ext cx="5125931" cy="31924"/>
          </a:xfrm>
          <a:prstGeom prst="line">
            <a:avLst/>
          </a:prstGeom>
          <a:ln w="571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Conector recto 13">
            <a:extLst>
              <a:ext uri="{FF2B5EF4-FFF2-40B4-BE49-F238E27FC236}">
                <a16:creationId xmlns:a16="http://schemas.microsoft.com/office/drawing/2014/main" id="{76BAC423-0BAF-114B-C0E6-3A2652D9ACEF}"/>
              </a:ext>
            </a:extLst>
          </p:cNvPr>
          <p:cNvCxnSpPr>
            <a:cxnSpLocks/>
          </p:cNvCxnSpPr>
          <p:nvPr/>
        </p:nvCxnSpPr>
        <p:spPr>
          <a:xfrm>
            <a:off x="3701336" y="3383337"/>
            <a:ext cx="5125931" cy="31924"/>
          </a:xfrm>
          <a:prstGeom prst="line">
            <a:avLst/>
          </a:prstGeom>
          <a:ln w="571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5" name="CuadroTexto 14">
            <a:extLst>
              <a:ext uri="{FF2B5EF4-FFF2-40B4-BE49-F238E27FC236}">
                <a16:creationId xmlns:a16="http://schemas.microsoft.com/office/drawing/2014/main" id="{9BB451FD-6D73-42B2-73BB-B49256869FCC}"/>
              </a:ext>
            </a:extLst>
          </p:cNvPr>
          <p:cNvSpPr txBox="1"/>
          <p:nvPr/>
        </p:nvSpPr>
        <p:spPr>
          <a:xfrm>
            <a:off x="6923661" y="4040031"/>
            <a:ext cx="748923" cy="461665"/>
          </a:xfrm>
          <a:prstGeom prst="rect">
            <a:avLst/>
          </a:prstGeom>
          <a:noFill/>
        </p:spPr>
        <p:txBody>
          <a:bodyPr wrap="none" rtlCol="0">
            <a:spAutoFit/>
          </a:bodyPr>
          <a:lstStyle/>
          <a:p>
            <a:r>
              <a:rPr lang="es-CO" sz="2400" dirty="0"/>
              <a:t>ETL</a:t>
            </a:r>
            <a:endParaRPr lang="es-CO" dirty="0"/>
          </a:p>
        </p:txBody>
      </p:sp>
      <p:pic>
        <p:nvPicPr>
          <p:cNvPr id="1044" name="Picture 20" descr="Varias frutas y verduras en canasta de venta en puesto de comestibles  6856822 Foto de stock en Vecteezy">
            <a:extLst>
              <a:ext uri="{FF2B5EF4-FFF2-40B4-BE49-F238E27FC236}">
                <a16:creationId xmlns:a16="http://schemas.microsoft.com/office/drawing/2014/main" id="{EAE09DBE-9C83-4E68-71C5-2D69A2B3E7B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1533700" y="1111599"/>
            <a:ext cx="3608587" cy="2400785"/>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Francia prohíbe la venta de frutas y verduras empacadas en plástico - Semana">
            <a:extLst>
              <a:ext uri="{FF2B5EF4-FFF2-40B4-BE49-F238E27FC236}">
                <a16:creationId xmlns:a16="http://schemas.microsoft.com/office/drawing/2014/main" id="{8E56979C-C8C2-20AA-8A80-EF51F72AEAC6}"/>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1800163" y="4365101"/>
            <a:ext cx="3075659" cy="2069890"/>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descr="Un juego de platos para una gran empresa en la mesa de un restaurante. |  Foto Premium">
            <a:extLst>
              <a:ext uri="{FF2B5EF4-FFF2-40B4-BE49-F238E27FC236}">
                <a16:creationId xmlns:a16="http://schemas.microsoft.com/office/drawing/2014/main" id="{BB4B56B0-12F5-2E52-8E51-DD0BC755E70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1449070" y="7261159"/>
            <a:ext cx="3848896" cy="256388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6" descr="Right arrow of straight thin line - Free arrows icons">
            <a:extLst>
              <a:ext uri="{FF2B5EF4-FFF2-40B4-BE49-F238E27FC236}">
                <a16:creationId xmlns:a16="http://schemas.microsoft.com/office/drawing/2014/main" id="{90C3841F-A25F-B56F-B8E1-21F77D88CD9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5400000">
            <a:off x="12827569" y="3262301"/>
            <a:ext cx="1156202" cy="115620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Right arrow of straight thin line - Free arrows icons">
            <a:extLst>
              <a:ext uri="{FF2B5EF4-FFF2-40B4-BE49-F238E27FC236}">
                <a16:creationId xmlns:a16="http://schemas.microsoft.com/office/drawing/2014/main" id="{57375D3E-FFD5-C9D9-BC9D-F462C56D71A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5400000">
            <a:off x="12827569" y="6198073"/>
            <a:ext cx="1156202" cy="11562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4271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7">
          <a:extLst>
            <a:ext uri="{FF2B5EF4-FFF2-40B4-BE49-F238E27FC236}">
              <a16:creationId xmlns:a16="http://schemas.microsoft.com/office/drawing/2014/main" id="{A1E4D787-39C1-DD0D-DC89-396EC41040DB}"/>
            </a:ext>
          </a:extLst>
        </p:cNvPr>
        <p:cNvGrpSpPr/>
        <p:nvPr/>
      </p:nvGrpSpPr>
      <p:grpSpPr>
        <a:xfrm>
          <a:off x="0" y="0"/>
          <a:ext cx="0" cy="0"/>
          <a:chOff x="0" y="0"/>
          <a:chExt cx="0" cy="0"/>
        </a:xfrm>
      </p:grpSpPr>
      <p:grpSp>
        <p:nvGrpSpPr>
          <p:cNvPr id="239" name="Google Shape;239;p6">
            <a:extLst>
              <a:ext uri="{FF2B5EF4-FFF2-40B4-BE49-F238E27FC236}">
                <a16:creationId xmlns:a16="http://schemas.microsoft.com/office/drawing/2014/main" id="{1B8735B3-F213-8D52-9BEF-71905C6DDF91}"/>
              </a:ext>
            </a:extLst>
          </p:cNvPr>
          <p:cNvGrpSpPr/>
          <p:nvPr/>
        </p:nvGrpSpPr>
        <p:grpSpPr>
          <a:xfrm>
            <a:off x="17896105" y="-144661"/>
            <a:ext cx="454222" cy="10431661"/>
            <a:chOff x="0" y="-192881"/>
            <a:chExt cx="605630" cy="13908881"/>
          </a:xfrm>
        </p:grpSpPr>
        <p:grpSp>
          <p:nvGrpSpPr>
            <p:cNvPr id="240" name="Google Shape;240;p6">
              <a:extLst>
                <a:ext uri="{FF2B5EF4-FFF2-40B4-BE49-F238E27FC236}">
                  <a16:creationId xmlns:a16="http://schemas.microsoft.com/office/drawing/2014/main" id="{E8A7AECD-6F59-8FA9-3E89-C5BF0AC31F0D}"/>
                </a:ext>
              </a:extLst>
            </p:cNvPr>
            <p:cNvGrpSpPr/>
            <p:nvPr/>
          </p:nvGrpSpPr>
          <p:grpSpPr>
            <a:xfrm>
              <a:off x="77114" y="-192881"/>
              <a:ext cx="444500" cy="13908881"/>
              <a:chOff x="0" y="-38100"/>
              <a:chExt cx="87802" cy="2747433"/>
            </a:xfrm>
          </p:grpSpPr>
          <p:sp>
            <p:nvSpPr>
              <p:cNvPr id="241" name="Google Shape;241;p6">
                <a:extLst>
                  <a:ext uri="{FF2B5EF4-FFF2-40B4-BE49-F238E27FC236}">
                    <a16:creationId xmlns:a16="http://schemas.microsoft.com/office/drawing/2014/main" id="{C754108A-A122-EBB9-0D80-FC00826C31FB}"/>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242;p6">
                <a:extLst>
                  <a:ext uri="{FF2B5EF4-FFF2-40B4-BE49-F238E27FC236}">
                    <a16:creationId xmlns:a16="http://schemas.microsoft.com/office/drawing/2014/main" id="{F2FFC359-1940-8C67-7563-5FBBC6F6718F}"/>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43" name="Google Shape;243;p6">
              <a:extLst>
                <a:ext uri="{FF2B5EF4-FFF2-40B4-BE49-F238E27FC236}">
                  <a16:creationId xmlns:a16="http://schemas.microsoft.com/office/drawing/2014/main" id="{28687F8A-5580-427F-5127-21E9A4D71639}"/>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4" name="Google Shape;244;p6">
              <a:extLst>
                <a:ext uri="{FF2B5EF4-FFF2-40B4-BE49-F238E27FC236}">
                  <a16:creationId xmlns:a16="http://schemas.microsoft.com/office/drawing/2014/main" id="{83BDA24E-06F2-8FBA-C1D0-16E11E44F135}"/>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45" name="Google Shape;245;p6">
              <a:extLst>
                <a:ext uri="{FF2B5EF4-FFF2-40B4-BE49-F238E27FC236}">
                  <a16:creationId xmlns:a16="http://schemas.microsoft.com/office/drawing/2014/main" id="{4818671B-E512-5D94-3E95-7082EDE432FD}"/>
                </a:ext>
              </a:extLst>
            </p:cNvPr>
            <p:cNvGrpSpPr/>
            <p:nvPr/>
          </p:nvGrpSpPr>
          <p:grpSpPr>
            <a:xfrm rot="1460314">
              <a:off x="4969" y="749085"/>
              <a:ext cx="595692" cy="152572"/>
              <a:chOff x="0" y="-38100"/>
              <a:chExt cx="1355149" cy="347089"/>
            </a:xfrm>
          </p:grpSpPr>
          <p:sp>
            <p:nvSpPr>
              <p:cNvPr id="246" name="Google Shape;246;p6">
                <a:extLst>
                  <a:ext uri="{FF2B5EF4-FFF2-40B4-BE49-F238E27FC236}">
                    <a16:creationId xmlns:a16="http://schemas.microsoft.com/office/drawing/2014/main" id="{4BDE7E37-F07C-A0C9-4776-9CED24085AF1}"/>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7" name="Google Shape;247;p6">
                <a:extLst>
                  <a:ext uri="{FF2B5EF4-FFF2-40B4-BE49-F238E27FC236}">
                    <a16:creationId xmlns:a16="http://schemas.microsoft.com/office/drawing/2014/main" id="{63B458AD-0AF7-80EF-4B73-488DFDDBC33C}"/>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48" name="Google Shape;248;p6">
            <a:extLst>
              <a:ext uri="{FF2B5EF4-FFF2-40B4-BE49-F238E27FC236}">
                <a16:creationId xmlns:a16="http://schemas.microsoft.com/office/drawing/2014/main" id="{62D32BDA-1C2F-9202-ED60-6607852E77FA}"/>
              </a:ext>
            </a:extLst>
          </p:cNvPr>
          <p:cNvGrpSpPr/>
          <p:nvPr/>
        </p:nvGrpSpPr>
        <p:grpSpPr>
          <a:xfrm>
            <a:off x="689355" y="347655"/>
            <a:ext cx="5574946" cy="650407"/>
            <a:chOff x="0" y="0"/>
            <a:chExt cx="7433261" cy="867209"/>
          </a:xfrm>
        </p:grpSpPr>
        <p:grpSp>
          <p:nvGrpSpPr>
            <p:cNvPr id="249" name="Google Shape;249;p6">
              <a:extLst>
                <a:ext uri="{FF2B5EF4-FFF2-40B4-BE49-F238E27FC236}">
                  <a16:creationId xmlns:a16="http://schemas.microsoft.com/office/drawing/2014/main" id="{E0F03154-144E-E5FF-3A66-BFE375EE442F}"/>
                </a:ext>
              </a:extLst>
            </p:cNvPr>
            <p:cNvGrpSpPr/>
            <p:nvPr/>
          </p:nvGrpSpPr>
          <p:grpSpPr>
            <a:xfrm>
              <a:off x="0" y="0"/>
              <a:ext cx="7433261" cy="867209"/>
              <a:chOff x="0" y="0"/>
              <a:chExt cx="1742214" cy="203257"/>
            </a:xfrm>
          </p:grpSpPr>
          <p:sp>
            <p:nvSpPr>
              <p:cNvPr id="250" name="Google Shape;250;p6">
                <a:extLst>
                  <a:ext uri="{FF2B5EF4-FFF2-40B4-BE49-F238E27FC236}">
                    <a16:creationId xmlns:a16="http://schemas.microsoft.com/office/drawing/2014/main" id="{B770A188-4148-82C0-ACED-8F70657CC5C1}"/>
                  </a:ext>
                </a:extLst>
              </p:cNvPr>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1" name="Google Shape;251;p6">
                <a:extLst>
                  <a:ext uri="{FF2B5EF4-FFF2-40B4-BE49-F238E27FC236}">
                    <a16:creationId xmlns:a16="http://schemas.microsoft.com/office/drawing/2014/main" id="{5A716934-492A-6856-F3EA-C9018A690B2D}"/>
                  </a:ext>
                </a:extLst>
              </p:cNvPr>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52" name="Google Shape;252;p6">
              <a:extLst>
                <a:ext uri="{FF2B5EF4-FFF2-40B4-BE49-F238E27FC236}">
                  <a16:creationId xmlns:a16="http://schemas.microsoft.com/office/drawing/2014/main" id="{DC8AEDA7-D06B-2ABC-49FD-400C00D7BA1D}"/>
                </a:ext>
              </a:extLst>
            </p:cNvPr>
            <p:cNvSpPr txBox="1"/>
            <p:nvPr/>
          </p:nvSpPr>
          <p:spPr>
            <a:xfrm>
              <a:off x="126003" y="106636"/>
              <a:ext cx="7181256" cy="756104"/>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dirty="0">
                  <a:solidFill>
                    <a:srgbClr val="FFFFFF"/>
                  </a:solidFill>
                  <a:latin typeface="Poppins Medium"/>
                  <a:ea typeface="Poppins Medium"/>
                  <a:cs typeface="Poppins Medium"/>
                  <a:sym typeface="Poppins Medium"/>
                </a:rPr>
                <a:t>ETL</a:t>
              </a:r>
              <a:endParaRPr dirty="0"/>
            </a:p>
          </p:txBody>
        </p:sp>
      </p:grpSp>
      <p:graphicFrame>
        <p:nvGraphicFramePr>
          <p:cNvPr id="13" name="Diagrama 12">
            <a:extLst>
              <a:ext uri="{FF2B5EF4-FFF2-40B4-BE49-F238E27FC236}">
                <a16:creationId xmlns:a16="http://schemas.microsoft.com/office/drawing/2014/main" id="{38A19B6C-BB3F-5C7A-0C47-6B013F66A6C4}"/>
              </a:ext>
            </a:extLst>
          </p:cNvPr>
          <p:cNvGraphicFramePr/>
          <p:nvPr>
            <p:extLst>
              <p:ext uri="{D42A27DB-BD31-4B8C-83A1-F6EECF244321}">
                <p14:modId xmlns:p14="http://schemas.microsoft.com/office/powerpoint/2010/main" val="257456706"/>
              </p:ext>
            </p:extLst>
          </p:nvPr>
        </p:nvGraphicFramePr>
        <p:xfrm>
          <a:off x="2162629" y="2293257"/>
          <a:ext cx="13396685" cy="730794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CuadroTexto 11">
            <a:extLst>
              <a:ext uri="{FF2B5EF4-FFF2-40B4-BE49-F238E27FC236}">
                <a16:creationId xmlns:a16="http://schemas.microsoft.com/office/drawing/2014/main" id="{DF8E66A3-8C3C-DAF9-EB75-D60A58C34701}"/>
              </a:ext>
            </a:extLst>
          </p:cNvPr>
          <p:cNvSpPr txBox="1"/>
          <p:nvPr/>
        </p:nvSpPr>
        <p:spPr>
          <a:xfrm>
            <a:off x="1012698" y="1716060"/>
            <a:ext cx="11377422" cy="400110"/>
          </a:xfrm>
          <a:prstGeom prst="rect">
            <a:avLst/>
          </a:prstGeom>
          <a:noFill/>
        </p:spPr>
        <p:txBody>
          <a:bodyPr wrap="square">
            <a:spAutoFit/>
          </a:bodyPr>
          <a:lstStyle/>
          <a:p>
            <a:r>
              <a:rPr lang="es-ES" sz="2000" b="1" dirty="0">
                <a:latin typeface="Poppins" panose="00000500000000000000" pitchFamily="2" charset="0"/>
                <a:cs typeface="Poppins" panose="00000500000000000000" pitchFamily="2" charset="0"/>
              </a:rPr>
              <a:t>¿Cómo determinamos cuando los datos cambiaros desde la ultima extracción?</a:t>
            </a:r>
          </a:p>
        </p:txBody>
      </p:sp>
    </p:spTree>
    <p:extLst>
      <p:ext uri="{BB962C8B-B14F-4D97-AF65-F5344CB8AC3E}">
        <p14:creationId xmlns:p14="http://schemas.microsoft.com/office/powerpoint/2010/main" val="2830019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AFFEA29D-2E9B-EA5F-8508-77172E8FAD49}"/>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CA3BEAB4-F5DF-3452-3E70-79AB29AAAE42}"/>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E3C1BF0F-41D7-03E9-2E59-7F69BFC51AD9}"/>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F2D900D7-4299-85AC-BE2E-2A6B52DDFD2E}"/>
              </a:ext>
            </a:extLst>
          </p:cNvPr>
          <p:cNvGrpSpPr/>
          <p:nvPr/>
        </p:nvGrpSpPr>
        <p:grpSpPr>
          <a:xfrm>
            <a:off x="720000" y="683793"/>
            <a:ext cx="7909650" cy="1519861"/>
            <a:chOff x="0" y="-375833"/>
            <a:chExt cx="7433261" cy="2026482"/>
          </a:xfrm>
        </p:grpSpPr>
        <p:grpSp>
          <p:nvGrpSpPr>
            <p:cNvPr id="109" name="Google Shape;109;p2">
              <a:extLst>
                <a:ext uri="{FF2B5EF4-FFF2-40B4-BE49-F238E27FC236}">
                  <a16:creationId xmlns:a16="http://schemas.microsoft.com/office/drawing/2014/main" id="{4B167927-AEE3-9752-7556-7C5EE198D8E4}"/>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665BFA45-7A2C-FC76-2AD0-F656A9A9F61B}"/>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56B4D2D5-E296-6C5D-1084-F04361A8CD89}"/>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E58B14FF-9B19-58C3-1344-0296A7ABEA26}"/>
                </a:ext>
              </a:extLst>
            </p:cNvPr>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Almacén de datos (Data </a:t>
              </a:r>
              <a:r>
                <a:rPr lang="es-CO" sz="3200" dirty="0" err="1">
                  <a:solidFill>
                    <a:schemeClr val="bg1"/>
                  </a:solidFill>
                </a:rPr>
                <a:t>Warehouse</a:t>
              </a:r>
              <a:r>
                <a:rPr lang="es-CO" sz="3200" dirty="0">
                  <a:solidFill>
                    <a:schemeClr val="bg1"/>
                  </a:solidFill>
                </a:rPr>
                <a:t>)</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4" name="Imagen 3">
            <a:extLst>
              <a:ext uri="{FF2B5EF4-FFF2-40B4-BE49-F238E27FC236}">
                <a16:creationId xmlns:a16="http://schemas.microsoft.com/office/drawing/2014/main" id="{2BCAC0C3-B94D-AB20-AA44-65DA184C3BD1}"/>
              </a:ext>
            </a:extLst>
          </p:cNvPr>
          <p:cNvPicPr>
            <a:picLocks noChangeAspect="1"/>
          </p:cNvPicPr>
          <p:nvPr/>
        </p:nvPicPr>
        <p:blipFill>
          <a:blip r:embed="rId5"/>
          <a:stretch>
            <a:fillRect/>
          </a:stretch>
        </p:blipFill>
        <p:spPr>
          <a:xfrm>
            <a:off x="2475565" y="2426217"/>
            <a:ext cx="13794125" cy="6134956"/>
          </a:xfrm>
          <a:prstGeom prst="rect">
            <a:avLst/>
          </a:prstGeom>
        </p:spPr>
      </p:pic>
    </p:spTree>
    <p:extLst>
      <p:ext uri="{BB962C8B-B14F-4D97-AF65-F5344CB8AC3E}">
        <p14:creationId xmlns:p14="http://schemas.microsoft.com/office/powerpoint/2010/main" val="421884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BD8FBFE6-3980-7180-9ECF-C21DED27602D}"/>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E3CB0F59-27DA-31D9-C4D4-1E0952C1C8CA}"/>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DD95DB94-3ED2-BA8D-C8DC-45239CC6951F}"/>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29BAFE50-A230-F23E-4141-342073A8BBA0}"/>
              </a:ext>
            </a:extLst>
          </p:cNvPr>
          <p:cNvGrpSpPr/>
          <p:nvPr/>
        </p:nvGrpSpPr>
        <p:grpSpPr>
          <a:xfrm>
            <a:off x="720000" y="683793"/>
            <a:ext cx="7909650" cy="1519861"/>
            <a:chOff x="0" y="-375833"/>
            <a:chExt cx="7433261" cy="2026482"/>
          </a:xfrm>
        </p:grpSpPr>
        <p:grpSp>
          <p:nvGrpSpPr>
            <p:cNvPr id="109" name="Google Shape;109;p2">
              <a:extLst>
                <a:ext uri="{FF2B5EF4-FFF2-40B4-BE49-F238E27FC236}">
                  <a16:creationId xmlns:a16="http://schemas.microsoft.com/office/drawing/2014/main" id="{2468C305-7AF2-28F2-03EB-D10DC933FCAA}"/>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D6CECB42-C3EF-1F80-0EC9-8D053B9527A3}"/>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AF46748F-2112-A7D6-9289-05F97080D400}"/>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401CCB05-36D5-F2CB-05DE-B06B13CDD0FC}"/>
                </a:ext>
              </a:extLst>
            </p:cNvPr>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Almacén de datos (Data </a:t>
              </a:r>
              <a:r>
                <a:rPr lang="es-CO" sz="3200" dirty="0" err="1">
                  <a:solidFill>
                    <a:schemeClr val="bg1"/>
                  </a:solidFill>
                </a:rPr>
                <a:t>Warehouse</a:t>
              </a:r>
              <a:r>
                <a:rPr lang="es-CO" sz="3200" dirty="0">
                  <a:solidFill>
                    <a:schemeClr val="bg1"/>
                  </a:solidFill>
                </a:rPr>
                <a:t>)</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3" name="Imagen 2">
            <a:extLst>
              <a:ext uri="{FF2B5EF4-FFF2-40B4-BE49-F238E27FC236}">
                <a16:creationId xmlns:a16="http://schemas.microsoft.com/office/drawing/2014/main" id="{2B6600CE-D995-646F-FA78-76C4169196D3}"/>
              </a:ext>
            </a:extLst>
          </p:cNvPr>
          <p:cNvPicPr>
            <a:picLocks noChangeAspect="1"/>
          </p:cNvPicPr>
          <p:nvPr/>
        </p:nvPicPr>
        <p:blipFill>
          <a:blip r:embed="rId5"/>
          <a:stretch>
            <a:fillRect/>
          </a:stretch>
        </p:blipFill>
        <p:spPr>
          <a:xfrm>
            <a:off x="1414847" y="2637583"/>
            <a:ext cx="7524872" cy="4769963"/>
          </a:xfrm>
          <a:prstGeom prst="rect">
            <a:avLst/>
          </a:prstGeom>
        </p:spPr>
      </p:pic>
      <p:pic>
        <p:nvPicPr>
          <p:cNvPr id="6" name="Imagen 5">
            <a:extLst>
              <a:ext uri="{FF2B5EF4-FFF2-40B4-BE49-F238E27FC236}">
                <a16:creationId xmlns:a16="http://schemas.microsoft.com/office/drawing/2014/main" id="{3112850B-4FB3-91E7-FA49-4E2D260F4A47}"/>
              </a:ext>
            </a:extLst>
          </p:cNvPr>
          <p:cNvPicPr>
            <a:picLocks noChangeAspect="1"/>
          </p:cNvPicPr>
          <p:nvPr/>
        </p:nvPicPr>
        <p:blipFill>
          <a:blip r:embed="rId6"/>
          <a:stretch>
            <a:fillRect/>
          </a:stretch>
        </p:blipFill>
        <p:spPr>
          <a:xfrm>
            <a:off x="9990305" y="3103485"/>
            <a:ext cx="7783959" cy="4080027"/>
          </a:xfrm>
          <a:prstGeom prst="rect">
            <a:avLst/>
          </a:prstGeom>
        </p:spPr>
      </p:pic>
      <p:grpSp>
        <p:nvGrpSpPr>
          <p:cNvPr id="7" name="Google Shape;108;p2">
            <a:extLst>
              <a:ext uri="{FF2B5EF4-FFF2-40B4-BE49-F238E27FC236}">
                <a16:creationId xmlns:a16="http://schemas.microsoft.com/office/drawing/2014/main" id="{860C3BAD-4D76-869D-3616-7AEC79FA0E82}"/>
              </a:ext>
            </a:extLst>
          </p:cNvPr>
          <p:cNvGrpSpPr/>
          <p:nvPr/>
        </p:nvGrpSpPr>
        <p:grpSpPr>
          <a:xfrm>
            <a:off x="1952032" y="7314814"/>
            <a:ext cx="6450502" cy="1492780"/>
            <a:chOff x="0" y="-375833"/>
            <a:chExt cx="7433261" cy="1990374"/>
          </a:xfrm>
        </p:grpSpPr>
        <p:grpSp>
          <p:nvGrpSpPr>
            <p:cNvPr id="8" name="Google Shape;109;p2">
              <a:extLst>
                <a:ext uri="{FF2B5EF4-FFF2-40B4-BE49-F238E27FC236}">
                  <a16:creationId xmlns:a16="http://schemas.microsoft.com/office/drawing/2014/main" id="{C662CC23-E626-2A05-798A-12C07C0098A5}"/>
                </a:ext>
              </a:extLst>
            </p:cNvPr>
            <p:cNvGrpSpPr/>
            <p:nvPr/>
          </p:nvGrpSpPr>
          <p:grpSpPr>
            <a:xfrm>
              <a:off x="0" y="-375833"/>
              <a:ext cx="7433261" cy="1268555"/>
              <a:chOff x="0" y="-88088"/>
              <a:chExt cx="1742214" cy="297325"/>
            </a:xfrm>
          </p:grpSpPr>
          <p:sp>
            <p:nvSpPr>
              <p:cNvPr id="10" name="Google Shape;110;p2">
                <a:extLst>
                  <a:ext uri="{FF2B5EF4-FFF2-40B4-BE49-F238E27FC236}">
                    <a16:creationId xmlns:a16="http://schemas.microsoft.com/office/drawing/2014/main" id="{C8AA451C-A2FB-60D5-ABE8-CC3E14364408}"/>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11;p2">
                <a:extLst>
                  <a:ext uri="{FF2B5EF4-FFF2-40B4-BE49-F238E27FC236}">
                    <a16:creationId xmlns:a16="http://schemas.microsoft.com/office/drawing/2014/main" id="{5853E10C-0560-914C-6564-3D119570C1BE}"/>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9" name="Google Shape;112;p2">
              <a:extLst>
                <a:ext uri="{FF2B5EF4-FFF2-40B4-BE49-F238E27FC236}">
                  <a16:creationId xmlns:a16="http://schemas.microsoft.com/office/drawing/2014/main" id="{18CDFB0F-0875-7DCC-7E44-D36327383560}"/>
                </a:ext>
              </a:extLst>
            </p:cNvPr>
            <p:cNvSpPr txBox="1"/>
            <p:nvPr/>
          </p:nvSpPr>
          <p:spPr>
            <a:xfrm>
              <a:off x="251861" y="70528"/>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Metodología de </a:t>
              </a:r>
              <a:r>
                <a:rPr lang="es-CO" sz="3200" dirty="0" err="1">
                  <a:solidFill>
                    <a:schemeClr val="bg1"/>
                  </a:solidFill>
                </a:rPr>
                <a:t>Inmon</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grpSp>
        <p:nvGrpSpPr>
          <p:cNvPr id="12" name="Google Shape;108;p2">
            <a:extLst>
              <a:ext uri="{FF2B5EF4-FFF2-40B4-BE49-F238E27FC236}">
                <a16:creationId xmlns:a16="http://schemas.microsoft.com/office/drawing/2014/main" id="{5C050CBC-3EBB-EE1A-C6BB-67D5BBDA713D}"/>
              </a:ext>
            </a:extLst>
          </p:cNvPr>
          <p:cNvGrpSpPr/>
          <p:nvPr/>
        </p:nvGrpSpPr>
        <p:grpSpPr>
          <a:xfrm>
            <a:off x="10623087" y="7289047"/>
            <a:ext cx="6450502" cy="1492780"/>
            <a:chOff x="0" y="-375833"/>
            <a:chExt cx="7433261" cy="1990374"/>
          </a:xfrm>
        </p:grpSpPr>
        <p:grpSp>
          <p:nvGrpSpPr>
            <p:cNvPr id="13" name="Google Shape;109;p2">
              <a:extLst>
                <a:ext uri="{FF2B5EF4-FFF2-40B4-BE49-F238E27FC236}">
                  <a16:creationId xmlns:a16="http://schemas.microsoft.com/office/drawing/2014/main" id="{D0611E79-530B-D29B-AB9E-7650FF90C1A6}"/>
                </a:ext>
              </a:extLst>
            </p:cNvPr>
            <p:cNvGrpSpPr/>
            <p:nvPr/>
          </p:nvGrpSpPr>
          <p:grpSpPr>
            <a:xfrm>
              <a:off x="0" y="-375833"/>
              <a:ext cx="7433261" cy="1268555"/>
              <a:chOff x="0" y="-88088"/>
              <a:chExt cx="1742214" cy="297325"/>
            </a:xfrm>
          </p:grpSpPr>
          <p:sp>
            <p:nvSpPr>
              <p:cNvPr id="15" name="Google Shape;110;p2">
                <a:extLst>
                  <a:ext uri="{FF2B5EF4-FFF2-40B4-BE49-F238E27FC236}">
                    <a16:creationId xmlns:a16="http://schemas.microsoft.com/office/drawing/2014/main" id="{FD0251D9-A8E7-FC15-1160-FDC300B586D1}"/>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11;p2">
                <a:extLst>
                  <a:ext uri="{FF2B5EF4-FFF2-40B4-BE49-F238E27FC236}">
                    <a16:creationId xmlns:a16="http://schemas.microsoft.com/office/drawing/2014/main" id="{5F74EAE8-807A-266D-708D-F0D97F96F7EF}"/>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4" name="Google Shape;112;p2">
              <a:extLst>
                <a:ext uri="{FF2B5EF4-FFF2-40B4-BE49-F238E27FC236}">
                  <a16:creationId xmlns:a16="http://schemas.microsoft.com/office/drawing/2014/main" id="{C654FB4C-9E3B-63E3-195A-416CDBE06431}"/>
                </a:ext>
              </a:extLst>
            </p:cNvPr>
            <p:cNvSpPr txBox="1"/>
            <p:nvPr/>
          </p:nvSpPr>
          <p:spPr>
            <a:xfrm>
              <a:off x="251861" y="70528"/>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Metodología de Kimball</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Tree>
    <p:extLst>
      <p:ext uri="{BB962C8B-B14F-4D97-AF65-F5344CB8AC3E}">
        <p14:creationId xmlns:p14="http://schemas.microsoft.com/office/powerpoint/2010/main" val="32876246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1D12EAA6-782D-3C56-DE32-05A9EFFF7DC7}"/>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7405CE23-0FDB-5C18-5D67-D9BD30C95661}"/>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DDFCCD4B-C23C-B63B-9B9F-23F21D4C8C09}"/>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BB2EEA22-4746-E2C8-B2B8-E3E39D72C511}"/>
              </a:ext>
            </a:extLst>
          </p:cNvPr>
          <p:cNvGrpSpPr/>
          <p:nvPr/>
        </p:nvGrpSpPr>
        <p:grpSpPr>
          <a:xfrm>
            <a:off x="720000" y="683793"/>
            <a:ext cx="7909650" cy="1519861"/>
            <a:chOff x="0" y="-375833"/>
            <a:chExt cx="7433261" cy="2026482"/>
          </a:xfrm>
        </p:grpSpPr>
        <p:grpSp>
          <p:nvGrpSpPr>
            <p:cNvPr id="109" name="Google Shape;109;p2">
              <a:extLst>
                <a:ext uri="{FF2B5EF4-FFF2-40B4-BE49-F238E27FC236}">
                  <a16:creationId xmlns:a16="http://schemas.microsoft.com/office/drawing/2014/main" id="{E562E045-F24E-5DF0-5199-140D6864D0B1}"/>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1C4A0EC1-86E2-5A83-A31D-B2E05BF1CF30}"/>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D3E59F94-4F93-DF0F-CAC0-2BC19784AD1B}"/>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DA6A8FC7-4BD6-978C-854B-7B855EE8B0A2}"/>
                </a:ext>
              </a:extLst>
            </p:cNvPr>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Almacén de datos (Data </a:t>
              </a:r>
              <a:r>
                <a:rPr lang="es-CO" sz="3200" dirty="0" err="1">
                  <a:solidFill>
                    <a:schemeClr val="bg1"/>
                  </a:solidFill>
                </a:rPr>
                <a:t>Warehouse</a:t>
              </a:r>
              <a:r>
                <a:rPr lang="es-CO" sz="3200" dirty="0">
                  <a:solidFill>
                    <a:schemeClr val="bg1"/>
                  </a:solidFill>
                </a:rPr>
                <a:t>)</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graphicFrame>
        <p:nvGraphicFramePr>
          <p:cNvPr id="2" name="Tabla 1">
            <a:extLst>
              <a:ext uri="{FF2B5EF4-FFF2-40B4-BE49-F238E27FC236}">
                <a16:creationId xmlns:a16="http://schemas.microsoft.com/office/drawing/2014/main" id="{0F8033B4-168F-7E82-866B-F97CB37C162C}"/>
              </a:ext>
            </a:extLst>
          </p:cNvPr>
          <p:cNvGraphicFramePr>
            <a:graphicFrameLocks noGrp="1"/>
          </p:cNvGraphicFramePr>
          <p:nvPr>
            <p:extLst>
              <p:ext uri="{D42A27DB-BD31-4B8C-83A1-F6EECF244321}">
                <p14:modId xmlns:p14="http://schemas.microsoft.com/office/powerpoint/2010/main" val="2714301331"/>
              </p:ext>
            </p:extLst>
          </p:nvPr>
        </p:nvGraphicFramePr>
        <p:xfrm>
          <a:off x="4093446" y="2697480"/>
          <a:ext cx="10180338" cy="6153915"/>
        </p:xfrm>
        <a:graphic>
          <a:graphicData uri="http://schemas.openxmlformats.org/drawingml/2006/table">
            <a:tbl>
              <a:tblPr firstRow="1" firstCol="1">
                <a:tableStyleId>{5C22544A-7EE6-4342-B048-85BDC9FD1C3A}</a:tableStyleId>
              </a:tblPr>
              <a:tblGrid>
                <a:gridCol w="3393446">
                  <a:extLst>
                    <a:ext uri="{9D8B030D-6E8A-4147-A177-3AD203B41FA5}">
                      <a16:colId xmlns:a16="http://schemas.microsoft.com/office/drawing/2014/main" val="1063870790"/>
                    </a:ext>
                  </a:extLst>
                </a:gridCol>
                <a:gridCol w="3393446">
                  <a:extLst>
                    <a:ext uri="{9D8B030D-6E8A-4147-A177-3AD203B41FA5}">
                      <a16:colId xmlns:a16="http://schemas.microsoft.com/office/drawing/2014/main" val="2748177755"/>
                    </a:ext>
                  </a:extLst>
                </a:gridCol>
                <a:gridCol w="3393446">
                  <a:extLst>
                    <a:ext uri="{9D8B030D-6E8A-4147-A177-3AD203B41FA5}">
                      <a16:colId xmlns:a16="http://schemas.microsoft.com/office/drawing/2014/main" val="1314264647"/>
                    </a:ext>
                  </a:extLst>
                </a:gridCol>
              </a:tblGrid>
              <a:tr h="394482">
                <a:tc>
                  <a:txBody>
                    <a:bodyPr/>
                    <a:lstStyle/>
                    <a:p>
                      <a:pPr>
                        <a:buNone/>
                      </a:pPr>
                      <a:r>
                        <a:rPr lang="es-CO" sz="2000" dirty="0">
                          <a:latin typeface="Poppins" panose="00000500000000000000" pitchFamily="2" charset="0"/>
                          <a:cs typeface="Poppins" panose="00000500000000000000" pitchFamily="2" charset="0"/>
                        </a:rPr>
                        <a:t>Aspecto</a:t>
                      </a:r>
                    </a:p>
                  </a:txBody>
                  <a:tcPr marL="87038" marR="87038" marT="43519" marB="43519" anchor="ctr"/>
                </a:tc>
                <a:tc>
                  <a:txBody>
                    <a:bodyPr/>
                    <a:lstStyle/>
                    <a:p>
                      <a:pPr>
                        <a:buNone/>
                      </a:pPr>
                      <a:r>
                        <a:rPr lang="es-CO" sz="2000" dirty="0" err="1">
                          <a:latin typeface="Poppins" panose="00000500000000000000" pitchFamily="2" charset="0"/>
                          <a:cs typeface="Poppins" panose="00000500000000000000" pitchFamily="2" charset="0"/>
                        </a:rPr>
                        <a:t>Inmon</a:t>
                      </a:r>
                      <a:endParaRPr lang="es-CO" sz="2000" dirty="0">
                        <a:latin typeface="Poppins" panose="00000500000000000000" pitchFamily="2" charset="0"/>
                        <a:cs typeface="Poppins" panose="00000500000000000000" pitchFamily="2" charset="0"/>
                      </a:endParaRPr>
                    </a:p>
                  </a:txBody>
                  <a:tcPr marL="87038" marR="87038" marT="43519" marB="43519" anchor="ctr"/>
                </a:tc>
                <a:tc>
                  <a:txBody>
                    <a:bodyPr/>
                    <a:lstStyle/>
                    <a:p>
                      <a:pPr>
                        <a:buNone/>
                      </a:pPr>
                      <a:r>
                        <a:rPr lang="es-CO" sz="2000" dirty="0">
                          <a:latin typeface="Poppins" panose="00000500000000000000" pitchFamily="2" charset="0"/>
                          <a:cs typeface="Poppins" panose="00000500000000000000" pitchFamily="2" charset="0"/>
                        </a:rPr>
                        <a:t>Kimball</a:t>
                      </a:r>
                    </a:p>
                  </a:txBody>
                  <a:tcPr marL="87038" marR="87038" marT="43519" marB="43519" anchor="ctr"/>
                </a:tc>
                <a:extLst>
                  <a:ext uri="{0D108BD9-81ED-4DB2-BD59-A6C34878D82A}">
                    <a16:rowId xmlns:a16="http://schemas.microsoft.com/office/drawing/2014/main" val="231605003"/>
                  </a:ext>
                </a:extLst>
              </a:tr>
              <a:tr h="670619">
                <a:tc>
                  <a:txBody>
                    <a:bodyPr/>
                    <a:lstStyle/>
                    <a:p>
                      <a:pPr>
                        <a:buNone/>
                      </a:pPr>
                      <a:r>
                        <a:rPr lang="es-CO" sz="1600">
                          <a:latin typeface="Poppins" panose="00000500000000000000" pitchFamily="2" charset="0"/>
                          <a:cs typeface="Poppins" panose="00000500000000000000" pitchFamily="2" charset="0"/>
                        </a:rPr>
                        <a:t>Enfoque</a:t>
                      </a:r>
                    </a:p>
                  </a:txBody>
                  <a:tcPr marL="87038" marR="87038" marT="43519" marB="43519" anchor="ctr"/>
                </a:tc>
                <a:tc>
                  <a:txBody>
                    <a:bodyPr/>
                    <a:lstStyle/>
                    <a:p>
                      <a:pPr>
                        <a:buNone/>
                      </a:pPr>
                      <a:r>
                        <a:rPr lang="es-CO" sz="1600" dirty="0">
                          <a:latin typeface="Poppins" panose="00000500000000000000" pitchFamily="2" charset="0"/>
                          <a:cs typeface="Poppins" panose="00000500000000000000" pitchFamily="2" charset="0"/>
                        </a:rPr>
                        <a:t>Top-</a:t>
                      </a:r>
                      <a:r>
                        <a:rPr lang="es-CO" sz="1600" dirty="0" err="1">
                          <a:latin typeface="Poppins" panose="00000500000000000000" pitchFamily="2" charset="0"/>
                          <a:cs typeface="Poppins" panose="00000500000000000000" pitchFamily="2" charset="0"/>
                        </a:rPr>
                        <a:t>down</a:t>
                      </a:r>
                      <a:r>
                        <a:rPr lang="es-CO" sz="1600" dirty="0">
                          <a:latin typeface="Poppins" panose="00000500000000000000" pitchFamily="2" charset="0"/>
                          <a:cs typeface="Poppins" panose="00000500000000000000" pitchFamily="2" charset="0"/>
                        </a:rPr>
                        <a:t> (EDW a </a:t>
                      </a:r>
                      <a:r>
                        <a:rPr lang="es-CO" sz="1600" dirty="0" err="1">
                          <a:latin typeface="Poppins" panose="00000500000000000000" pitchFamily="2" charset="0"/>
                          <a:cs typeface="Poppins" panose="00000500000000000000" pitchFamily="2" charset="0"/>
                        </a:rPr>
                        <a:t>marts</a:t>
                      </a:r>
                      <a:r>
                        <a:rPr lang="es-CO" sz="1600" dirty="0">
                          <a:latin typeface="Poppins" panose="00000500000000000000" pitchFamily="2" charset="0"/>
                          <a:cs typeface="Poppins" panose="00000500000000000000" pitchFamily="2" charset="0"/>
                        </a:rPr>
                        <a:t>)</a:t>
                      </a:r>
                    </a:p>
                  </a:txBody>
                  <a:tcPr marL="87038" marR="87038" marT="43519" marB="43519" anchor="ctr"/>
                </a:tc>
                <a:tc>
                  <a:txBody>
                    <a:bodyPr/>
                    <a:lstStyle/>
                    <a:p>
                      <a:pPr>
                        <a:buNone/>
                      </a:pPr>
                      <a:r>
                        <a:rPr lang="es-CO" sz="1600" dirty="0">
                          <a:latin typeface="Poppins" panose="00000500000000000000" pitchFamily="2" charset="0"/>
                          <a:cs typeface="Poppins" panose="00000500000000000000" pitchFamily="2" charset="0"/>
                        </a:rPr>
                        <a:t>Bottom-up (</a:t>
                      </a:r>
                      <a:r>
                        <a:rPr lang="es-CO" sz="1600" dirty="0" err="1">
                          <a:latin typeface="Poppins" panose="00000500000000000000" pitchFamily="2" charset="0"/>
                          <a:cs typeface="Poppins" panose="00000500000000000000" pitchFamily="2" charset="0"/>
                        </a:rPr>
                        <a:t>marts</a:t>
                      </a:r>
                      <a:r>
                        <a:rPr lang="es-CO" sz="1600" dirty="0">
                          <a:latin typeface="Poppins" panose="00000500000000000000" pitchFamily="2" charset="0"/>
                          <a:cs typeface="Poppins" panose="00000500000000000000" pitchFamily="2" charset="0"/>
                        </a:rPr>
                        <a:t> a “bus” corporativo)</a:t>
                      </a:r>
                    </a:p>
                  </a:txBody>
                  <a:tcPr marL="87038" marR="87038" marT="43519" marB="43519" anchor="ctr"/>
                </a:tc>
                <a:extLst>
                  <a:ext uri="{0D108BD9-81ED-4DB2-BD59-A6C34878D82A}">
                    <a16:rowId xmlns:a16="http://schemas.microsoft.com/office/drawing/2014/main" val="4130316053"/>
                  </a:ext>
                </a:extLst>
              </a:tr>
              <a:tr h="670619">
                <a:tc>
                  <a:txBody>
                    <a:bodyPr/>
                    <a:lstStyle/>
                    <a:p>
                      <a:pPr>
                        <a:buNone/>
                      </a:pPr>
                      <a:r>
                        <a:rPr lang="es-CO" sz="1600">
                          <a:latin typeface="Poppins" panose="00000500000000000000" pitchFamily="2" charset="0"/>
                          <a:cs typeface="Poppins" panose="00000500000000000000" pitchFamily="2" charset="0"/>
                        </a:rPr>
                        <a:t>Modelo base</a:t>
                      </a:r>
                    </a:p>
                  </a:txBody>
                  <a:tcPr marL="87038" marR="87038" marT="43519" marB="43519" anchor="ctr"/>
                </a:tc>
                <a:tc>
                  <a:txBody>
                    <a:bodyPr/>
                    <a:lstStyle/>
                    <a:p>
                      <a:pPr>
                        <a:buNone/>
                      </a:pPr>
                      <a:r>
                        <a:rPr lang="es-CO" sz="1600" dirty="0">
                          <a:latin typeface="Poppins" panose="00000500000000000000" pitchFamily="2" charset="0"/>
                          <a:cs typeface="Poppins" panose="00000500000000000000" pitchFamily="2" charset="0"/>
                        </a:rPr>
                        <a:t>3NF, orientado a integración</a:t>
                      </a:r>
                    </a:p>
                  </a:txBody>
                  <a:tcPr marL="87038" marR="87038" marT="43519" marB="43519" anchor="ctr"/>
                </a:tc>
                <a:tc>
                  <a:txBody>
                    <a:bodyPr/>
                    <a:lstStyle/>
                    <a:p>
                      <a:pPr>
                        <a:buNone/>
                      </a:pPr>
                      <a:r>
                        <a:rPr lang="es-CO" sz="1600">
                          <a:latin typeface="Poppins" panose="00000500000000000000" pitchFamily="2" charset="0"/>
                          <a:cs typeface="Poppins" panose="00000500000000000000" pitchFamily="2" charset="0"/>
                        </a:rPr>
                        <a:t>Dimensional (hechos/dimensiones)</a:t>
                      </a:r>
                    </a:p>
                  </a:txBody>
                  <a:tcPr marL="87038" marR="87038" marT="43519" marB="43519" anchor="ctr"/>
                </a:tc>
                <a:extLst>
                  <a:ext uri="{0D108BD9-81ED-4DB2-BD59-A6C34878D82A}">
                    <a16:rowId xmlns:a16="http://schemas.microsoft.com/office/drawing/2014/main" val="869720717"/>
                  </a:ext>
                </a:extLst>
              </a:tr>
              <a:tr h="394482">
                <a:tc>
                  <a:txBody>
                    <a:bodyPr/>
                    <a:lstStyle/>
                    <a:p>
                      <a:pPr>
                        <a:buNone/>
                      </a:pPr>
                      <a:r>
                        <a:rPr lang="es-CO" sz="1600">
                          <a:latin typeface="Poppins" panose="00000500000000000000" pitchFamily="2" charset="0"/>
                          <a:cs typeface="Poppins" panose="00000500000000000000" pitchFamily="2" charset="0"/>
                        </a:rPr>
                        <a:t>Punto de partida</a:t>
                      </a:r>
                    </a:p>
                  </a:txBody>
                  <a:tcPr marL="87038" marR="87038" marT="43519" marB="43519" anchor="ctr"/>
                </a:tc>
                <a:tc>
                  <a:txBody>
                    <a:bodyPr/>
                    <a:lstStyle/>
                    <a:p>
                      <a:pPr>
                        <a:buNone/>
                      </a:pPr>
                      <a:r>
                        <a:rPr lang="es-CO" sz="1600" dirty="0">
                          <a:latin typeface="Poppins" panose="00000500000000000000" pitchFamily="2" charset="0"/>
                          <a:cs typeface="Poppins" panose="00000500000000000000" pitchFamily="2" charset="0"/>
                        </a:rPr>
                        <a:t>Temas/entidades corporativas</a:t>
                      </a:r>
                    </a:p>
                  </a:txBody>
                  <a:tcPr marL="87038" marR="87038" marT="43519" marB="43519" anchor="ctr"/>
                </a:tc>
                <a:tc>
                  <a:txBody>
                    <a:bodyPr/>
                    <a:lstStyle/>
                    <a:p>
                      <a:pPr>
                        <a:buNone/>
                      </a:pPr>
                      <a:r>
                        <a:rPr lang="es-CO" sz="1600">
                          <a:latin typeface="Poppins" panose="00000500000000000000" pitchFamily="2" charset="0"/>
                          <a:cs typeface="Poppins" panose="00000500000000000000" pitchFamily="2" charset="0"/>
                        </a:rPr>
                        <a:t>Procesos de negocio/analítica</a:t>
                      </a:r>
                    </a:p>
                  </a:txBody>
                  <a:tcPr marL="87038" marR="87038" marT="43519" marB="43519" anchor="ctr"/>
                </a:tc>
                <a:extLst>
                  <a:ext uri="{0D108BD9-81ED-4DB2-BD59-A6C34878D82A}">
                    <a16:rowId xmlns:a16="http://schemas.microsoft.com/office/drawing/2014/main" val="251448708"/>
                  </a:ext>
                </a:extLst>
              </a:tr>
              <a:tr h="670619">
                <a:tc>
                  <a:txBody>
                    <a:bodyPr/>
                    <a:lstStyle/>
                    <a:p>
                      <a:pPr>
                        <a:buNone/>
                      </a:pPr>
                      <a:r>
                        <a:rPr lang="es-CO" sz="1600">
                          <a:latin typeface="Poppins" panose="00000500000000000000" pitchFamily="2" charset="0"/>
                          <a:cs typeface="Poppins" panose="00000500000000000000" pitchFamily="2" charset="0"/>
                        </a:rPr>
                        <a:t>Consultas BI</a:t>
                      </a:r>
                    </a:p>
                  </a:txBody>
                  <a:tcPr marL="87038" marR="87038" marT="43519" marB="43519" anchor="ctr"/>
                </a:tc>
                <a:tc>
                  <a:txBody>
                    <a:bodyPr/>
                    <a:lstStyle/>
                    <a:p>
                      <a:pPr>
                        <a:buNone/>
                      </a:pPr>
                      <a:r>
                        <a:rPr lang="es-ES" sz="1600">
                          <a:latin typeface="Poppins" panose="00000500000000000000" pitchFamily="2" charset="0"/>
                          <a:cs typeface="Poppins" panose="00000500000000000000" pitchFamily="2" charset="0"/>
                        </a:rPr>
                        <a:t>Menos amigable directo; se consulta vía marts</a:t>
                      </a:r>
                    </a:p>
                  </a:txBody>
                  <a:tcPr marL="87038" marR="87038" marT="43519" marB="43519" anchor="ctr"/>
                </a:tc>
                <a:tc>
                  <a:txBody>
                    <a:bodyPr/>
                    <a:lstStyle/>
                    <a:p>
                      <a:pPr>
                        <a:buNone/>
                      </a:pPr>
                      <a:r>
                        <a:rPr lang="es-CO" sz="1600">
                          <a:latin typeface="Poppins" panose="00000500000000000000" pitchFamily="2" charset="0"/>
                          <a:cs typeface="Poppins" panose="00000500000000000000" pitchFamily="2" charset="0"/>
                        </a:rPr>
                        <a:t>Muy amigable (estrella)</a:t>
                      </a:r>
                    </a:p>
                  </a:txBody>
                  <a:tcPr marL="87038" marR="87038" marT="43519" marB="43519" anchor="ctr"/>
                </a:tc>
                <a:extLst>
                  <a:ext uri="{0D108BD9-81ED-4DB2-BD59-A6C34878D82A}">
                    <a16:rowId xmlns:a16="http://schemas.microsoft.com/office/drawing/2014/main" val="2293893160"/>
                  </a:ext>
                </a:extLst>
              </a:tr>
              <a:tr h="670619">
                <a:tc>
                  <a:txBody>
                    <a:bodyPr/>
                    <a:lstStyle/>
                    <a:p>
                      <a:pPr>
                        <a:buNone/>
                      </a:pPr>
                      <a:r>
                        <a:rPr lang="es-CO" sz="1600">
                          <a:latin typeface="Poppins" panose="00000500000000000000" pitchFamily="2" charset="0"/>
                          <a:cs typeface="Poppins" panose="00000500000000000000" pitchFamily="2" charset="0"/>
                        </a:rPr>
                        <a:t>Integración</a:t>
                      </a:r>
                    </a:p>
                  </a:txBody>
                  <a:tcPr marL="87038" marR="87038" marT="43519" marB="43519" anchor="ctr"/>
                </a:tc>
                <a:tc>
                  <a:txBody>
                    <a:bodyPr/>
                    <a:lstStyle/>
                    <a:p>
                      <a:pPr>
                        <a:buNone/>
                      </a:pPr>
                      <a:r>
                        <a:rPr lang="es-ES" sz="1600">
                          <a:latin typeface="Poppins" panose="00000500000000000000" pitchFamily="2" charset="0"/>
                          <a:cs typeface="Poppins" panose="00000500000000000000" pitchFamily="2" charset="0"/>
                        </a:rPr>
                        <a:t>Máxima consistencia desde el núcleo</a:t>
                      </a:r>
                    </a:p>
                  </a:txBody>
                  <a:tcPr marL="87038" marR="87038" marT="43519" marB="43519" anchor="ctr"/>
                </a:tc>
                <a:tc>
                  <a:txBody>
                    <a:bodyPr/>
                    <a:lstStyle/>
                    <a:p>
                      <a:pPr>
                        <a:buNone/>
                      </a:pPr>
                      <a:r>
                        <a:rPr lang="es-CO" sz="1600" b="1">
                          <a:latin typeface="Poppins" panose="00000500000000000000" pitchFamily="2" charset="0"/>
                          <a:cs typeface="Poppins" panose="00000500000000000000" pitchFamily="2" charset="0"/>
                        </a:rPr>
                        <a:t>Dimensiones conformadas</a:t>
                      </a:r>
                      <a:r>
                        <a:rPr lang="es-CO" sz="1600">
                          <a:latin typeface="Poppins" panose="00000500000000000000" pitchFamily="2" charset="0"/>
                          <a:cs typeface="Poppins" panose="00000500000000000000" pitchFamily="2" charset="0"/>
                        </a:rPr>
                        <a:t> para consistencia entre marts</a:t>
                      </a:r>
                    </a:p>
                  </a:txBody>
                  <a:tcPr marL="87038" marR="87038" marT="43519" marB="43519" anchor="ctr"/>
                </a:tc>
                <a:extLst>
                  <a:ext uri="{0D108BD9-81ED-4DB2-BD59-A6C34878D82A}">
                    <a16:rowId xmlns:a16="http://schemas.microsoft.com/office/drawing/2014/main" val="3617427547"/>
                  </a:ext>
                </a:extLst>
              </a:tr>
              <a:tr h="394482">
                <a:tc>
                  <a:txBody>
                    <a:bodyPr/>
                    <a:lstStyle/>
                    <a:p>
                      <a:pPr>
                        <a:buNone/>
                      </a:pPr>
                      <a:r>
                        <a:rPr lang="es-CO" sz="1600">
                          <a:latin typeface="Poppins" panose="00000500000000000000" pitchFamily="2" charset="0"/>
                          <a:cs typeface="Poppins" panose="00000500000000000000" pitchFamily="2" charset="0"/>
                        </a:rPr>
                        <a:t>Time-to-value</a:t>
                      </a:r>
                    </a:p>
                  </a:txBody>
                  <a:tcPr marL="87038" marR="87038" marT="43519" marB="43519" anchor="ctr"/>
                </a:tc>
                <a:tc>
                  <a:txBody>
                    <a:bodyPr/>
                    <a:lstStyle/>
                    <a:p>
                      <a:pPr>
                        <a:buNone/>
                      </a:pPr>
                      <a:r>
                        <a:rPr lang="es-CO" sz="1600">
                          <a:latin typeface="Poppins" panose="00000500000000000000" pitchFamily="2" charset="0"/>
                          <a:cs typeface="Poppins" panose="00000500000000000000" pitchFamily="2" charset="0"/>
                        </a:rPr>
                        <a:t>Más lento al inicio</a:t>
                      </a:r>
                    </a:p>
                  </a:txBody>
                  <a:tcPr marL="87038" marR="87038" marT="43519" marB="43519" anchor="ctr"/>
                </a:tc>
                <a:tc>
                  <a:txBody>
                    <a:bodyPr/>
                    <a:lstStyle/>
                    <a:p>
                      <a:pPr>
                        <a:buNone/>
                      </a:pPr>
                      <a:r>
                        <a:rPr lang="es-CO" sz="1600" dirty="0">
                          <a:latin typeface="Poppins" panose="00000500000000000000" pitchFamily="2" charset="0"/>
                          <a:cs typeface="Poppins" panose="00000500000000000000" pitchFamily="2" charset="0"/>
                        </a:rPr>
                        <a:t>Rápido (valor incremental)</a:t>
                      </a:r>
                    </a:p>
                  </a:txBody>
                  <a:tcPr marL="87038" marR="87038" marT="43519" marB="43519" anchor="ctr"/>
                </a:tc>
                <a:extLst>
                  <a:ext uri="{0D108BD9-81ED-4DB2-BD59-A6C34878D82A}">
                    <a16:rowId xmlns:a16="http://schemas.microsoft.com/office/drawing/2014/main" val="108730395"/>
                  </a:ext>
                </a:extLst>
              </a:tr>
              <a:tr h="670619">
                <a:tc>
                  <a:txBody>
                    <a:bodyPr/>
                    <a:lstStyle/>
                    <a:p>
                      <a:pPr>
                        <a:buNone/>
                      </a:pPr>
                      <a:r>
                        <a:rPr lang="es-CO" sz="1600">
                          <a:latin typeface="Poppins" panose="00000500000000000000" pitchFamily="2" charset="0"/>
                          <a:cs typeface="Poppins" panose="00000500000000000000" pitchFamily="2" charset="0"/>
                        </a:rPr>
                        <a:t>Complejidad ETL</a:t>
                      </a:r>
                    </a:p>
                  </a:txBody>
                  <a:tcPr marL="87038" marR="87038" marT="43519" marB="43519" anchor="ctr"/>
                </a:tc>
                <a:tc>
                  <a:txBody>
                    <a:bodyPr/>
                    <a:lstStyle/>
                    <a:p>
                      <a:pPr>
                        <a:buNone/>
                      </a:pPr>
                      <a:r>
                        <a:rPr lang="es-CO" sz="1600">
                          <a:latin typeface="Poppins" panose="00000500000000000000" pitchFamily="2" charset="0"/>
                          <a:cs typeface="Poppins" panose="00000500000000000000" pitchFamily="2" charset="0"/>
                        </a:rPr>
                        <a:t>Alta en el EDW</a:t>
                      </a:r>
                    </a:p>
                  </a:txBody>
                  <a:tcPr marL="87038" marR="87038" marT="43519" marB="43519" anchor="ctr"/>
                </a:tc>
                <a:tc>
                  <a:txBody>
                    <a:bodyPr/>
                    <a:lstStyle/>
                    <a:p>
                      <a:pPr>
                        <a:buNone/>
                      </a:pPr>
                      <a:r>
                        <a:rPr lang="es-CO" sz="1600">
                          <a:latin typeface="Poppins" panose="00000500000000000000" pitchFamily="2" charset="0"/>
                          <a:cs typeface="Poppins" panose="00000500000000000000" pitchFamily="2" charset="0"/>
                        </a:rPr>
                        <a:t>ETL/ELT centrado en modelado dimensional</a:t>
                      </a:r>
                    </a:p>
                  </a:txBody>
                  <a:tcPr marL="87038" marR="87038" marT="43519" marB="43519" anchor="ctr"/>
                </a:tc>
                <a:extLst>
                  <a:ext uri="{0D108BD9-81ED-4DB2-BD59-A6C34878D82A}">
                    <a16:rowId xmlns:a16="http://schemas.microsoft.com/office/drawing/2014/main" val="3014606982"/>
                  </a:ext>
                </a:extLst>
              </a:tr>
              <a:tr h="670619">
                <a:tc>
                  <a:txBody>
                    <a:bodyPr/>
                    <a:lstStyle/>
                    <a:p>
                      <a:pPr>
                        <a:buNone/>
                      </a:pPr>
                      <a:r>
                        <a:rPr lang="es-CO" sz="1600">
                          <a:latin typeface="Poppins" panose="00000500000000000000" pitchFamily="2" charset="0"/>
                          <a:cs typeface="Poppins" panose="00000500000000000000" pitchFamily="2" charset="0"/>
                        </a:rPr>
                        <a:t>Riesgos</a:t>
                      </a:r>
                    </a:p>
                  </a:txBody>
                  <a:tcPr marL="87038" marR="87038" marT="43519" marB="43519" anchor="ctr"/>
                </a:tc>
                <a:tc>
                  <a:txBody>
                    <a:bodyPr/>
                    <a:lstStyle/>
                    <a:p>
                      <a:pPr>
                        <a:buNone/>
                      </a:pPr>
                      <a:r>
                        <a:rPr lang="es-ES" sz="1600">
                          <a:latin typeface="Poppins" panose="00000500000000000000" pitchFamily="2" charset="0"/>
                          <a:cs typeface="Poppins" panose="00000500000000000000" pitchFamily="2" charset="0"/>
                        </a:rPr>
                        <a:t>“Nunca llegar” si el EDW tarda demasiado</a:t>
                      </a:r>
                    </a:p>
                  </a:txBody>
                  <a:tcPr marL="87038" marR="87038" marT="43519" marB="43519" anchor="ctr"/>
                </a:tc>
                <a:tc>
                  <a:txBody>
                    <a:bodyPr/>
                    <a:lstStyle/>
                    <a:p>
                      <a:pPr>
                        <a:buNone/>
                      </a:pPr>
                      <a:r>
                        <a:rPr lang="es-ES" sz="1600" dirty="0">
                          <a:latin typeface="Poppins" panose="00000500000000000000" pitchFamily="2" charset="0"/>
                          <a:cs typeface="Poppins" panose="00000500000000000000" pitchFamily="2" charset="0"/>
                        </a:rPr>
                        <a:t>Silos si no se gobiernan dimensiones</a:t>
                      </a:r>
                    </a:p>
                  </a:txBody>
                  <a:tcPr marL="87038" marR="87038" marT="43519" marB="43519" anchor="ctr"/>
                </a:tc>
                <a:extLst>
                  <a:ext uri="{0D108BD9-81ED-4DB2-BD59-A6C34878D82A}">
                    <a16:rowId xmlns:a16="http://schemas.microsoft.com/office/drawing/2014/main" val="2802431479"/>
                  </a:ext>
                </a:extLst>
              </a:tr>
              <a:tr h="946755">
                <a:tc>
                  <a:txBody>
                    <a:bodyPr/>
                    <a:lstStyle/>
                    <a:p>
                      <a:pPr>
                        <a:buNone/>
                      </a:pPr>
                      <a:r>
                        <a:rPr lang="es-CO" sz="1600">
                          <a:latin typeface="Poppins" panose="00000500000000000000" pitchFamily="2" charset="0"/>
                          <a:cs typeface="Poppins" panose="00000500000000000000" pitchFamily="2" charset="0"/>
                        </a:rPr>
                        <a:t>Cuándo conviene</a:t>
                      </a:r>
                    </a:p>
                  </a:txBody>
                  <a:tcPr marL="87038" marR="87038" marT="43519" marB="43519" anchor="ctr"/>
                </a:tc>
                <a:tc>
                  <a:txBody>
                    <a:bodyPr/>
                    <a:lstStyle/>
                    <a:p>
                      <a:pPr>
                        <a:buNone/>
                      </a:pPr>
                      <a:r>
                        <a:rPr lang="es-ES" sz="1600">
                          <a:latin typeface="Poppins" panose="00000500000000000000" pitchFamily="2" charset="0"/>
                          <a:cs typeface="Poppins" panose="00000500000000000000" pitchFamily="2" charset="0"/>
                        </a:rPr>
                        <a:t>Entorno regulado, muchas fuentes, foco en gobierno corporativo</a:t>
                      </a:r>
                    </a:p>
                  </a:txBody>
                  <a:tcPr marL="87038" marR="87038" marT="43519" marB="43519" anchor="ctr"/>
                </a:tc>
                <a:tc>
                  <a:txBody>
                    <a:bodyPr/>
                    <a:lstStyle/>
                    <a:p>
                      <a:pPr>
                        <a:buNone/>
                      </a:pPr>
                      <a:r>
                        <a:rPr lang="es-ES" sz="1600" dirty="0">
                          <a:latin typeface="Poppins" panose="00000500000000000000" pitchFamily="2" charset="0"/>
                          <a:cs typeface="Poppins" panose="00000500000000000000" pitchFamily="2" charset="0"/>
                        </a:rPr>
                        <a:t>Necesidad de reporteo y </a:t>
                      </a:r>
                      <a:r>
                        <a:rPr lang="es-ES" sz="1600" dirty="0" err="1">
                          <a:latin typeface="Poppins" panose="00000500000000000000" pitchFamily="2" charset="0"/>
                          <a:cs typeface="Poppins" panose="00000500000000000000" pitchFamily="2" charset="0"/>
                        </a:rPr>
                        <a:t>KPIs</a:t>
                      </a:r>
                      <a:r>
                        <a:rPr lang="es-ES" sz="1600" dirty="0">
                          <a:latin typeface="Poppins" panose="00000500000000000000" pitchFamily="2" charset="0"/>
                          <a:cs typeface="Poppins" panose="00000500000000000000" pitchFamily="2" charset="0"/>
                        </a:rPr>
                        <a:t> rápidos, orientación a autoservicio BI</a:t>
                      </a:r>
                    </a:p>
                  </a:txBody>
                  <a:tcPr marL="87038" marR="87038" marT="43519" marB="43519" anchor="ctr"/>
                </a:tc>
                <a:extLst>
                  <a:ext uri="{0D108BD9-81ED-4DB2-BD59-A6C34878D82A}">
                    <a16:rowId xmlns:a16="http://schemas.microsoft.com/office/drawing/2014/main" val="3906258935"/>
                  </a:ext>
                </a:extLst>
              </a:tr>
            </a:tbl>
          </a:graphicData>
        </a:graphic>
      </p:graphicFrame>
    </p:spTree>
    <p:extLst>
      <p:ext uri="{BB962C8B-B14F-4D97-AF65-F5344CB8AC3E}">
        <p14:creationId xmlns:p14="http://schemas.microsoft.com/office/powerpoint/2010/main" val="856555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7C35E5F4-E9B4-DB3C-DA2C-7E271C79FE33}"/>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5A4CA05C-6592-A3A4-5CA5-280670EBE077}"/>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BEFCA7E5-B666-EE32-A690-23F35DA3E39E}"/>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54EAAE28-BAD4-06BF-E0A9-28E67A0592FD}"/>
              </a:ext>
            </a:extLst>
          </p:cNvPr>
          <p:cNvGrpSpPr/>
          <p:nvPr/>
        </p:nvGrpSpPr>
        <p:grpSpPr>
          <a:xfrm>
            <a:off x="720000" y="683793"/>
            <a:ext cx="7909650" cy="1519861"/>
            <a:chOff x="0" y="-375833"/>
            <a:chExt cx="7433261" cy="2026482"/>
          </a:xfrm>
        </p:grpSpPr>
        <p:grpSp>
          <p:nvGrpSpPr>
            <p:cNvPr id="109" name="Google Shape;109;p2">
              <a:extLst>
                <a:ext uri="{FF2B5EF4-FFF2-40B4-BE49-F238E27FC236}">
                  <a16:creationId xmlns:a16="http://schemas.microsoft.com/office/drawing/2014/main" id="{4224DF93-A82D-FFB4-2624-1677D4E4BF88}"/>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F851CF3A-005C-0C67-E4AB-CA7857C74B79}"/>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12ED27DF-EB83-1D34-C155-3653B22C8596}"/>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9409A1EF-DFBB-E098-4B44-87FC62730BF0}"/>
                </a:ext>
              </a:extLst>
            </p:cNvPr>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Almacén de datos (Data </a:t>
              </a:r>
              <a:r>
                <a:rPr lang="es-CO" sz="3200" dirty="0" err="1">
                  <a:solidFill>
                    <a:schemeClr val="bg1"/>
                  </a:solidFill>
                </a:rPr>
                <a:t>Warehouse</a:t>
              </a:r>
              <a:r>
                <a:rPr lang="es-CO" sz="3200" dirty="0">
                  <a:solidFill>
                    <a:schemeClr val="bg1"/>
                  </a:solidFill>
                </a:rPr>
                <a:t>)</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00F859EA-D02D-82AE-691F-C5A5310C3EC2}"/>
              </a:ext>
            </a:extLst>
          </p:cNvPr>
          <p:cNvSpPr txBox="1"/>
          <p:nvPr/>
        </p:nvSpPr>
        <p:spPr>
          <a:xfrm>
            <a:off x="1108936" y="2327344"/>
            <a:ext cx="7453752" cy="6247864"/>
          </a:xfrm>
          <a:prstGeom prst="rect">
            <a:avLst/>
          </a:prstGeom>
          <a:noFill/>
        </p:spPr>
        <p:txBody>
          <a:bodyPr wrap="square">
            <a:spAutoFit/>
          </a:bodyPr>
          <a:lstStyle/>
          <a:p>
            <a:r>
              <a:rPr lang="es-ES" sz="2000" dirty="0">
                <a:latin typeface="Poppins" panose="00000500000000000000" pitchFamily="2" charset="0"/>
                <a:cs typeface="Poppins" panose="00000500000000000000" pitchFamily="2" charset="0"/>
              </a:rPr>
              <a:t>Ventajas:</a:t>
            </a:r>
          </a:p>
          <a:p>
            <a:endParaRPr lang="es-ES" sz="2000" dirty="0">
              <a:latin typeface="Poppins" panose="00000500000000000000" pitchFamily="2" charset="0"/>
              <a:cs typeface="Poppins" panose="00000500000000000000" pitchFamily="2" charset="0"/>
            </a:endParaRPr>
          </a:p>
          <a:p>
            <a:r>
              <a:rPr lang="es-ES" sz="2000" b="1" dirty="0">
                <a:latin typeface="Poppins" panose="00000500000000000000" pitchFamily="2" charset="0"/>
                <a:cs typeface="Poppins" panose="00000500000000000000" pitchFamily="2" charset="0"/>
              </a:rPr>
              <a:t>Informes de alto rendimiento</a:t>
            </a:r>
          </a:p>
          <a:p>
            <a:r>
              <a:rPr lang="es-ES" sz="2000" dirty="0">
                <a:latin typeface="Poppins" panose="00000500000000000000" pitchFamily="2" charset="0"/>
                <a:cs typeface="Poppins" panose="00000500000000000000" pitchFamily="2" charset="0"/>
              </a:rPr>
              <a:t>Los almacenes de datos están optimizados para la generación de informes y pueden gestionar consultas complejas de forma eficiente, proporcionando información rápida y facilitando la elaboración de informes de alto rendimiento.</a:t>
            </a:r>
          </a:p>
          <a:p>
            <a:endParaRPr lang="es-ES" sz="2000" dirty="0">
              <a:latin typeface="Poppins" panose="00000500000000000000" pitchFamily="2" charset="0"/>
              <a:cs typeface="Poppins" panose="00000500000000000000" pitchFamily="2" charset="0"/>
            </a:endParaRPr>
          </a:p>
          <a:p>
            <a:r>
              <a:rPr lang="es-ES" sz="2000" b="1" dirty="0">
                <a:latin typeface="Poppins" panose="00000500000000000000" pitchFamily="2" charset="0"/>
                <a:cs typeface="Poppins" panose="00000500000000000000" pitchFamily="2" charset="0"/>
              </a:rPr>
              <a:t>Seguridad y consistencia de los datos</a:t>
            </a:r>
          </a:p>
          <a:p>
            <a:r>
              <a:rPr lang="es-ES" sz="2000" dirty="0">
                <a:latin typeface="Poppins" panose="00000500000000000000" pitchFamily="2" charset="0"/>
                <a:cs typeface="Poppins" panose="00000500000000000000" pitchFamily="2" charset="0"/>
              </a:rPr>
              <a:t>Los almacenes de datos mantienen un alto nivel de seguridad y garantizan la consistencia de los datos, proporcionando un entorno fiable para la toma de decisiones y el análisis.</a:t>
            </a:r>
          </a:p>
          <a:p>
            <a:endParaRPr lang="es-ES" sz="2000" dirty="0">
              <a:latin typeface="Poppins" panose="00000500000000000000" pitchFamily="2" charset="0"/>
              <a:cs typeface="Poppins" panose="00000500000000000000" pitchFamily="2" charset="0"/>
            </a:endParaRPr>
          </a:p>
          <a:p>
            <a:r>
              <a:rPr lang="es-ES" sz="2000" b="1" dirty="0">
                <a:latin typeface="Poppins" panose="00000500000000000000" pitchFamily="2" charset="0"/>
                <a:cs typeface="Poppins" panose="00000500000000000000" pitchFamily="2" charset="0"/>
              </a:rPr>
              <a:t>Consultas y acceso sencillos</a:t>
            </a:r>
          </a:p>
          <a:p>
            <a:r>
              <a:rPr lang="es-ES" sz="2000" dirty="0">
                <a:latin typeface="Poppins" panose="00000500000000000000" pitchFamily="2" charset="0"/>
                <a:cs typeface="Poppins" panose="00000500000000000000" pitchFamily="2" charset="0"/>
              </a:rPr>
              <a:t>Los datos están bien organizados, lo que facilita las consultas y el acceso. Esto permite a los analistas de datos recuperarlos y trabajar con ellos rápidamente.</a:t>
            </a:r>
          </a:p>
          <a:p>
            <a:endParaRPr lang="es-ES" sz="2000" dirty="0"/>
          </a:p>
        </p:txBody>
      </p:sp>
      <p:sp>
        <p:nvSpPr>
          <p:cNvPr id="4" name="CuadroTexto 3">
            <a:extLst>
              <a:ext uri="{FF2B5EF4-FFF2-40B4-BE49-F238E27FC236}">
                <a16:creationId xmlns:a16="http://schemas.microsoft.com/office/drawing/2014/main" id="{40D0C3DB-B742-8788-321F-5084AF022DCF}"/>
              </a:ext>
            </a:extLst>
          </p:cNvPr>
          <p:cNvSpPr txBox="1"/>
          <p:nvPr/>
        </p:nvSpPr>
        <p:spPr>
          <a:xfrm>
            <a:off x="9792276" y="2142862"/>
            <a:ext cx="7811100" cy="7940635"/>
          </a:xfrm>
          <a:prstGeom prst="rect">
            <a:avLst/>
          </a:prstGeom>
          <a:noFill/>
        </p:spPr>
        <p:txBody>
          <a:bodyPr wrap="square">
            <a:spAutoFit/>
          </a:bodyPr>
          <a:lstStyle/>
          <a:p>
            <a:r>
              <a:rPr lang="es-ES" sz="1800" dirty="0">
                <a:latin typeface="Poppins" panose="00000500000000000000" pitchFamily="2" charset="0"/>
                <a:cs typeface="Poppins" panose="00000500000000000000" pitchFamily="2" charset="0"/>
              </a:rPr>
              <a:t>Desafíos:</a:t>
            </a:r>
          </a:p>
          <a:p>
            <a:endParaRPr lang="es-ES" sz="1800" dirty="0">
              <a:latin typeface="Poppins" panose="00000500000000000000" pitchFamily="2" charset="0"/>
              <a:cs typeface="Poppins" panose="00000500000000000000" pitchFamily="2" charset="0"/>
            </a:endParaRPr>
          </a:p>
          <a:p>
            <a:pPr lvl="0" eaLnBrk="0" fontAlgn="base" hangingPunct="0">
              <a:spcBef>
                <a:spcPct val="0"/>
              </a:spcBef>
              <a:spcAft>
                <a:spcPct val="0"/>
              </a:spcAft>
              <a:buClrTx/>
            </a:pPr>
            <a:r>
              <a:rPr lang="es-CO" altLang="es-CO" sz="1800" b="1" dirty="0">
                <a:solidFill>
                  <a:schemeClr val="tx1"/>
                </a:solidFill>
                <a:latin typeface="Poppins" panose="00000500000000000000" pitchFamily="2" charset="0"/>
                <a:cs typeface="Poppins" panose="00000500000000000000" pitchFamily="2" charset="0"/>
              </a:rPr>
              <a:t>Complejidad</a:t>
            </a:r>
            <a:endParaRPr lang="es-CO" altLang="es-CO" sz="1800" dirty="0">
              <a:solidFill>
                <a:schemeClr val="tx1"/>
              </a:solidFill>
              <a:latin typeface="Poppins" panose="00000500000000000000" pitchFamily="2" charset="0"/>
              <a:cs typeface="Poppins" panose="00000500000000000000" pitchFamily="2" charset="0"/>
            </a:endParaRPr>
          </a:p>
          <a:p>
            <a:pPr marL="742950" lvl="1" indent="-285750" eaLnBrk="0" fontAlgn="base" hangingPunct="0">
              <a:spcBef>
                <a:spcPct val="0"/>
              </a:spcBef>
              <a:spcAft>
                <a:spcPct val="0"/>
              </a:spcAft>
              <a:buClrTx/>
              <a:buFont typeface="Arial" panose="020B0604020202020204" pitchFamily="34" charset="0"/>
              <a:buChar char="•"/>
            </a:pPr>
            <a:r>
              <a:rPr lang="es-CO" altLang="es-CO" sz="1800" dirty="0">
                <a:solidFill>
                  <a:schemeClr val="tx1"/>
                </a:solidFill>
                <a:latin typeface="Poppins" panose="00000500000000000000" pitchFamily="2" charset="0"/>
                <a:cs typeface="Poppins" panose="00000500000000000000" pitchFamily="2" charset="0"/>
              </a:rPr>
              <a:t>Diseñar, construir y mantener un DW requiere habilidades especializadas y tiempo :</a:t>
            </a:r>
            <a:r>
              <a:rPr lang="es-CO" altLang="es-CO" sz="1800" b="1" dirty="0">
                <a:solidFill>
                  <a:schemeClr val="tx1"/>
                </a:solidFill>
                <a:latin typeface="Poppins" panose="00000500000000000000" pitchFamily="2" charset="0"/>
                <a:cs typeface="Poppins" panose="00000500000000000000" pitchFamily="2" charset="0"/>
              </a:rPr>
              <a:t>mayor complejidad y costo</a:t>
            </a:r>
            <a:r>
              <a:rPr lang="es-CO" altLang="es-CO" sz="1800" dirty="0">
                <a:solidFill>
                  <a:schemeClr val="tx1"/>
                </a:solidFill>
                <a:latin typeface="Poppins" panose="00000500000000000000" pitchFamily="2" charset="0"/>
                <a:cs typeface="Poppins" panose="00000500000000000000" pitchFamily="2" charset="0"/>
              </a:rPr>
              <a:t>.</a:t>
            </a:r>
          </a:p>
          <a:p>
            <a:pPr lvl="0" eaLnBrk="0" fontAlgn="base" hangingPunct="0">
              <a:spcBef>
                <a:spcPct val="0"/>
              </a:spcBef>
              <a:spcAft>
                <a:spcPct val="0"/>
              </a:spcAft>
              <a:buClrTx/>
            </a:pPr>
            <a:r>
              <a:rPr lang="es-CO" altLang="es-CO" sz="1800" b="1" dirty="0">
                <a:solidFill>
                  <a:schemeClr val="tx1"/>
                </a:solidFill>
                <a:latin typeface="Poppins" panose="00000500000000000000" pitchFamily="2" charset="0"/>
                <a:cs typeface="Poppins" panose="00000500000000000000" pitchFamily="2" charset="0"/>
              </a:rPr>
              <a:t>Costos altos</a:t>
            </a:r>
            <a:endParaRPr lang="es-CO" altLang="es-CO" sz="1800" dirty="0">
              <a:solidFill>
                <a:schemeClr val="tx1"/>
              </a:solidFill>
              <a:latin typeface="Poppins" panose="00000500000000000000" pitchFamily="2" charset="0"/>
              <a:cs typeface="Poppins" panose="00000500000000000000" pitchFamily="2" charset="0"/>
            </a:endParaRPr>
          </a:p>
          <a:p>
            <a:pPr marL="742950" lvl="1" indent="-285750" eaLnBrk="0" fontAlgn="base" hangingPunct="0">
              <a:spcBef>
                <a:spcPct val="0"/>
              </a:spcBef>
              <a:spcAft>
                <a:spcPct val="0"/>
              </a:spcAft>
              <a:buClrTx/>
              <a:buFont typeface="Arial" panose="020B0604020202020204" pitchFamily="34" charset="0"/>
              <a:buChar char="•"/>
            </a:pPr>
            <a:r>
              <a:rPr lang="es-CO" altLang="es-CO" sz="1800" dirty="0">
                <a:solidFill>
                  <a:schemeClr val="tx1"/>
                </a:solidFill>
                <a:latin typeface="Poppins" panose="00000500000000000000" pitchFamily="2" charset="0"/>
                <a:cs typeface="Poppins" panose="00000500000000000000" pitchFamily="2" charset="0"/>
              </a:rPr>
              <a:t>Inversión significativa en </a:t>
            </a:r>
            <a:r>
              <a:rPr lang="es-CO" altLang="es-CO" sz="1800" b="1" dirty="0">
                <a:solidFill>
                  <a:schemeClr val="tx1"/>
                </a:solidFill>
                <a:latin typeface="Poppins" panose="00000500000000000000" pitchFamily="2" charset="0"/>
                <a:cs typeface="Poppins" panose="00000500000000000000" pitchFamily="2" charset="0"/>
              </a:rPr>
              <a:t>hardware, software y personal</a:t>
            </a:r>
            <a:r>
              <a:rPr lang="es-CO" altLang="es-CO" sz="1800" dirty="0">
                <a:solidFill>
                  <a:schemeClr val="tx1"/>
                </a:solidFill>
                <a:latin typeface="Poppins" panose="00000500000000000000" pitchFamily="2" charset="0"/>
                <a:cs typeface="Poppins" panose="00000500000000000000" pitchFamily="2" charset="0"/>
              </a:rPr>
              <a:t>; el </a:t>
            </a:r>
            <a:r>
              <a:rPr lang="es-CO" altLang="es-CO" sz="1800" b="1" dirty="0">
                <a:solidFill>
                  <a:schemeClr val="tx1"/>
                </a:solidFill>
                <a:latin typeface="Poppins" panose="00000500000000000000" pitchFamily="2" charset="0"/>
                <a:cs typeface="Poppins" panose="00000500000000000000" pitchFamily="2" charset="0"/>
              </a:rPr>
              <a:t>mantenimiento y las actualizaciones</a:t>
            </a:r>
            <a:r>
              <a:rPr lang="es-CO" altLang="es-CO" sz="1800" dirty="0">
                <a:solidFill>
                  <a:schemeClr val="tx1"/>
                </a:solidFill>
                <a:latin typeface="Poppins" panose="00000500000000000000" pitchFamily="2" charset="0"/>
                <a:cs typeface="Poppins" panose="00000500000000000000" pitchFamily="2" charset="0"/>
              </a:rPr>
              <a:t> también suman.</a:t>
            </a:r>
          </a:p>
          <a:p>
            <a:pPr lvl="0" eaLnBrk="0" fontAlgn="base" hangingPunct="0">
              <a:spcBef>
                <a:spcPct val="0"/>
              </a:spcBef>
              <a:spcAft>
                <a:spcPct val="0"/>
              </a:spcAft>
              <a:buClrTx/>
            </a:pPr>
            <a:r>
              <a:rPr lang="es-CO" altLang="es-CO" sz="1800" b="1" dirty="0">
                <a:solidFill>
                  <a:schemeClr val="tx1"/>
                </a:solidFill>
                <a:latin typeface="Poppins" panose="00000500000000000000" pitchFamily="2" charset="0"/>
                <a:cs typeface="Poppins" panose="00000500000000000000" pitchFamily="2" charset="0"/>
              </a:rPr>
              <a:t>Retos de integración de datos</a:t>
            </a:r>
            <a:endParaRPr lang="es-CO" altLang="es-CO" sz="1800" dirty="0">
              <a:solidFill>
                <a:schemeClr val="tx1"/>
              </a:solidFill>
              <a:latin typeface="Poppins" panose="00000500000000000000" pitchFamily="2" charset="0"/>
              <a:cs typeface="Poppins" panose="00000500000000000000" pitchFamily="2" charset="0"/>
            </a:endParaRPr>
          </a:p>
          <a:p>
            <a:pPr marL="742950" lvl="1" indent="-285750" eaLnBrk="0" fontAlgn="base" hangingPunct="0">
              <a:spcBef>
                <a:spcPct val="0"/>
              </a:spcBef>
              <a:spcAft>
                <a:spcPct val="0"/>
              </a:spcAft>
              <a:buClrTx/>
              <a:buFont typeface="Arial" panose="020B0604020202020204" pitchFamily="34" charset="0"/>
              <a:buChar char="•"/>
            </a:pPr>
            <a:r>
              <a:rPr lang="es-CO" altLang="es-CO" sz="1800" dirty="0">
                <a:solidFill>
                  <a:schemeClr val="tx1"/>
                </a:solidFill>
                <a:latin typeface="Poppins" panose="00000500000000000000" pitchFamily="2" charset="0"/>
                <a:cs typeface="Poppins" panose="00000500000000000000" pitchFamily="2" charset="0"/>
              </a:rPr>
              <a:t>Fuentes con </a:t>
            </a:r>
            <a:r>
              <a:rPr lang="es-CO" altLang="es-CO" sz="1800" b="1" dirty="0">
                <a:solidFill>
                  <a:schemeClr val="tx1"/>
                </a:solidFill>
                <a:latin typeface="Poppins" panose="00000500000000000000" pitchFamily="2" charset="0"/>
                <a:cs typeface="Poppins" panose="00000500000000000000" pitchFamily="2" charset="0"/>
              </a:rPr>
              <a:t>formatos, estructuras y calidades distintas</a:t>
            </a:r>
            <a:r>
              <a:rPr lang="es-CO" altLang="es-CO" sz="1800" dirty="0">
                <a:solidFill>
                  <a:schemeClr val="tx1"/>
                </a:solidFill>
                <a:latin typeface="Poppins" panose="00000500000000000000" pitchFamily="2" charset="0"/>
                <a:cs typeface="Poppins" panose="00000500000000000000" pitchFamily="2" charset="0"/>
              </a:rPr>
              <a:t> exigen limpieza y preprocesamiento.</a:t>
            </a:r>
          </a:p>
          <a:p>
            <a:pPr marL="742950" lvl="1" indent="-285750" eaLnBrk="0" fontAlgn="base" hangingPunct="0">
              <a:spcBef>
                <a:spcPct val="0"/>
              </a:spcBef>
              <a:spcAft>
                <a:spcPct val="0"/>
              </a:spcAft>
              <a:buClrTx/>
              <a:buFont typeface="Arial" panose="020B0604020202020204" pitchFamily="34" charset="0"/>
              <a:buChar char="•"/>
            </a:pPr>
            <a:r>
              <a:rPr lang="es-CO" altLang="es-CO" sz="1800" b="1" dirty="0" err="1">
                <a:solidFill>
                  <a:schemeClr val="tx1"/>
                </a:solidFill>
                <a:latin typeface="Poppins" panose="00000500000000000000" pitchFamily="2" charset="0"/>
                <a:cs typeface="Poppins" panose="00000500000000000000" pitchFamily="2" charset="0"/>
              </a:rPr>
              <a:t>Streaming</a:t>
            </a:r>
            <a:r>
              <a:rPr lang="es-CO" altLang="es-CO" sz="1800" b="1" dirty="0">
                <a:solidFill>
                  <a:schemeClr val="tx1"/>
                </a:solidFill>
                <a:latin typeface="Poppins" panose="00000500000000000000" pitchFamily="2" charset="0"/>
                <a:cs typeface="Poppins" panose="00000500000000000000" pitchFamily="2" charset="0"/>
              </a:rPr>
              <a:t>/</a:t>
            </a:r>
            <a:r>
              <a:rPr lang="es-CO" altLang="es-CO" sz="1800" b="1" dirty="0" err="1">
                <a:solidFill>
                  <a:schemeClr val="tx1"/>
                </a:solidFill>
                <a:latin typeface="Poppins" panose="00000500000000000000" pitchFamily="2" charset="0"/>
                <a:cs typeface="Poppins" panose="00000500000000000000" pitchFamily="2" charset="0"/>
              </a:rPr>
              <a:t>IoT</a:t>
            </a:r>
            <a:r>
              <a:rPr lang="es-CO" altLang="es-CO" sz="1800" dirty="0">
                <a:solidFill>
                  <a:schemeClr val="tx1"/>
                </a:solidFill>
                <a:latin typeface="Poppins" panose="00000500000000000000" pitchFamily="2" charset="0"/>
                <a:cs typeface="Poppins" panose="00000500000000000000" pitchFamily="2" charset="0"/>
              </a:rPr>
              <a:t> puede ser difícil de ingerir en un </a:t>
            </a:r>
            <a:r>
              <a:rPr lang="es-CO" altLang="es-CO" sz="1800" b="1" dirty="0">
                <a:solidFill>
                  <a:schemeClr val="tx1"/>
                </a:solidFill>
                <a:latin typeface="Poppins" panose="00000500000000000000" pitchFamily="2" charset="0"/>
                <a:cs typeface="Poppins" panose="00000500000000000000" pitchFamily="2" charset="0"/>
              </a:rPr>
              <a:t>RDW</a:t>
            </a:r>
            <a:r>
              <a:rPr lang="es-CO" altLang="es-CO" sz="1800" dirty="0">
                <a:solidFill>
                  <a:schemeClr val="tx1"/>
                </a:solidFill>
                <a:latin typeface="Poppins" panose="00000500000000000000" pitchFamily="2" charset="0"/>
                <a:cs typeface="Poppins" panose="00000500000000000000" pitchFamily="2" charset="0"/>
              </a:rPr>
              <a:t>, perdiéndose posibles </a:t>
            </a:r>
            <a:r>
              <a:rPr lang="es-CO" altLang="es-CO" sz="1800" b="1" dirty="0" err="1">
                <a:solidFill>
                  <a:schemeClr val="tx1"/>
                </a:solidFill>
                <a:latin typeface="Poppins" panose="00000500000000000000" pitchFamily="2" charset="0"/>
                <a:cs typeface="Poppins" panose="00000500000000000000" pitchFamily="2" charset="0"/>
              </a:rPr>
              <a:t>insights</a:t>
            </a:r>
            <a:r>
              <a:rPr lang="es-CO" altLang="es-CO" sz="1800" dirty="0">
                <a:solidFill>
                  <a:schemeClr val="tx1"/>
                </a:solidFill>
                <a:latin typeface="Poppins" panose="00000500000000000000" pitchFamily="2" charset="0"/>
                <a:cs typeface="Poppins" panose="00000500000000000000" pitchFamily="2" charset="0"/>
              </a:rPr>
              <a:t>.</a:t>
            </a:r>
          </a:p>
          <a:p>
            <a:pPr lvl="0" eaLnBrk="0" fontAlgn="base" hangingPunct="0">
              <a:spcBef>
                <a:spcPct val="0"/>
              </a:spcBef>
              <a:spcAft>
                <a:spcPct val="0"/>
              </a:spcAft>
              <a:buClrTx/>
            </a:pPr>
            <a:r>
              <a:rPr lang="es-CO" altLang="es-CO" sz="1800" b="1" dirty="0">
                <a:solidFill>
                  <a:schemeClr val="tx1"/>
                </a:solidFill>
                <a:latin typeface="Poppins" panose="00000500000000000000" pitchFamily="2" charset="0"/>
                <a:cs typeface="Poppins" panose="00000500000000000000" pitchFamily="2" charset="0"/>
              </a:rPr>
              <a:t>Transformaciones lentas y riesgosas</a:t>
            </a:r>
            <a:endParaRPr lang="es-CO" altLang="es-CO" sz="1800" dirty="0">
              <a:solidFill>
                <a:schemeClr val="tx1"/>
              </a:solidFill>
              <a:latin typeface="Poppins" panose="00000500000000000000" pitchFamily="2" charset="0"/>
              <a:cs typeface="Poppins" panose="00000500000000000000" pitchFamily="2" charset="0"/>
            </a:endParaRPr>
          </a:p>
          <a:p>
            <a:pPr marL="742950" lvl="1" indent="-285750" eaLnBrk="0" fontAlgn="base" hangingPunct="0">
              <a:spcBef>
                <a:spcPct val="0"/>
              </a:spcBef>
              <a:spcAft>
                <a:spcPct val="0"/>
              </a:spcAft>
              <a:buClrTx/>
              <a:buFont typeface="Arial" panose="020B0604020202020204" pitchFamily="34" charset="0"/>
              <a:buChar char="•"/>
            </a:pPr>
            <a:r>
              <a:rPr lang="es-CO" altLang="es-CO" sz="1800" dirty="0">
                <a:solidFill>
                  <a:schemeClr val="tx1"/>
                </a:solidFill>
                <a:latin typeface="Poppins" panose="00000500000000000000" pitchFamily="2" charset="0"/>
                <a:cs typeface="Poppins" panose="00000500000000000000" pitchFamily="2" charset="0"/>
              </a:rPr>
              <a:t>Adaptar los datos al </a:t>
            </a:r>
            <a:r>
              <a:rPr lang="es-CO" altLang="es-CO" sz="1800" b="1" dirty="0">
                <a:solidFill>
                  <a:schemeClr val="tx1"/>
                </a:solidFill>
                <a:latin typeface="Poppins" panose="00000500000000000000" pitchFamily="2" charset="0"/>
                <a:cs typeface="Poppins" panose="00000500000000000000" pitchFamily="2" charset="0"/>
              </a:rPr>
              <a:t>modelo del DW</a:t>
            </a:r>
            <a:r>
              <a:rPr lang="es-CO" altLang="es-CO" sz="1800" dirty="0">
                <a:solidFill>
                  <a:schemeClr val="tx1"/>
                </a:solidFill>
                <a:latin typeface="Poppins" panose="00000500000000000000" pitchFamily="2" charset="0"/>
                <a:cs typeface="Poppins" panose="00000500000000000000" pitchFamily="2" charset="0"/>
              </a:rPr>
              <a:t> consume tiempo.</a:t>
            </a:r>
          </a:p>
          <a:p>
            <a:pPr marL="742950" lvl="1" indent="-285750" eaLnBrk="0" fontAlgn="base" hangingPunct="0">
              <a:spcBef>
                <a:spcPct val="0"/>
              </a:spcBef>
              <a:spcAft>
                <a:spcPct val="0"/>
              </a:spcAft>
              <a:buClrTx/>
              <a:buFont typeface="Arial" panose="020B0604020202020204" pitchFamily="34" charset="0"/>
              <a:buChar char="•"/>
            </a:pPr>
            <a:r>
              <a:rPr lang="es-CO" altLang="es-CO" sz="1800" dirty="0">
                <a:solidFill>
                  <a:schemeClr val="tx1"/>
                </a:solidFill>
                <a:latin typeface="Poppins" panose="00000500000000000000" pitchFamily="2" charset="0"/>
                <a:cs typeface="Poppins" panose="00000500000000000000" pitchFamily="2" charset="0"/>
              </a:rPr>
              <a:t>Errores en la transformación, </a:t>
            </a:r>
            <a:r>
              <a:rPr lang="es-CO" altLang="es-CO" sz="1800" b="1" dirty="0">
                <a:solidFill>
                  <a:schemeClr val="tx1"/>
                </a:solidFill>
                <a:latin typeface="Poppins" panose="00000500000000000000" pitchFamily="2" charset="0"/>
                <a:cs typeface="Poppins" panose="00000500000000000000" pitchFamily="2" charset="0"/>
              </a:rPr>
              <a:t>análisis inexacto</a:t>
            </a:r>
            <a:r>
              <a:rPr lang="es-CO" altLang="es-CO" sz="1800" dirty="0">
                <a:solidFill>
                  <a:schemeClr val="tx1"/>
                </a:solidFill>
                <a:latin typeface="Poppins" panose="00000500000000000000" pitchFamily="2" charset="0"/>
                <a:cs typeface="Poppins" panose="00000500000000000000" pitchFamily="2" charset="0"/>
              </a:rPr>
              <a:t>.</a:t>
            </a:r>
          </a:p>
          <a:p>
            <a:pPr lvl="0" eaLnBrk="0" fontAlgn="base" hangingPunct="0">
              <a:spcBef>
                <a:spcPct val="0"/>
              </a:spcBef>
              <a:spcAft>
                <a:spcPct val="0"/>
              </a:spcAft>
              <a:buClrTx/>
            </a:pPr>
            <a:r>
              <a:rPr lang="es-CO" altLang="es-CO" sz="1800" b="1" dirty="0">
                <a:solidFill>
                  <a:schemeClr val="tx1"/>
                </a:solidFill>
                <a:latin typeface="Poppins" panose="00000500000000000000" pitchFamily="2" charset="0"/>
                <a:cs typeface="Poppins" panose="00000500000000000000" pitchFamily="2" charset="0"/>
              </a:rPr>
              <a:t>Ventanas de mantenimiento</a:t>
            </a:r>
            <a:endParaRPr lang="es-CO" altLang="es-CO" sz="1800" dirty="0">
              <a:solidFill>
                <a:schemeClr val="tx1"/>
              </a:solidFill>
              <a:latin typeface="Poppins" panose="00000500000000000000" pitchFamily="2" charset="0"/>
              <a:cs typeface="Poppins" panose="00000500000000000000" pitchFamily="2" charset="0"/>
            </a:endParaRPr>
          </a:p>
          <a:p>
            <a:pPr marL="742950" lvl="1" indent="-285750" eaLnBrk="0" fontAlgn="base" hangingPunct="0">
              <a:spcBef>
                <a:spcPct val="0"/>
              </a:spcBef>
              <a:spcAft>
                <a:spcPct val="0"/>
              </a:spcAft>
              <a:buClrTx/>
              <a:buFont typeface="Arial" panose="020B0604020202020204" pitchFamily="34" charset="0"/>
              <a:buChar char="•"/>
            </a:pPr>
            <a:r>
              <a:rPr lang="es-CO" altLang="es-CO" sz="1800" dirty="0">
                <a:solidFill>
                  <a:schemeClr val="tx1"/>
                </a:solidFill>
                <a:latin typeface="Poppins" panose="00000500000000000000" pitchFamily="2" charset="0"/>
                <a:cs typeface="Poppins" panose="00000500000000000000" pitchFamily="2" charset="0"/>
              </a:rPr>
              <a:t>La </a:t>
            </a:r>
            <a:r>
              <a:rPr lang="es-CO" altLang="es-CO" sz="1800" b="1" dirty="0">
                <a:solidFill>
                  <a:schemeClr val="tx1"/>
                </a:solidFill>
                <a:latin typeface="Poppins" panose="00000500000000000000" pitchFamily="2" charset="0"/>
                <a:cs typeface="Poppins" panose="00000500000000000000" pitchFamily="2" charset="0"/>
              </a:rPr>
              <a:t>carga/limpieza</a:t>
            </a:r>
            <a:r>
              <a:rPr lang="es-CO" altLang="es-CO" sz="1800" dirty="0">
                <a:solidFill>
                  <a:schemeClr val="tx1"/>
                </a:solidFill>
                <a:latin typeface="Poppins" panose="00000500000000000000" pitchFamily="2" charset="0"/>
                <a:cs typeface="Poppins" panose="00000500000000000000" pitchFamily="2" charset="0"/>
              </a:rPr>
              <a:t> es intensiva; se bloquea a usuarios para evitar degradación.</a:t>
            </a:r>
          </a:p>
          <a:p>
            <a:pPr marL="742950" lvl="1" indent="-285750" eaLnBrk="0" fontAlgn="base" hangingPunct="0">
              <a:spcBef>
                <a:spcPct val="0"/>
              </a:spcBef>
              <a:spcAft>
                <a:spcPct val="0"/>
              </a:spcAft>
              <a:buClrTx/>
              <a:buFont typeface="Arial" panose="020B0604020202020204" pitchFamily="34" charset="0"/>
              <a:buChar char="•"/>
            </a:pPr>
            <a:r>
              <a:rPr lang="es-CO" altLang="es-CO" sz="1800" dirty="0">
                <a:solidFill>
                  <a:schemeClr val="tx1"/>
                </a:solidFill>
                <a:latin typeface="Poppins" panose="00000500000000000000" pitchFamily="2" charset="0"/>
                <a:cs typeface="Poppins" panose="00000500000000000000" pitchFamily="2" charset="0"/>
              </a:rPr>
              <a:t>Fallas (</a:t>
            </a:r>
            <a:r>
              <a:rPr lang="es-CO" altLang="es-CO" sz="1800" dirty="0" err="1">
                <a:solidFill>
                  <a:schemeClr val="tx1"/>
                </a:solidFill>
                <a:latin typeface="Poppins" panose="00000500000000000000" pitchFamily="2" charset="0"/>
                <a:cs typeface="Poppins" panose="00000500000000000000" pitchFamily="2" charset="0"/>
              </a:rPr>
              <a:t>ej</a:t>
            </a:r>
            <a:r>
              <a:rPr lang="es-CO" altLang="es-CO" sz="1800" dirty="0">
                <a:solidFill>
                  <a:schemeClr val="tx1"/>
                </a:solidFill>
                <a:latin typeface="Poppins" panose="00000500000000000000" pitchFamily="2" charset="0"/>
                <a:cs typeface="Poppins" panose="00000500000000000000" pitchFamily="2" charset="0"/>
              </a:rPr>
              <a:t>, un </a:t>
            </a:r>
            <a:r>
              <a:rPr lang="es-CO" altLang="es-CO" sz="1800" b="1" dirty="0">
                <a:solidFill>
                  <a:schemeClr val="tx1"/>
                </a:solidFill>
                <a:latin typeface="Poppins" panose="00000500000000000000" pitchFamily="2" charset="0"/>
                <a:cs typeface="Poppins" panose="00000500000000000000" pitchFamily="2" charset="0"/>
              </a:rPr>
              <a:t>ETL</a:t>
            </a:r>
            <a:r>
              <a:rPr lang="es-CO" altLang="es-CO" sz="1800" dirty="0">
                <a:solidFill>
                  <a:schemeClr val="tx1"/>
                </a:solidFill>
                <a:latin typeface="Poppins" panose="00000500000000000000" pitchFamily="2" charset="0"/>
                <a:cs typeface="Poppins" panose="00000500000000000000" pitchFamily="2" charset="0"/>
              </a:rPr>
              <a:t> que falla) pueden </a:t>
            </a:r>
            <a:r>
              <a:rPr lang="es-CO" altLang="es-CO" sz="1800" b="1" dirty="0">
                <a:solidFill>
                  <a:schemeClr val="tx1"/>
                </a:solidFill>
                <a:latin typeface="Poppins" panose="00000500000000000000" pitchFamily="2" charset="0"/>
                <a:cs typeface="Poppins" panose="00000500000000000000" pitchFamily="2" charset="0"/>
              </a:rPr>
              <a:t>extender</a:t>
            </a:r>
            <a:r>
              <a:rPr lang="es-CO" altLang="es-CO" sz="1800" dirty="0">
                <a:solidFill>
                  <a:schemeClr val="tx1"/>
                </a:solidFill>
                <a:latin typeface="Poppins" panose="00000500000000000000" pitchFamily="2" charset="0"/>
                <a:cs typeface="Poppins" panose="00000500000000000000" pitchFamily="2" charset="0"/>
              </a:rPr>
              <a:t> la ventana y </a:t>
            </a:r>
            <a:r>
              <a:rPr lang="es-CO" altLang="es-CO" sz="1800" b="1" dirty="0">
                <a:solidFill>
                  <a:schemeClr val="tx1"/>
                </a:solidFill>
                <a:latin typeface="Poppins" panose="00000500000000000000" pitchFamily="2" charset="0"/>
                <a:cs typeface="Poppins" panose="00000500000000000000" pitchFamily="2" charset="0"/>
              </a:rPr>
              <a:t>frustrar</a:t>
            </a:r>
            <a:r>
              <a:rPr lang="es-CO" altLang="es-CO" sz="1800" dirty="0">
                <a:solidFill>
                  <a:schemeClr val="tx1"/>
                </a:solidFill>
                <a:latin typeface="Poppins" panose="00000500000000000000" pitchFamily="2" charset="0"/>
                <a:cs typeface="Poppins" panose="00000500000000000000" pitchFamily="2" charset="0"/>
              </a:rPr>
              <a:t> a los usuarios.</a:t>
            </a:r>
          </a:p>
          <a:p>
            <a:pPr lvl="0" eaLnBrk="0" fontAlgn="base" hangingPunct="0">
              <a:spcBef>
                <a:spcPct val="0"/>
              </a:spcBef>
              <a:spcAft>
                <a:spcPct val="0"/>
              </a:spcAft>
              <a:buClrTx/>
            </a:pPr>
            <a:r>
              <a:rPr lang="es-CO" altLang="es-CO" sz="1800" b="1" dirty="0">
                <a:solidFill>
                  <a:schemeClr val="tx1"/>
                </a:solidFill>
                <a:latin typeface="Poppins" panose="00000500000000000000" pitchFamily="2" charset="0"/>
                <a:cs typeface="Poppins" panose="00000500000000000000" pitchFamily="2" charset="0"/>
              </a:rPr>
              <a:t>Flexibilidad limitada</a:t>
            </a:r>
            <a:endParaRPr lang="es-CO" altLang="es-CO" sz="1800" dirty="0">
              <a:solidFill>
                <a:schemeClr val="tx1"/>
              </a:solidFill>
              <a:latin typeface="Poppins" panose="00000500000000000000" pitchFamily="2" charset="0"/>
              <a:cs typeface="Poppins" panose="00000500000000000000" pitchFamily="2" charset="0"/>
            </a:endParaRPr>
          </a:p>
          <a:p>
            <a:pPr marL="742950" lvl="1" indent="-285750" eaLnBrk="0" fontAlgn="base" hangingPunct="0">
              <a:spcBef>
                <a:spcPct val="0"/>
              </a:spcBef>
              <a:spcAft>
                <a:spcPct val="0"/>
              </a:spcAft>
              <a:buClrTx/>
              <a:buFont typeface="Arial" panose="020B0604020202020204" pitchFamily="34" charset="0"/>
              <a:buChar char="•"/>
            </a:pPr>
            <a:r>
              <a:rPr lang="es-CO" altLang="es-CO" sz="1800" dirty="0">
                <a:solidFill>
                  <a:schemeClr val="tx1"/>
                </a:solidFill>
                <a:latin typeface="Poppins" panose="00000500000000000000" pitchFamily="2" charset="0"/>
                <a:cs typeface="Poppins" panose="00000500000000000000" pitchFamily="2" charset="0"/>
              </a:rPr>
              <a:t>El DW se optimiza para </a:t>
            </a:r>
            <a:r>
              <a:rPr lang="es-CO" altLang="es-CO" sz="1800" b="1" dirty="0">
                <a:solidFill>
                  <a:schemeClr val="tx1"/>
                </a:solidFill>
                <a:latin typeface="Poppins" panose="00000500000000000000" pitchFamily="2" charset="0"/>
                <a:cs typeface="Poppins" panose="00000500000000000000" pitchFamily="2" charset="0"/>
              </a:rPr>
              <a:t>cierto tipo de análisis</a:t>
            </a:r>
            <a:r>
              <a:rPr lang="es-CO" altLang="es-CO" sz="1800" dirty="0">
                <a:solidFill>
                  <a:schemeClr val="tx1"/>
                </a:solidFill>
                <a:latin typeface="Poppins" panose="00000500000000000000" pitchFamily="2" charset="0"/>
                <a:cs typeface="Poppins" panose="00000500000000000000" pitchFamily="2" charset="0"/>
              </a:rPr>
              <a:t>; otras necesidades requieren </a:t>
            </a:r>
            <a:r>
              <a:rPr lang="es-CO" altLang="es-CO" sz="1800" b="1" dirty="0">
                <a:solidFill>
                  <a:schemeClr val="tx1"/>
                </a:solidFill>
                <a:latin typeface="Poppins" panose="00000500000000000000" pitchFamily="2" charset="0"/>
                <a:cs typeface="Poppins" panose="00000500000000000000" pitchFamily="2" charset="0"/>
              </a:rPr>
              <a:t>herramientas/sistemas adicionales</a:t>
            </a:r>
            <a:r>
              <a:rPr lang="es-CO" altLang="es-CO" sz="1800" dirty="0">
                <a:solidFill>
                  <a:schemeClr val="tx1"/>
                </a:solidFill>
                <a:latin typeface="Poppins" panose="00000500000000000000" pitchFamily="2" charset="0"/>
                <a:cs typeface="Poppins" panose="00000500000000000000" pitchFamily="2" charset="0"/>
              </a:rPr>
              <a:t>.</a:t>
            </a:r>
          </a:p>
          <a:p>
            <a:endParaRPr lang="es-ES" sz="2000" dirty="0"/>
          </a:p>
          <a:p>
            <a:endParaRPr lang="es-ES" sz="2000" dirty="0"/>
          </a:p>
          <a:p>
            <a:endParaRPr lang="es-CO" sz="2000" dirty="0"/>
          </a:p>
        </p:txBody>
      </p:sp>
    </p:spTree>
    <p:extLst>
      <p:ext uri="{BB962C8B-B14F-4D97-AF65-F5344CB8AC3E}">
        <p14:creationId xmlns:p14="http://schemas.microsoft.com/office/powerpoint/2010/main" val="33747085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44D36B8A-BF6C-29AC-B292-A5EF6E5B27B5}"/>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A2D3860F-63D3-65B1-B218-6E56118BF58E}"/>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6EE98163-6838-4F1A-6735-43A94B9B8B96}"/>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7C1174CE-48EC-727D-A3EE-31748711C069}"/>
              </a:ext>
            </a:extLst>
          </p:cNvPr>
          <p:cNvGrpSpPr/>
          <p:nvPr/>
        </p:nvGrpSpPr>
        <p:grpSpPr>
          <a:xfrm>
            <a:off x="720000" y="683793"/>
            <a:ext cx="7909650" cy="1519861"/>
            <a:chOff x="0" y="-375833"/>
            <a:chExt cx="7433261" cy="2026482"/>
          </a:xfrm>
        </p:grpSpPr>
        <p:grpSp>
          <p:nvGrpSpPr>
            <p:cNvPr id="109" name="Google Shape;109;p2">
              <a:extLst>
                <a:ext uri="{FF2B5EF4-FFF2-40B4-BE49-F238E27FC236}">
                  <a16:creationId xmlns:a16="http://schemas.microsoft.com/office/drawing/2014/main" id="{8E97D15D-C6D9-1E4F-4A50-5172501A30D3}"/>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0B08C5D7-9A6E-AF73-9B96-82186B366299}"/>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35CA8011-BACB-871C-B335-B546EC4426D1}"/>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B681B8DB-A446-01E9-1684-7E44F1D376C2}"/>
                </a:ext>
              </a:extLst>
            </p:cNvPr>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err="1">
                  <a:solidFill>
                    <a:schemeClr val="bg1"/>
                  </a:solidFill>
                </a:rPr>
                <a:t>Datalake</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97738D4E-04F8-960E-EF92-BDD6FEEAA315}"/>
              </a:ext>
            </a:extLst>
          </p:cNvPr>
          <p:cNvSpPr txBox="1"/>
          <p:nvPr/>
        </p:nvSpPr>
        <p:spPr>
          <a:xfrm>
            <a:off x="11023600" y="2568644"/>
            <a:ext cx="6816945" cy="6186309"/>
          </a:xfrm>
          <a:prstGeom prst="rect">
            <a:avLst/>
          </a:prstGeom>
          <a:noFill/>
        </p:spPr>
        <p:txBody>
          <a:bodyPr wrap="square">
            <a:spAutoFit/>
          </a:bodyPr>
          <a:lstStyle/>
          <a:p>
            <a:r>
              <a:rPr lang="es-ES" sz="1800" b="1" dirty="0">
                <a:latin typeface="Poppins" panose="00000500000000000000" pitchFamily="2" charset="0"/>
                <a:cs typeface="Poppins" panose="00000500000000000000" pitchFamily="2" charset="0"/>
              </a:rPr>
              <a:t>Almacenamiento de diferentes tipos de datos</a:t>
            </a:r>
            <a:r>
              <a:rPr lang="es-ES" sz="1800" dirty="0">
                <a:latin typeface="Poppins" panose="00000500000000000000" pitchFamily="2" charset="0"/>
                <a:cs typeface="Poppins" panose="00000500000000000000" pitchFamily="2" charset="0"/>
              </a:rPr>
              <a:t>: Un lago de datos puede almacenar diversos tipos de datos (desde bases de datos hasta archivos de texto, imágenes y más) en su formato original. Los datos se suelen almacenar en un formato basado en archivos (como CSV, JSON o </a:t>
            </a:r>
            <a:r>
              <a:rPr lang="es-ES" sz="1800" dirty="0" err="1">
                <a:latin typeface="Poppins" panose="00000500000000000000" pitchFamily="2" charset="0"/>
                <a:cs typeface="Poppins" panose="00000500000000000000" pitchFamily="2" charset="0"/>
              </a:rPr>
              <a:t>Parquet</a:t>
            </a:r>
            <a:r>
              <a:rPr lang="es-ES" sz="1800" dirty="0">
                <a:latin typeface="Poppins" panose="00000500000000000000" pitchFamily="2" charset="0"/>
                <a:cs typeface="Poppins" panose="00000500000000000000" pitchFamily="2" charset="0"/>
              </a:rPr>
              <a:t>). Esto permite la inclusión de datos estructurados y no estructurados, lo que proporciona una gran flexibilidad en el almacenamiento de datos.</a:t>
            </a:r>
          </a:p>
          <a:p>
            <a:endParaRPr lang="es-ES" sz="1800"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Flexibilidad en el procesamiento de datos: </a:t>
            </a:r>
            <a:r>
              <a:rPr lang="es-ES" sz="1800" dirty="0">
                <a:latin typeface="Poppins" panose="00000500000000000000" pitchFamily="2" charset="0"/>
                <a:cs typeface="Poppins" panose="00000500000000000000" pitchFamily="2" charset="0"/>
              </a:rPr>
              <a:t>Esta arquitectura ofrece una gran flexibilidad a los ingenieros y científicos de datos para procesar los datos como prefieran. Es ideal para tareas avanzadas de análisis y aprendizaje automático, ya que los datos originales se pueden procesar y transformar según sea necesario.</a:t>
            </a:r>
          </a:p>
          <a:p>
            <a:endParaRPr lang="es-ES" sz="1800"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Actualizaciones de datos</a:t>
            </a:r>
            <a:r>
              <a:rPr lang="es-ES" sz="1800" dirty="0">
                <a:latin typeface="Poppins" panose="00000500000000000000" pitchFamily="2" charset="0"/>
                <a:cs typeface="Poppins" panose="00000500000000000000" pitchFamily="2" charset="0"/>
              </a:rPr>
              <a:t>: Un lago de datos es ideal para gestionar conjuntos de datos en constante cambio y crecimiento, y admite el procesamiento de datos en tiempo real o casi real. Esto lo hace especialmente útil para proyectos que requieren información actualizada para el análisis.</a:t>
            </a:r>
          </a:p>
        </p:txBody>
      </p:sp>
      <p:pic>
        <p:nvPicPr>
          <p:cNvPr id="4098" name="Picture 2" descr="Introduction to Data Lakehouses - David Alzamendi">
            <a:extLst>
              <a:ext uri="{FF2B5EF4-FFF2-40B4-BE49-F238E27FC236}">
                <a16:creationId xmlns:a16="http://schemas.microsoft.com/office/drawing/2014/main" id="{2A215866-A442-BFBA-4838-37610568B7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4283" y="2862231"/>
            <a:ext cx="10653683" cy="5547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79816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C796F11C-BC96-578F-AAB4-40F9767ADC73}"/>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F06DB049-541C-AE33-3CD8-34434B94AE59}"/>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85D497E1-1F01-5F48-4EB3-A94EDC2D539C}"/>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CF1DBB4B-6017-3D73-1C98-AEA7D2D75482}"/>
              </a:ext>
            </a:extLst>
          </p:cNvPr>
          <p:cNvGrpSpPr/>
          <p:nvPr/>
        </p:nvGrpSpPr>
        <p:grpSpPr>
          <a:xfrm>
            <a:off x="720000" y="683793"/>
            <a:ext cx="7909650" cy="1519861"/>
            <a:chOff x="0" y="-375833"/>
            <a:chExt cx="7433261" cy="2026482"/>
          </a:xfrm>
        </p:grpSpPr>
        <p:grpSp>
          <p:nvGrpSpPr>
            <p:cNvPr id="109" name="Google Shape;109;p2">
              <a:extLst>
                <a:ext uri="{FF2B5EF4-FFF2-40B4-BE49-F238E27FC236}">
                  <a16:creationId xmlns:a16="http://schemas.microsoft.com/office/drawing/2014/main" id="{6A446294-018C-0950-3B01-C8D4CDFC79E7}"/>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9CF1EC08-7F74-6C8B-10C9-AF72F63DAD89}"/>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EBE756DA-E0D0-C8C9-47E6-CA6A69DE5E72}"/>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13B42425-C856-E47A-186A-F797E5AEC74F}"/>
                </a:ext>
              </a:extLst>
            </p:cNvPr>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Data Lake</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3" name="Imagen 2">
            <a:extLst>
              <a:ext uri="{FF2B5EF4-FFF2-40B4-BE49-F238E27FC236}">
                <a16:creationId xmlns:a16="http://schemas.microsoft.com/office/drawing/2014/main" id="{2E059E7A-3EE4-D417-FF68-D7476A0EE226}"/>
              </a:ext>
            </a:extLst>
          </p:cNvPr>
          <p:cNvPicPr>
            <a:picLocks noChangeAspect="1"/>
          </p:cNvPicPr>
          <p:nvPr/>
        </p:nvPicPr>
        <p:blipFill>
          <a:blip r:embed="rId5"/>
          <a:stretch>
            <a:fillRect/>
          </a:stretch>
        </p:blipFill>
        <p:spPr>
          <a:xfrm>
            <a:off x="3451684" y="2211891"/>
            <a:ext cx="11812649" cy="7230484"/>
          </a:xfrm>
          <a:prstGeom prst="rect">
            <a:avLst/>
          </a:prstGeom>
        </p:spPr>
      </p:pic>
    </p:spTree>
    <p:extLst>
      <p:ext uri="{BB962C8B-B14F-4D97-AF65-F5344CB8AC3E}">
        <p14:creationId xmlns:p14="http://schemas.microsoft.com/office/powerpoint/2010/main" val="4042917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512620E8-6BED-FAAD-68F6-7054FEC6D29F}"/>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2D982196-62FC-834B-D756-76D0A171BC50}"/>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826BFDCE-EF8A-0EC2-18DB-2220C04FC11E}"/>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FF8637B5-2857-CEA4-4938-EE339FA34039}"/>
              </a:ext>
            </a:extLst>
          </p:cNvPr>
          <p:cNvGrpSpPr/>
          <p:nvPr/>
        </p:nvGrpSpPr>
        <p:grpSpPr>
          <a:xfrm>
            <a:off x="720000" y="683793"/>
            <a:ext cx="7909650" cy="1519861"/>
            <a:chOff x="0" y="-375833"/>
            <a:chExt cx="7433261" cy="2026482"/>
          </a:xfrm>
        </p:grpSpPr>
        <p:grpSp>
          <p:nvGrpSpPr>
            <p:cNvPr id="109" name="Google Shape;109;p2">
              <a:extLst>
                <a:ext uri="{FF2B5EF4-FFF2-40B4-BE49-F238E27FC236}">
                  <a16:creationId xmlns:a16="http://schemas.microsoft.com/office/drawing/2014/main" id="{7A0924FD-23D6-F240-D3D5-433FF8DD5E71}"/>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026354F4-5208-D556-0E5F-E152A0834F69}"/>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D6C91714-37A6-77A9-B546-455990605A5A}"/>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7D810B3B-C2EA-E1CE-18C7-DDBF5ED4BFBD}"/>
                </a:ext>
              </a:extLst>
            </p:cNvPr>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Data Lake</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grpSp>
        <p:nvGrpSpPr>
          <p:cNvPr id="4" name="Google Shape;108;p2">
            <a:extLst>
              <a:ext uri="{FF2B5EF4-FFF2-40B4-BE49-F238E27FC236}">
                <a16:creationId xmlns:a16="http://schemas.microsoft.com/office/drawing/2014/main" id="{5F951B91-81AA-F57D-1A5A-07D130E79612}"/>
              </a:ext>
            </a:extLst>
          </p:cNvPr>
          <p:cNvGrpSpPr/>
          <p:nvPr/>
        </p:nvGrpSpPr>
        <p:grpSpPr>
          <a:xfrm>
            <a:off x="766670" y="2070633"/>
            <a:ext cx="7909650" cy="1519861"/>
            <a:chOff x="0" y="-375833"/>
            <a:chExt cx="7433261" cy="2026482"/>
          </a:xfrm>
        </p:grpSpPr>
        <p:grpSp>
          <p:nvGrpSpPr>
            <p:cNvPr id="5" name="Google Shape;109;p2">
              <a:extLst>
                <a:ext uri="{FF2B5EF4-FFF2-40B4-BE49-F238E27FC236}">
                  <a16:creationId xmlns:a16="http://schemas.microsoft.com/office/drawing/2014/main" id="{CEC3DC4D-D8D7-5B6E-F909-B82AFD912F77}"/>
                </a:ext>
              </a:extLst>
            </p:cNvPr>
            <p:cNvGrpSpPr/>
            <p:nvPr/>
          </p:nvGrpSpPr>
          <p:grpSpPr>
            <a:xfrm>
              <a:off x="0" y="-375833"/>
              <a:ext cx="7433261" cy="1268555"/>
              <a:chOff x="0" y="-88088"/>
              <a:chExt cx="1742214" cy="297325"/>
            </a:xfrm>
          </p:grpSpPr>
          <p:sp>
            <p:nvSpPr>
              <p:cNvPr id="7" name="Google Shape;110;p2">
                <a:extLst>
                  <a:ext uri="{FF2B5EF4-FFF2-40B4-BE49-F238E27FC236}">
                    <a16:creationId xmlns:a16="http://schemas.microsoft.com/office/drawing/2014/main" id="{E7F3900E-83B8-F779-20C1-2F4B68066E5D}"/>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11;p2">
                <a:extLst>
                  <a:ext uri="{FF2B5EF4-FFF2-40B4-BE49-F238E27FC236}">
                    <a16:creationId xmlns:a16="http://schemas.microsoft.com/office/drawing/2014/main" id="{C135EAB9-0BFA-0242-E38A-9872E5328DFE}"/>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6" name="Google Shape;112;p2">
              <a:extLst>
                <a:ext uri="{FF2B5EF4-FFF2-40B4-BE49-F238E27FC236}">
                  <a16:creationId xmlns:a16="http://schemas.microsoft.com/office/drawing/2014/main" id="{87E884B9-83DC-D264-8990-6C7D8F072240}"/>
                </a:ext>
              </a:extLst>
            </p:cNvPr>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Capas del Data Lake</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10" name="Imagen 9">
            <a:extLst>
              <a:ext uri="{FF2B5EF4-FFF2-40B4-BE49-F238E27FC236}">
                <a16:creationId xmlns:a16="http://schemas.microsoft.com/office/drawing/2014/main" id="{3218AC79-3E08-19E5-CFFE-9AD915A14D2B}"/>
              </a:ext>
            </a:extLst>
          </p:cNvPr>
          <p:cNvPicPr>
            <a:picLocks noChangeAspect="1"/>
          </p:cNvPicPr>
          <p:nvPr/>
        </p:nvPicPr>
        <p:blipFill>
          <a:blip r:embed="rId5"/>
          <a:stretch>
            <a:fillRect/>
          </a:stretch>
        </p:blipFill>
        <p:spPr>
          <a:xfrm>
            <a:off x="3299597" y="4028728"/>
            <a:ext cx="11688806" cy="4972744"/>
          </a:xfrm>
          <a:prstGeom prst="rect">
            <a:avLst/>
          </a:prstGeom>
        </p:spPr>
      </p:pic>
    </p:spTree>
    <p:extLst>
      <p:ext uri="{BB962C8B-B14F-4D97-AF65-F5344CB8AC3E}">
        <p14:creationId xmlns:p14="http://schemas.microsoft.com/office/powerpoint/2010/main" val="1661530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7629EE-1985-2225-31E2-050DC896E63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8E846FC-1099-F5A4-7D4D-94754DDF4519}"/>
              </a:ext>
            </a:extLst>
          </p:cNvPr>
          <p:cNvSpPr/>
          <p:nvPr/>
        </p:nvSpPr>
        <p:spPr>
          <a:xfrm>
            <a:off x="-437361" y="8801100"/>
            <a:ext cx="1656562" cy="1607056"/>
          </a:xfrm>
          <a:custGeom>
            <a:avLst/>
            <a:gdLst/>
            <a:ahLst/>
            <a:cxnLst/>
            <a:rect l="l" t="t" r="r" b="b"/>
            <a:pathLst>
              <a:path w="2052835" h="2064911">
                <a:moveTo>
                  <a:pt x="0" y="0"/>
                </a:moveTo>
                <a:lnTo>
                  <a:pt x="2052835" y="0"/>
                </a:lnTo>
                <a:lnTo>
                  <a:pt x="2052835" y="2064910"/>
                </a:lnTo>
                <a:lnTo>
                  <a:pt x="0" y="2064910"/>
                </a:lnTo>
                <a:lnTo>
                  <a:pt x="0" y="0"/>
                </a:lnTo>
                <a:close/>
              </a:path>
            </a:pathLst>
          </a:custGeom>
          <a:blipFill>
            <a:blip r:embed="rId2"/>
            <a:stretch>
              <a:fillRect l="-34848" t="-49459" r="-26429" b="-59444"/>
            </a:stretch>
          </a:blipFill>
        </p:spPr>
        <p:txBody>
          <a:bodyPr/>
          <a:lstStyle/>
          <a:p>
            <a:endParaRPr lang="es-CO"/>
          </a:p>
        </p:txBody>
      </p:sp>
      <p:sp>
        <p:nvSpPr>
          <p:cNvPr id="3" name="Freeform 3">
            <a:extLst>
              <a:ext uri="{FF2B5EF4-FFF2-40B4-BE49-F238E27FC236}">
                <a16:creationId xmlns:a16="http://schemas.microsoft.com/office/drawing/2014/main" id="{B433B88B-431D-F520-8A64-604BAC5A4F71}"/>
              </a:ext>
            </a:extLst>
          </p:cNvPr>
          <p:cNvSpPr/>
          <p:nvPr/>
        </p:nvSpPr>
        <p:spPr>
          <a:xfrm rot="-10800000">
            <a:off x="16136495" y="-695866"/>
            <a:ext cx="1607799" cy="1648365"/>
          </a:xfrm>
          <a:custGeom>
            <a:avLst/>
            <a:gdLst/>
            <a:ahLst/>
            <a:cxnLst/>
            <a:rect l="l" t="t" r="r" b="b"/>
            <a:pathLst>
              <a:path w="1607799" h="1648365">
                <a:moveTo>
                  <a:pt x="0" y="0"/>
                </a:moveTo>
                <a:lnTo>
                  <a:pt x="1607799" y="0"/>
                </a:lnTo>
                <a:lnTo>
                  <a:pt x="1607799" y="1648364"/>
                </a:lnTo>
                <a:lnTo>
                  <a:pt x="0" y="1648364"/>
                </a:lnTo>
                <a:lnTo>
                  <a:pt x="0" y="0"/>
                </a:lnTo>
                <a:close/>
              </a:path>
            </a:pathLst>
          </a:custGeom>
          <a:blipFill>
            <a:blip r:embed="rId3"/>
            <a:stretch>
              <a:fillRect l="-36892" t="-49695" r="-28270" b="-60205"/>
            </a:stretch>
          </a:blipFill>
        </p:spPr>
        <p:txBody>
          <a:bodyPr/>
          <a:lstStyle/>
          <a:p>
            <a:endParaRPr lang="es-CO"/>
          </a:p>
        </p:txBody>
      </p:sp>
      <p:sp>
        <p:nvSpPr>
          <p:cNvPr id="9" name="Freeform 21">
            <a:extLst>
              <a:ext uri="{FF2B5EF4-FFF2-40B4-BE49-F238E27FC236}">
                <a16:creationId xmlns:a16="http://schemas.microsoft.com/office/drawing/2014/main" id="{1D05F255-F2E3-68A0-D911-D29FFBA02339}"/>
              </a:ext>
            </a:extLst>
          </p:cNvPr>
          <p:cNvSpPr/>
          <p:nvPr/>
        </p:nvSpPr>
        <p:spPr>
          <a:xfrm>
            <a:off x="14954160" y="7813562"/>
            <a:ext cx="2743200" cy="2438400"/>
          </a:xfrm>
          <a:custGeom>
            <a:avLst/>
            <a:gdLst/>
            <a:ahLst/>
            <a:cxnLst/>
            <a:rect l="l" t="t" r="r" b="b"/>
            <a:pathLst>
              <a:path w="5397947" h="4972858">
                <a:moveTo>
                  <a:pt x="0" y="0"/>
                </a:moveTo>
                <a:lnTo>
                  <a:pt x="5397947" y="0"/>
                </a:lnTo>
                <a:lnTo>
                  <a:pt x="5397947" y="4972859"/>
                </a:lnTo>
                <a:lnTo>
                  <a:pt x="0" y="4972859"/>
                </a:lnTo>
                <a:lnTo>
                  <a:pt x="0" y="0"/>
                </a:lnTo>
                <a:close/>
              </a:path>
            </a:pathLst>
          </a:custGeom>
          <a:blipFill>
            <a:blip r:embed="rId4"/>
            <a:stretch>
              <a:fillRect/>
            </a:stretch>
          </a:blipFill>
        </p:spPr>
        <p:txBody>
          <a:bodyPr/>
          <a:lstStyle/>
          <a:p>
            <a:endParaRPr lang="es-CO"/>
          </a:p>
        </p:txBody>
      </p:sp>
      <p:sp>
        <p:nvSpPr>
          <p:cNvPr id="8" name="CuadroTexto 7">
            <a:extLst>
              <a:ext uri="{FF2B5EF4-FFF2-40B4-BE49-F238E27FC236}">
                <a16:creationId xmlns:a16="http://schemas.microsoft.com/office/drawing/2014/main" id="{096DCFA7-361F-02A9-70F0-6BC7CADA3C28}"/>
              </a:ext>
            </a:extLst>
          </p:cNvPr>
          <p:cNvSpPr txBox="1"/>
          <p:nvPr/>
        </p:nvSpPr>
        <p:spPr>
          <a:xfrm>
            <a:off x="2000250" y="1952625"/>
            <a:ext cx="14668500" cy="5632311"/>
          </a:xfrm>
          <a:prstGeom prst="rect">
            <a:avLst/>
          </a:prstGeom>
          <a:noFill/>
        </p:spPr>
        <p:txBody>
          <a:bodyPr wrap="square">
            <a:spAutoFit/>
          </a:bodyPr>
          <a:lstStyle/>
          <a:p>
            <a:r>
              <a:rPr lang="es-MX" sz="2800" b="1" dirty="0">
                <a:latin typeface="Poppins" panose="00000500000000000000" pitchFamily="2" charset="0"/>
                <a:cs typeface="Poppins" panose="00000500000000000000" pitchFamily="2" charset="0"/>
              </a:rPr>
              <a:t>Objetivo</a:t>
            </a:r>
          </a:p>
          <a:p>
            <a:endParaRPr lang="es-MX" sz="2800" b="1" dirty="0">
              <a:latin typeface="Poppins" panose="00000500000000000000" pitchFamily="2" charset="0"/>
              <a:cs typeface="Poppins" panose="00000500000000000000" pitchFamily="2" charset="0"/>
            </a:endParaRPr>
          </a:p>
          <a:p>
            <a:endParaRPr lang="es-MX" sz="2800" b="1" dirty="0">
              <a:latin typeface="Poppins" panose="00000500000000000000" pitchFamily="2" charset="0"/>
              <a:cs typeface="Poppins" panose="00000500000000000000" pitchFamily="2" charset="0"/>
            </a:endParaRPr>
          </a:p>
          <a:p>
            <a:pPr algn="just"/>
            <a:r>
              <a:rPr lang="es-CO" sz="3600" noProof="0" dirty="0">
                <a:latin typeface="Poppins" panose="00000500000000000000" pitchFamily="2" charset="0"/>
                <a:cs typeface="Poppins" panose="00000500000000000000" pitchFamily="2" charset="0"/>
              </a:rPr>
              <a:t>Estudiar diversos patrones y arquitecturas de datos modélicos de manera que se pueda argumentar elecciones arquitectónicas y tener una visión amplia de lo que es un sistema de información orientado al análisis. </a:t>
            </a:r>
          </a:p>
          <a:p>
            <a:pPr algn="just"/>
            <a:endParaRPr lang="es-CO" sz="3600" dirty="0">
              <a:latin typeface="Poppins" panose="00000500000000000000" pitchFamily="2" charset="0"/>
              <a:cs typeface="Poppins" panose="00000500000000000000" pitchFamily="2" charset="0"/>
            </a:endParaRPr>
          </a:p>
          <a:p>
            <a:pPr algn="just"/>
            <a:r>
              <a:rPr lang="es-CO" sz="3600" noProof="0" dirty="0">
                <a:latin typeface="Poppins" panose="00000500000000000000" pitchFamily="2" charset="0"/>
                <a:cs typeface="Poppins" panose="00000500000000000000" pitchFamily="2" charset="0"/>
              </a:rPr>
              <a:t>En </a:t>
            </a:r>
            <a:r>
              <a:rPr lang="es-CO" sz="3600" noProof="0" dirty="0" err="1">
                <a:latin typeface="Poppins" panose="00000500000000000000" pitchFamily="2" charset="0"/>
                <a:cs typeface="Poppins" panose="00000500000000000000" pitchFamily="2" charset="0"/>
              </a:rPr>
              <a:t>modulos</a:t>
            </a:r>
            <a:r>
              <a:rPr lang="es-CO" sz="3600" noProof="0" dirty="0">
                <a:latin typeface="Poppins" panose="00000500000000000000" pitchFamily="2" charset="0"/>
                <a:cs typeface="Poppins" panose="00000500000000000000" pitchFamily="2" charset="0"/>
              </a:rPr>
              <a:t> subsiguientes pasaremos a la materialización a una vista física con elecciones y usos concretos de recursos </a:t>
            </a:r>
          </a:p>
          <a:p>
            <a:endParaRPr lang="es-MX" sz="2400" b="1"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004461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EE791FDE-220F-A398-CCC2-BCF8DB291963}"/>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E97A76D2-7E07-F703-A70A-833765F4F4DA}"/>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E93B9CD6-9F01-71DB-A227-AC2F23FD8968}"/>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333BC1FD-DB2F-F904-E147-08B90A74CF57}"/>
              </a:ext>
            </a:extLst>
          </p:cNvPr>
          <p:cNvGrpSpPr/>
          <p:nvPr/>
        </p:nvGrpSpPr>
        <p:grpSpPr>
          <a:xfrm>
            <a:off x="720000" y="683793"/>
            <a:ext cx="7909650" cy="1519861"/>
            <a:chOff x="0" y="-375833"/>
            <a:chExt cx="7433261" cy="2026482"/>
          </a:xfrm>
        </p:grpSpPr>
        <p:grpSp>
          <p:nvGrpSpPr>
            <p:cNvPr id="109" name="Google Shape;109;p2">
              <a:extLst>
                <a:ext uri="{FF2B5EF4-FFF2-40B4-BE49-F238E27FC236}">
                  <a16:creationId xmlns:a16="http://schemas.microsoft.com/office/drawing/2014/main" id="{BEAD792C-F363-EC9A-3929-226872BC670C}"/>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BF357397-13E2-EB7F-817B-80F433046ED7}"/>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6D9D4BC6-5F5E-DE06-7D27-90145BDB7878}"/>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92AFA732-DEB8-5ECE-D5DF-4EA8FA31A1C8}"/>
                </a:ext>
              </a:extLst>
            </p:cNvPr>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Data </a:t>
              </a:r>
              <a:r>
                <a:rPr lang="es-CO" sz="3200" dirty="0" err="1">
                  <a:solidFill>
                    <a:schemeClr val="bg1"/>
                  </a:solidFill>
                </a:rPr>
                <a:t>lake</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5" name="CuadroTexto 4">
            <a:extLst>
              <a:ext uri="{FF2B5EF4-FFF2-40B4-BE49-F238E27FC236}">
                <a16:creationId xmlns:a16="http://schemas.microsoft.com/office/drawing/2014/main" id="{62486B41-2AC1-09E3-B49E-1F180CEE9B15}"/>
              </a:ext>
            </a:extLst>
          </p:cNvPr>
          <p:cNvSpPr txBox="1"/>
          <p:nvPr/>
        </p:nvSpPr>
        <p:spPr>
          <a:xfrm>
            <a:off x="1399032" y="2409170"/>
            <a:ext cx="7351776" cy="5755422"/>
          </a:xfrm>
          <a:prstGeom prst="rect">
            <a:avLst/>
          </a:prstGeom>
          <a:noFill/>
        </p:spPr>
        <p:txBody>
          <a:bodyPr wrap="square">
            <a:spAutoFit/>
          </a:bodyPr>
          <a:lstStyle/>
          <a:p>
            <a:pPr>
              <a:buNone/>
            </a:pPr>
            <a:r>
              <a:rPr lang="es-ES" sz="1600" b="1" dirty="0">
                <a:latin typeface="Poppins" panose="00000500000000000000" pitchFamily="2" charset="0"/>
                <a:cs typeface="Poppins" panose="00000500000000000000" pitchFamily="2" charset="0"/>
              </a:rPr>
              <a:t>Ventajas</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Flexibilidad extrema: </a:t>
            </a:r>
            <a:r>
              <a:rPr lang="es-ES" sz="1600" dirty="0">
                <a:latin typeface="Poppins" panose="00000500000000000000" pitchFamily="2" charset="0"/>
                <a:cs typeface="Poppins" panose="00000500000000000000" pitchFamily="2" charset="0"/>
              </a:rPr>
              <a:t>ingiere cualquier tipo de dato y cambia el esquema sin migraciones costosas.</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Escala y costo: </a:t>
            </a:r>
            <a:r>
              <a:rPr lang="es-ES" sz="1600" dirty="0">
                <a:latin typeface="Poppins" panose="00000500000000000000" pitchFamily="2" charset="0"/>
                <a:cs typeface="Poppins" panose="00000500000000000000" pitchFamily="2" charset="0"/>
              </a:rPr>
              <a:t>almacenamiento muy barato; separación </a:t>
            </a:r>
            <a:r>
              <a:rPr lang="es-ES" sz="1600" dirty="0" err="1">
                <a:latin typeface="Poppins" panose="00000500000000000000" pitchFamily="2" charset="0"/>
                <a:cs typeface="Poppins" panose="00000500000000000000" pitchFamily="2" charset="0"/>
              </a:rPr>
              <a:t>storage</a:t>
            </a:r>
            <a:r>
              <a:rPr lang="es-ES" sz="1600" dirty="0">
                <a:latin typeface="Poppins" panose="00000500000000000000" pitchFamily="2" charset="0"/>
                <a:cs typeface="Poppins" panose="00000500000000000000" pitchFamily="2" charset="0"/>
              </a:rPr>
              <a:t>/compute permite pagar solo por lo que procesas.</a:t>
            </a: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Retención histórica total: útil para ML, experimentación y </a:t>
            </a:r>
            <a:r>
              <a:rPr lang="es-ES" sz="1600" dirty="0" err="1">
                <a:latin typeface="Poppins" panose="00000500000000000000" pitchFamily="2" charset="0"/>
                <a:cs typeface="Poppins" panose="00000500000000000000" pitchFamily="2" charset="0"/>
              </a:rPr>
              <a:t>re-procesamientos</a:t>
            </a:r>
            <a:r>
              <a:rPr lang="es-ES" sz="1600" dirty="0">
                <a:latin typeface="Poppins" panose="00000500000000000000" pitchFamily="2" charset="0"/>
                <a:cs typeface="Poppins" panose="00000500000000000000" pitchFamily="2" charset="0"/>
              </a:rPr>
              <a:t> (ELT).</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Ecosistema abierto: </a:t>
            </a:r>
            <a:r>
              <a:rPr lang="es-ES" sz="1600" dirty="0">
                <a:latin typeface="Poppins" panose="00000500000000000000" pitchFamily="2" charset="0"/>
                <a:cs typeface="Poppins" panose="00000500000000000000" pitchFamily="2" charset="0"/>
              </a:rPr>
              <a:t>formatos como </a:t>
            </a:r>
            <a:r>
              <a:rPr lang="es-ES" sz="1600" dirty="0" err="1">
                <a:latin typeface="Poppins" panose="00000500000000000000" pitchFamily="2" charset="0"/>
                <a:cs typeface="Poppins" panose="00000500000000000000" pitchFamily="2" charset="0"/>
              </a:rPr>
              <a:t>Parquet</a:t>
            </a:r>
            <a:r>
              <a:rPr lang="es-ES" sz="1600" dirty="0">
                <a:latin typeface="Poppins" panose="00000500000000000000" pitchFamily="2" charset="0"/>
                <a:cs typeface="Poppins" panose="00000500000000000000" pitchFamily="2" charset="0"/>
              </a:rPr>
              <a:t>/ORC; múltiples motores (</a:t>
            </a:r>
            <a:r>
              <a:rPr lang="es-ES" sz="1600" dirty="0" err="1">
                <a:latin typeface="Poppins" panose="00000500000000000000" pitchFamily="2" charset="0"/>
                <a:cs typeface="Poppins" panose="00000500000000000000" pitchFamily="2" charset="0"/>
              </a:rPr>
              <a:t>Spark</a:t>
            </a:r>
            <a:r>
              <a:rPr lang="es-ES" sz="1600" dirty="0">
                <a:latin typeface="Poppins" panose="00000500000000000000" pitchFamily="2" charset="0"/>
                <a:cs typeface="Poppins" panose="00000500000000000000" pitchFamily="2" charset="0"/>
              </a:rPr>
              <a:t>, Presto/Trino, </a:t>
            </a:r>
            <a:r>
              <a:rPr lang="es-ES" sz="1600" dirty="0" err="1">
                <a:latin typeface="Poppins" panose="00000500000000000000" pitchFamily="2" charset="0"/>
                <a:cs typeface="Poppins" panose="00000500000000000000" pitchFamily="2" charset="0"/>
              </a:rPr>
              <a:t>Athena</a:t>
            </a:r>
            <a:r>
              <a:rPr lang="es-ES" sz="1600" dirty="0">
                <a:latin typeface="Poppins" panose="00000500000000000000" pitchFamily="2" charset="0"/>
                <a:cs typeface="Poppins" panose="00000500000000000000" pitchFamily="2" charset="0"/>
              </a:rPr>
              <a:t>, </a:t>
            </a:r>
            <a:r>
              <a:rPr lang="es-ES" sz="1600" dirty="0" err="1">
                <a:latin typeface="Poppins" panose="00000500000000000000" pitchFamily="2" charset="0"/>
                <a:cs typeface="Poppins" panose="00000500000000000000" pitchFamily="2" charset="0"/>
              </a:rPr>
              <a:t>BigQuery</a:t>
            </a:r>
            <a:r>
              <a:rPr lang="es-ES" sz="1600" dirty="0">
                <a:latin typeface="Poppins" panose="00000500000000000000" pitchFamily="2" charset="0"/>
                <a:cs typeface="Poppins" panose="00000500000000000000" pitchFamily="2" charset="0"/>
              </a:rPr>
              <a:t> </a:t>
            </a:r>
            <a:r>
              <a:rPr lang="es-ES" sz="1600" dirty="0" err="1">
                <a:latin typeface="Poppins" panose="00000500000000000000" pitchFamily="2" charset="0"/>
                <a:cs typeface="Poppins" panose="00000500000000000000" pitchFamily="2" charset="0"/>
              </a:rPr>
              <a:t>external</a:t>
            </a:r>
            <a:r>
              <a:rPr lang="es-ES" sz="1600" dirty="0">
                <a:latin typeface="Poppins" panose="00000500000000000000" pitchFamily="2" charset="0"/>
                <a:cs typeface="Poppins" panose="00000500000000000000" pitchFamily="2" charset="0"/>
              </a:rPr>
              <a:t>, etc.).</a:t>
            </a:r>
          </a:p>
          <a:p>
            <a:pPr marL="285750" indent="-285750">
              <a:buFont typeface="Arial" panose="020B0604020202020204" pitchFamily="34" charset="0"/>
              <a:buChar char="•"/>
            </a:pPr>
            <a:endParaRPr lang="es-ES" sz="1600" dirty="0">
              <a:latin typeface="Poppins" panose="00000500000000000000" pitchFamily="2" charset="0"/>
              <a:cs typeface="Poppins" panose="00000500000000000000" pitchFamily="2" charset="0"/>
            </a:endParaRPr>
          </a:p>
          <a:p>
            <a:pPr>
              <a:buNone/>
            </a:pPr>
            <a:r>
              <a:rPr lang="es-ES" sz="1600" b="1" dirty="0">
                <a:latin typeface="Poppins" panose="00000500000000000000" pitchFamily="2" charset="0"/>
                <a:cs typeface="Poppins" panose="00000500000000000000" pitchFamily="2" charset="0"/>
              </a:rPr>
              <a:t>Desventajas</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“Data </a:t>
            </a:r>
            <a:r>
              <a:rPr lang="es-ES" sz="1600" b="1" dirty="0" err="1">
                <a:latin typeface="Poppins" panose="00000500000000000000" pitchFamily="2" charset="0"/>
                <a:cs typeface="Poppins" panose="00000500000000000000" pitchFamily="2" charset="0"/>
              </a:rPr>
              <a:t>swamp</a:t>
            </a:r>
            <a:r>
              <a:rPr lang="es-ES" sz="1600" b="1" dirty="0">
                <a:latin typeface="Poppins" panose="00000500000000000000" pitchFamily="2" charset="0"/>
                <a:cs typeface="Poppins" panose="00000500000000000000" pitchFamily="2" charset="0"/>
              </a:rPr>
              <a:t>” si no hay gobierno: </a:t>
            </a:r>
            <a:r>
              <a:rPr lang="es-ES" sz="1600" dirty="0">
                <a:latin typeface="Poppins" panose="00000500000000000000" pitchFamily="2" charset="0"/>
                <a:cs typeface="Poppins" panose="00000500000000000000" pitchFamily="2" charset="0"/>
              </a:rPr>
              <a:t>metadatos pobres . datos difíciles de encontrar/usar.</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Calidad inconsistente: </a:t>
            </a:r>
            <a:r>
              <a:rPr lang="es-ES" sz="1600" dirty="0">
                <a:latin typeface="Poppins" panose="00000500000000000000" pitchFamily="2" charset="0"/>
                <a:cs typeface="Poppins" panose="00000500000000000000" pitchFamily="2" charset="0"/>
              </a:rPr>
              <a:t>al ser </a:t>
            </a:r>
            <a:r>
              <a:rPr lang="es-ES" sz="1600" dirty="0" err="1">
                <a:latin typeface="Poppins" panose="00000500000000000000" pitchFamily="2" charset="0"/>
                <a:cs typeface="Poppins" panose="00000500000000000000" pitchFamily="2" charset="0"/>
              </a:rPr>
              <a:t>schema-on-read</a:t>
            </a:r>
            <a:r>
              <a:rPr lang="es-ES" sz="1600" dirty="0">
                <a:latin typeface="Poppins" panose="00000500000000000000" pitchFamily="2" charset="0"/>
                <a:cs typeface="Poppins" panose="00000500000000000000" pitchFamily="2" charset="0"/>
              </a:rPr>
              <a:t>, la validación puede quedar “para después”.</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Seguridad y cumplimiento complejos: </a:t>
            </a:r>
            <a:r>
              <a:rPr lang="es-ES" sz="1600" dirty="0">
                <a:latin typeface="Poppins" panose="00000500000000000000" pitchFamily="2" charset="0"/>
                <a:cs typeface="Poppins" panose="00000500000000000000" pitchFamily="2" charset="0"/>
              </a:rPr>
              <a:t>PII, enmascaramiento, claves/roles finos son más trabajo.</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Rendimiento variable: </a:t>
            </a:r>
            <a:r>
              <a:rPr lang="es-ES" sz="1600" dirty="0" err="1">
                <a:latin typeface="Poppins" panose="00000500000000000000" pitchFamily="2" charset="0"/>
                <a:cs typeface="Poppins" panose="00000500000000000000" pitchFamily="2" charset="0"/>
              </a:rPr>
              <a:t>scans</a:t>
            </a:r>
            <a:r>
              <a:rPr lang="es-ES" sz="1600" dirty="0">
                <a:latin typeface="Poppins" panose="00000500000000000000" pitchFamily="2" charset="0"/>
                <a:cs typeface="Poppins" panose="00000500000000000000" pitchFamily="2" charset="0"/>
              </a:rPr>
              <a:t> grandes, particionamiento/archivos mal optimizados: costos y latencias altas.</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Experiencia BI más dura: </a:t>
            </a:r>
            <a:r>
              <a:rPr lang="es-ES" sz="1600" dirty="0">
                <a:latin typeface="Poppins" panose="00000500000000000000" pitchFamily="2" charset="0"/>
                <a:cs typeface="Poppins" panose="00000500000000000000" pitchFamily="2" charset="0"/>
              </a:rPr>
              <a:t>sin modelo semántico/STAR, métricas inconsistentes y tiempos de respuesta peores que en un DW.</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Operación fragmentada: </a:t>
            </a:r>
            <a:r>
              <a:rPr lang="es-ES" sz="1600" dirty="0">
                <a:latin typeface="Poppins" panose="00000500000000000000" pitchFamily="2" charset="0"/>
                <a:cs typeface="Poppins" panose="00000500000000000000" pitchFamily="2" charset="0"/>
              </a:rPr>
              <a:t>demasiadas herramientas (catálogo, linaje, DQ, orquestación) si no se estandariza.</a:t>
            </a:r>
          </a:p>
        </p:txBody>
      </p:sp>
      <p:sp>
        <p:nvSpPr>
          <p:cNvPr id="7" name="CuadroTexto 6">
            <a:extLst>
              <a:ext uri="{FF2B5EF4-FFF2-40B4-BE49-F238E27FC236}">
                <a16:creationId xmlns:a16="http://schemas.microsoft.com/office/drawing/2014/main" id="{26382C06-DE14-9C03-58B9-EFD7CA499C87}"/>
              </a:ext>
            </a:extLst>
          </p:cNvPr>
          <p:cNvSpPr txBox="1"/>
          <p:nvPr/>
        </p:nvSpPr>
        <p:spPr>
          <a:xfrm>
            <a:off x="9585603" y="2409170"/>
            <a:ext cx="7487986" cy="6494085"/>
          </a:xfrm>
          <a:prstGeom prst="rect">
            <a:avLst/>
          </a:prstGeom>
          <a:noFill/>
        </p:spPr>
        <p:txBody>
          <a:bodyPr wrap="square">
            <a:spAutoFit/>
          </a:bodyPr>
          <a:lstStyle/>
          <a:p>
            <a:pPr>
              <a:buNone/>
            </a:pPr>
            <a:r>
              <a:rPr lang="es-ES" sz="1600" b="1" dirty="0">
                <a:latin typeface="Poppins" panose="00000500000000000000" pitchFamily="2" charset="0"/>
                <a:cs typeface="Poppins" panose="00000500000000000000" pitchFamily="2" charset="0"/>
              </a:rPr>
              <a:t>Cómo mitigar </a:t>
            </a:r>
          </a:p>
          <a:p>
            <a:pPr>
              <a:buNone/>
            </a:pPr>
            <a:endParaRPr lang="es-ES" sz="1600" b="1"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Catálogo + gobernanza</a:t>
            </a:r>
            <a:r>
              <a:rPr lang="es-ES" sz="1600" dirty="0">
                <a:latin typeface="Poppins" panose="00000500000000000000" pitchFamily="2" charset="0"/>
                <a:cs typeface="Poppins" panose="00000500000000000000" pitchFamily="2" charset="0"/>
              </a:rPr>
              <a:t>: </a:t>
            </a:r>
            <a:r>
              <a:rPr lang="es-ES" sz="1600" dirty="0" err="1">
                <a:latin typeface="Poppins" panose="00000500000000000000" pitchFamily="2" charset="0"/>
                <a:cs typeface="Poppins" panose="00000500000000000000" pitchFamily="2" charset="0"/>
              </a:rPr>
              <a:t>Glue</a:t>
            </a:r>
            <a:r>
              <a:rPr lang="es-ES" sz="1600" dirty="0">
                <a:latin typeface="Poppins" panose="00000500000000000000" pitchFamily="2" charset="0"/>
                <a:cs typeface="Poppins" panose="00000500000000000000" pitchFamily="2" charset="0"/>
              </a:rPr>
              <a:t>/+ metadatos obligatorios, </a:t>
            </a:r>
            <a:r>
              <a:rPr lang="es-ES" sz="1600" dirty="0" err="1">
                <a:latin typeface="Poppins" panose="00000500000000000000" pitchFamily="2" charset="0"/>
                <a:cs typeface="Poppins" panose="00000500000000000000" pitchFamily="2" charset="0"/>
              </a:rPr>
              <a:t>owners</a:t>
            </a:r>
            <a:r>
              <a:rPr lang="es-ES" sz="1600" dirty="0">
                <a:latin typeface="Poppins" panose="00000500000000000000" pitchFamily="2" charset="0"/>
                <a:cs typeface="Poppins" panose="00000500000000000000" pitchFamily="2" charset="0"/>
              </a:rPr>
              <a:t> y clasificación de PII.</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Formatos y tablas</a:t>
            </a:r>
            <a:r>
              <a:rPr lang="es-ES" sz="1600" dirty="0">
                <a:latin typeface="Poppins" panose="00000500000000000000" pitchFamily="2" charset="0"/>
                <a:cs typeface="Poppins" panose="00000500000000000000" pitchFamily="2" charset="0"/>
              </a:rPr>
              <a:t>: </a:t>
            </a:r>
            <a:r>
              <a:rPr lang="es-ES" sz="1600" dirty="0" err="1">
                <a:latin typeface="Poppins" panose="00000500000000000000" pitchFamily="2" charset="0"/>
                <a:cs typeface="Poppins" panose="00000500000000000000" pitchFamily="2" charset="0"/>
              </a:rPr>
              <a:t>Parquet</a:t>
            </a:r>
            <a:r>
              <a:rPr lang="es-ES" sz="1600" dirty="0">
                <a:latin typeface="Poppins" panose="00000500000000000000" pitchFamily="2" charset="0"/>
                <a:cs typeface="Poppins" panose="00000500000000000000" pitchFamily="2" charset="0"/>
              </a:rPr>
              <a:t> + Iceberg/Delta/</a:t>
            </a:r>
            <a:r>
              <a:rPr lang="es-ES" sz="1600" dirty="0" err="1">
                <a:latin typeface="Poppins" panose="00000500000000000000" pitchFamily="2" charset="0"/>
                <a:cs typeface="Poppins" panose="00000500000000000000" pitchFamily="2" charset="0"/>
              </a:rPr>
              <a:t>Hudi</a:t>
            </a:r>
            <a:r>
              <a:rPr lang="es-ES" sz="1600" dirty="0">
                <a:latin typeface="Poppins" panose="00000500000000000000" pitchFamily="2" charset="0"/>
                <a:cs typeface="Poppins" panose="00000500000000000000" pitchFamily="2" charset="0"/>
              </a:rPr>
              <a:t> para ACID, time </a:t>
            </a:r>
            <a:r>
              <a:rPr lang="es-ES" sz="1600" dirty="0" err="1">
                <a:latin typeface="Poppins" panose="00000500000000000000" pitchFamily="2" charset="0"/>
                <a:cs typeface="Poppins" panose="00000500000000000000" pitchFamily="2" charset="0"/>
              </a:rPr>
              <a:t>travel</a:t>
            </a:r>
            <a:r>
              <a:rPr lang="es-ES" sz="1600" dirty="0">
                <a:latin typeface="Poppins" panose="00000500000000000000" pitchFamily="2" charset="0"/>
                <a:cs typeface="Poppins" panose="00000500000000000000" pitchFamily="2" charset="0"/>
              </a:rPr>
              <a:t> y manejo de archivos.</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Optimización</a:t>
            </a:r>
            <a:r>
              <a:rPr lang="es-ES" sz="1600" dirty="0">
                <a:latin typeface="Poppins" panose="00000500000000000000" pitchFamily="2" charset="0"/>
                <a:cs typeface="Poppins" panose="00000500000000000000" pitchFamily="2" charset="0"/>
              </a:rPr>
              <a:t>: particionar por claves de alto filtro, </a:t>
            </a:r>
            <a:r>
              <a:rPr lang="es-ES" sz="1600" dirty="0" err="1">
                <a:latin typeface="Poppins" panose="00000500000000000000" pitchFamily="2" charset="0"/>
                <a:cs typeface="Poppins" panose="00000500000000000000" pitchFamily="2" charset="0"/>
              </a:rPr>
              <a:t>compaction</a:t>
            </a:r>
            <a:r>
              <a:rPr lang="es-ES" sz="1600" dirty="0">
                <a:latin typeface="Poppins" panose="00000500000000000000" pitchFamily="2" charset="0"/>
                <a:cs typeface="Poppins" panose="00000500000000000000" pitchFamily="2" charset="0"/>
              </a:rPr>
              <a:t>, z-</a:t>
            </a:r>
            <a:r>
              <a:rPr lang="es-ES" sz="1600" dirty="0" err="1">
                <a:latin typeface="Poppins" panose="00000500000000000000" pitchFamily="2" charset="0"/>
                <a:cs typeface="Poppins" panose="00000500000000000000" pitchFamily="2" charset="0"/>
              </a:rPr>
              <a:t>order</a:t>
            </a:r>
            <a:r>
              <a:rPr lang="es-ES" sz="1600" dirty="0">
                <a:latin typeface="Poppins" panose="00000500000000000000" pitchFamily="2" charset="0"/>
                <a:cs typeface="Poppins" panose="00000500000000000000" pitchFamily="2" charset="0"/>
              </a:rPr>
              <a:t>/</a:t>
            </a:r>
            <a:r>
              <a:rPr lang="es-ES" sz="1600" dirty="0" err="1">
                <a:latin typeface="Poppins" panose="00000500000000000000" pitchFamily="2" charset="0"/>
                <a:cs typeface="Poppins" panose="00000500000000000000" pitchFamily="2" charset="0"/>
              </a:rPr>
              <a:t>clustering</a:t>
            </a:r>
            <a:r>
              <a:rPr lang="es-ES" sz="1600" dirty="0">
                <a:latin typeface="Poppins" panose="00000500000000000000" pitchFamily="2" charset="0"/>
                <a:cs typeface="Poppins" panose="00000500000000000000" pitchFamily="2" charset="0"/>
              </a:rPr>
              <a:t>, tamaños ~128–512 MB.</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Calidad</a:t>
            </a:r>
            <a:r>
              <a:rPr lang="es-ES" sz="1600" dirty="0">
                <a:latin typeface="Poppins" panose="00000500000000000000" pitchFamily="2" charset="0"/>
                <a:cs typeface="Poppins" panose="00000500000000000000" pitchFamily="2" charset="0"/>
              </a:rPr>
              <a:t>: </a:t>
            </a:r>
            <a:r>
              <a:rPr lang="es-ES" sz="1600" dirty="0" err="1">
                <a:latin typeface="Poppins" panose="00000500000000000000" pitchFamily="2" charset="0"/>
                <a:cs typeface="Poppins" panose="00000500000000000000" pitchFamily="2" charset="0"/>
              </a:rPr>
              <a:t>tests</a:t>
            </a:r>
            <a:r>
              <a:rPr lang="es-ES" sz="1600" dirty="0">
                <a:latin typeface="Poppins" panose="00000500000000000000" pitchFamily="2" charset="0"/>
                <a:cs typeface="Poppins" panose="00000500000000000000" pitchFamily="2" charset="0"/>
              </a:rPr>
              <a:t> (Great </a:t>
            </a:r>
            <a:r>
              <a:rPr lang="es-ES" sz="1600" dirty="0" err="1">
                <a:latin typeface="Poppins" panose="00000500000000000000" pitchFamily="2" charset="0"/>
                <a:cs typeface="Poppins" panose="00000500000000000000" pitchFamily="2" charset="0"/>
              </a:rPr>
              <a:t>Expectations</a:t>
            </a:r>
            <a:r>
              <a:rPr lang="es-ES" sz="1600" dirty="0">
                <a:latin typeface="Poppins" panose="00000500000000000000" pitchFamily="2" charset="0"/>
                <a:cs typeface="Poppins" panose="00000500000000000000" pitchFamily="2" charset="0"/>
              </a:rPr>
              <a:t>/</a:t>
            </a:r>
            <a:r>
              <a:rPr lang="es-ES" sz="1600" dirty="0" err="1">
                <a:latin typeface="Poppins" panose="00000500000000000000" pitchFamily="2" charset="0"/>
                <a:cs typeface="Poppins" panose="00000500000000000000" pitchFamily="2" charset="0"/>
              </a:rPr>
              <a:t>dbt</a:t>
            </a:r>
            <a:r>
              <a:rPr lang="es-ES" sz="1600" dirty="0">
                <a:latin typeface="Poppins" panose="00000500000000000000" pitchFamily="2" charset="0"/>
                <a:cs typeface="Poppins" panose="00000500000000000000" pitchFamily="2" charset="0"/>
              </a:rPr>
              <a:t> </a:t>
            </a:r>
            <a:r>
              <a:rPr lang="es-ES" sz="1600" dirty="0" err="1">
                <a:latin typeface="Poppins" panose="00000500000000000000" pitchFamily="2" charset="0"/>
                <a:cs typeface="Poppins" panose="00000500000000000000" pitchFamily="2" charset="0"/>
              </a:rPr>
              <a:t>tests</a:t>
            </a:r>
            <a:r>
              <a:rPr lang="es-ES" sz="1600" dirty="0">
                <a:latin typeface="Poppins" panose="00000500000000000000" pitchFamily="2" charset="0"/>
                <a:cs typeface="Poppins" panose="00000500000000000000" pitchFamily="2" charset="0"/>
              </a:rPr>
              <a:t>), contratos de datos y validación en ingestión.</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Seguridad</a:t>
            </a:r>
            <a:r>
              <a:rPr lang="es-ES" sz="1600" dirty="0">
                <a:latin typeface="Poppins" panose="00000500000000000000" pitchFamily="2" charset="0"/>
                <a:cs typeface="Poppins" panose="00000500000000000000" pitchFamily="2" charset="0"/>
              </a:rPr>
              <a:t>: KMS, políticas por dominio/rol, enmascaramiento dinámico y </a:t>
            </a:r>
            <a:r>
              <a:rPr lang="es-ES" sz="1600" dirty="0" err="1">
                <a:latin typeface="Poppins" panose="00000500000000000000" pitchFamily="2" charset="0"/>
                <a:cs typeface="Poppins" panose="00000500000000000000" pitchFamily="2" charset="0"/>
              </a:rPr>
              <a:t>tokenización</a:t>
            </a:r>
            <a:r>
              <a:rPr lang="es-ES" sz="1600" dirty="0">
                <a:latin typeface="Poppins" panose="00000500000000000000" pitchFamily="2" charset="0"/>
                <a:cs typeface="Poppins" panose="00000500000000000000" pitchFamily="2" charset="0"/>
              </a:rPr>
              <a:t>.</a:t>
            </a:r>
          </a:p>
          <a:p>
            <a:pPr marL="285750" indent="-285750">
              <a:buFont typeface="Arial" panose="020B0604020202020204" pitchFamily="34" charset="0"/>
              <a:buChar char="•"/>
            </a:pPr>
            <a:r>
              <a:rPr lang="es-ES" sz="1600" b="1" dirty="0">
                <a:latin typeface="Poppins" panose="00000500000000000000" pitchFamily="2" charset="0"/>
                <a:cs typeface="Poppins" panose="00000500000000000000" pitchFamily="2" charset="0"/>
              </a:rPr>
              <a:t>Capa semántica para BI</a:t>
            </a:r>
            <a:r>
              <a:rPr lang="es-ES" sz="1600" dirty="0">
                <a:latin typeface="Poppins" panose="00000500000000000000" pitchFamily="2" charset="0"/>
                <a:cs typeface="Poppins" panose="00000500000000000000" pitchFamily="2" charset="0"/>
              </a:rPr>
              <a:t>: vistas certificadas/modelo dimensional sobre la zona Gold.</a:t>
            </a:r>
          </a:p>
          <a:p>
            <a:pPr marL="285750" indent="-285750">
              <a:buFont typeface="Arial" panose="020B0604020202020204" pitchFamily="34" charset="0"/>
              <a:buChar char="•"/>
            </a:pPr>
            <a:r>
              <a:rPr lang="es-ES" sz="1600" b="1" dirty="0" err="1">
                <a:latin typeface="Poppins" panose="00000500000000000000" pitchFamily="2" charset="0"/>
                <a:cs typeface="Poppins" panose="00000500000000000000" pitchFamily="2" charset="0"/>
              </a:rPr>
              <a:t>Cost</a:t>
            </a:r>
            <a:r>
              <a:rPr lang="es-ES" sz="1600" b="1" dirty="0">
                <a:latin typeface="Poppins" panose="00000500000000000000" pitchFamily="2" charset="0"/>
                <a:cs typeface="Poppins" panose="00000500000000000000" pitchFamily="2" charset="0"/>
              </a:rPr>
              <a:t> control</a:t>
            </a:r>
            <a:r>
              <a:rPr lang="es-ES" sz="1600" dirty="0">
                <a:latin typeface="Poppins" panose="00000500000000000000" pitchFamily="2" charset="0"/>
                <a:cs typeface="Poppins" panose="00000500000000000000" pitchFamily="2" charset="0"/>
              </a:rPr>
              <a:t>: límites de escaneo, </a:t>
            </a:r>
            <a:r>
              <a:rPr lang="es-ES" sz="1600" dirty="0" err="1">
                <a:latin typeface="Poppins" panose="00000500000000000000" pitchFamily="2" charset="0"/>
                <a:cs typeface="Poppins" panose="00000500000000000000" pitchFamily="2" charset="0"/>
              </a:rPr>
              <a:t>materialized</a:t>
            </a:r>
            <a:r>
              <a:rPr lang="es-ES" sz="1600" dirty="0">
                <a:latin typeface="Poppins" panose="00000500000000000000" pitchFamily="2" charset="0"/>
                <a:cs typeface="Poppins" panose="00000500000000000000" pitchFamily="2" charset="0"/>
              </a:rPr>
              <a:t> </a:t>
            </a:r>
            <a:r>
              <a:rPr lang="es-ES" sz="1600" dirty="0" err="1">
                <a:latin typeface="Poppins" panose="00000500000000000000" pitchFamily="2" charset="0"/>
                <a:cs typeface="Poppins" panose="00000500000000000000" pitchFamily="2" charset="0"/>
              </a:rPr>
              <a:t>views</a:t>
            </a:r>
            <a:r>
              <a:rPr lang="es-ES" sz="1600" dirty="0">
                <a:latin typeface="Poppins" panose="00000500000000000000" pitchFamily="2" charset="0"/>
                <a:cs typeface="Poppins" panose="00000500000000000000" pitchFamily="2" charset="0"/>
              </a:rPr>
              <a:t>/caches, monitoreo de costos.</a:t>
            </a:r>
          </a:p>
          <a:p>
            <a:pPr marL="285750" indent="-285750">
              <a:buFont typeface="Arial" panose="020B0604020202020204" pitchFamily="34" charset="0"/>
              <a:buChar char="•"/>
            </a:pPr>
            <a:endParaRPr lang="es-ES" sz="1600" dirty="0">
              <a:latin typeface="Poppins" panose="00000500000000000000" pitchFamily="2" charset="0"/>
              <a:cs typeface="Poppins" panose="00000500000000000000" pitchFamily="2" charset="0"/>
            </a:endParaRPr>
          </a:p>
          <a:p>
            <a:pPr>
              <a:buNone/>
            </a:pPr>
            <a:r>
              <a:rPr lang="es-ES" sz="1600" b="1" dirty="0">
                <a:latin typeface="Poppins" panose="00000500000000000000" pitchFamily="2" charset="0"/>
                <a:cs typeface="Poppins" panose="00000500000000000000" pitchFamily="2" charset="0"/>
              </a:rPr>
              <a:t>¿Cuándo conviene?</a:t>
            </a: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Muchos tipos de datos y volúmenes crecientes; fuerte foco en ML/analítica avanzada y exploración.</a:t>
            </a: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Necesitas retención cruda y reprocesar con nuevas lógicas.</a:t>
            </a: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Quieres ecosistema abierto y desacoplado.</a:t>
            </a: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Si tu caso requiere consistencia de métricas y </a:t>
            </a:r>
            <a:r>
              <a:rPr lang="es-ES" sz="1600" dirty="0" err="1">
                <a:latin typeface="Poppins" panose="00000500000000000000" pitchFamily="2" charset="0"/>
                <a:cs typeface="Poppins" panose="00000500000000000000" pitchFamily="2" charset="0"/>
              </a:rPr>
              <a:t>SLAs</a:t>
            </a:r>
            <a:r>
              <a:rPr lang="es-ES" sz="1600" dirty="0">
                <a:latin typeface="Poppins" panose="00000500000000000000" pitchFamily="2" charset="0"/>
                <a:cs typeface="Poppins" panose="00000500000000000000" pitchFamily="2" charset="0"/>
              </a:rPr>
              <a:t> de BI fuertes, considera un </a:t>
            </a:r>
            <a:r>
              <a:rPr lang="es-ES" sz="1600" dirty="0" err="1">
                <a:latin typeface="Poppins" panose="00000500000000000000" pitchFamily="2" charset="0"/>
                <a:cs typeface="Poppins" panose="00000500000000000000" pitchFamily="2" charset="0"/>
              </a:rPr>
              <a:t>lakehouse</a:t>
            </a:r>
            <a:r>
              <a:rPr lang="es-ES" sz="1600" dirty="0">
                <a:latin typeface="Poppins" panose="00000500000000000000" pitchFamily="2" charset="0"/>
                <a:cs typeface="Poppins" panose="00000500000000000000" pitchFamily="2" charset="0"/>
              </a:rPr>
              <a:t> (data </a:t>
            </a:r>
            <a:r>
              <a:rPr lang="es-ES" sz="1600" dirty="0" err="1">
                <a:latin typeface="Poppins" panose="00000500000000000000" pitchFamily="2" charset="0"/>
                <a:cs typeface="Poppins" panose="00000500000000000000" pitchFamily="2" charset="0"/>
              </a:rPr>
              <a:t>lake</a:t>
            </a:r>
            <a:r>
              <a:rPr lang="es-ES" sz="1600" dirty="0">
                <a:latin typeface="Poppins" panose="00000500000000000000" pitchFamily="2" charset="0"/>
                <a:cs typeface="Poppins" panose="00000500000000000000" pitchFamily="2" charset="0"/>
              </a:rPr>
              <a:t> + formato de tablas ACID + capa semántica) o combinarlo con un DW para consumo analítico de alto rendimiento.</a:t>
            </a:r>
          </a:p>
        </p:txBody>
      </p:sp>
    </p:spTree>
    <p:extLst>
      <p:ext uri="{BB962C8B-B14F-4D97-AF65-F5344CB8AC3E}">
        <p14:creationId xmlns:p14="http://schemas.microsoft.com/office/powerpoint/2010/main" val="22486623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4C40E41C-C204-E36D-4BE0-14135DA5C7CF}"/>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882AAEDE-D141-49B8-C971-36C8F2581F46}"/>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FB0104B8-8B10-ABA4-B7CF-39EB3FE17EBC}"/>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1C9F0442-3E07-755D-71D4-0CB489CB88D4}"/>
              </a:ext>
            </a:extLst>
          </p:cNvPr>
          <p:cNvGrpSpPr/>
          <p:nvPr/>
        </p:nvGrpSpPr>
        <p:grpSpPr>
          <a:xfrm>
            <a:off x="720000" y="710874"/>
            <a:ext cx="7909650" cy="925701"/>
            <a:chOff x="0" y="-339725"/>
            <a:chExt cx="7433261" cy="1234269"/>
          </a:xfrm>
        </p:grpSpPr>
        <p:grpSp>
          <p:nvGrpSpPr>
            <p:cNvPr id="109" name="Google Shape;109;p2">
              <a:extLst>
                <a:ext uri="{FF2B5EF4-FFF2-40B4-BE49-F238E27FC236}">
                  <a16:creationId xmlns:a16="http://schemas.microsoft.com/office/drawing/2014/main" id="{204C32DB-4571-5C83-0D68-05CF0FF3711D}"/>
                </a:ext>
              </a:extLst>
            </p:cNvPr>
            <p:cNvGrpSpPr/>
            <p:nvPr/>
          </p:nvGrpSpPr>
          <p:grpSpPr>
            <a:xfrm>
              <a:off x="0" y="-339725"/>
              <a:ext cx="7433261" cy="1232447"/>
              <a:chOff x="0" y="-79625"/>
              <a:chExt cx="1742214" cy="288862"/>
            </a:xfrm>
          </p:grpSpPr>
          <p:sp>
            <p:nvSpPr>
              <p:cNvPr id="110" name="Google Shape;110;p2">
                <a:extLst>
                  <a:ext uri="{FF2B5EF4-FFF2-40B4-BE49-F238E27FC236}">
                    <a16:creationId xmlns:a16="http://schemas.microsoft.com/office/drawing/2014/main" id="{AF3E0FB4-598A-0F1F-B100-F79155EA37AB}"/>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633C0DBD-DB7C-0330-16D5-143216E73192}"/>
                  </a:ext>
                </a:extLst>
              </p:cNvPr>
              <p:cNvSpPr txBox="1"/>
              <p:nvPr/>
            </p:nvSpPr>
            <p:spPr>
              <a:xfrm>
                <a:off x="0" y="-79625"/>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4E251038-0BA7-EF94-9377-989B8EE753CF}"/>
                </a:ext>
              </a:extLst>
            </p:cNvPr>
            <p:cNvSpPr txBox="1"/>
            <p:nvPr/>
          </p:nvSpPr>
          <p:spPr>
            <a:xfrm>
              <a:off x="126003" y="106636"/>
              <a:ext cx="7181400" cy="787908"/>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Medallón</a:t>
              </a:r>
              <a:endParaRPr sz="3071" b="1" dirty="0">
                <a:solidFill>
                  <a:srgbClr val="FFFFFF"/>
                </a:solidFill>
                <a:latin typeface="Poppins"/>
                <a:ea typeface="Poppins"/>
                <a:cs typeface="Poppins"/>
                <a:sym typeface="Poppins"/>
              </a:endParaRPr>
            </a:p>
          </p:txBody>
        </p:sp>
      </p:grpSp>
      <p:pic>
        <p:nvPicPr>
          <p:cNvPr id="3" name="Imagen 2">
            <a:extLst>
              <a:ext uri="{FF2B5EF4-FFF2-40B4-BE49-F238E27FC236}">
                <a16:creationId xmlns:a16="http://schemas.microsoft.com/office/drawing/2014/main" id="{378BD9A2-03B6-E1A1-F251-B3522FEA49D2}"/>
              </a:ext>
            </a:extLst>
          </p:cNvPr>
          <p:cNvPicPr>
            <a:picLocks noChangeAspect="1"/>
          </p:cNvPicPr>
          <p:nvPr/>
        </p:nvPicPr>
        <p:blipFill>
          <a:blip r:embed="rId5"/>
          <a:stretch>
            <a:fillRect/>
          </a:stretch>
        </p:blipFill>
        <p:spPr>
          <a:xfrm>
            <a:off x="2427937" y="2738102"/>
            <a:ext cx="13432125" cy="4810796"/>
          </a:xfrm>
          <a:prstGeom prst="rect">
            <a:avLst/>
          </a:prstGeom>
        </p:spPr>
      </p:pic>
    </p:spTree>
    <p:extLst>
      <p:ext uri="{BB962C8B-B14F-4D97-AF65-F5344CB8AC3E}">
        <p14:creationId xmlns:p14="http://schemas.microsoft.com/office/powerpoint/2010/main" val="28156782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D6C2777F-CA65-8523-F2C2-DA07E4DFD12A}"/>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B265679E-4D1F-C222-7C54-B791D2735B9F}"/>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C402A73F-E09A-54A3-63D4-18A9C2F1120B}"/>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3B087E64-325E-B665-3BFB-65638BE4364D}"/>
              </a:ext>
            </a:extLst>
          </p:cNvPr>
          <p:cNvGrpSpPr/>
          <p:nvPr/>
        </p:nvGrpSpPr>
        <p:grpSpPr>
          <a:xfrm>
            <a:off x="720000" y="683793"/>
            <a:ext cx="7909650" cy="952782"/>
            <a:chOff x="0" y="-375833"/>
            <a:chExt cx="7433261" cy="1270377"/>
          </a:xfrm>
        </p:grpSpPr>
        <p:grpSp>
          <p:nvGrpSpPr>
            <p:cNvPr id="109" name="Google Shape;109;p2">
              <a:extLst>
                <a:ext uri="{FF2B5EF4-FFF2-40B4-BE49-F238E27FC236}">
                  <a16:creationId xmlns:a16="http://schemas.microsoft.com/office/drawing/2014/main" id="{AC48EF04-D923-8724-1748-A40362FE3559}"/>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F1A51BCD-A72D-AD48-EDFC-B7B4E7B47B21}"/>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E1C3DC30-DCBA-1444-775C-F80E045F5268}"/>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ED743D0F-0F62-EB82-CAD8-24F4955C5015}"/>
                </a:ext>
              </a:extLst>
            </p:cNvPr>
            <p:cNvSpPr txBox="1"/>
            <p:nvPr/>
          </p:nvSpPr>
          <p:spPr>
            <a:xfrm>
              <a:off x="126003" y="106636"/>
              <a:ext cx="7181400" cy="787908"/>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Medallón</a:t>
              </a:r>
              <a:endParaRPr sz="3071" b="1" dirty="0">
                <a:solidFill>
                  <a:srgbClr val="FFFFFF"/>
                </a:solidFill>
                <a:latin typeface="Poppins"/>
                <a:ea typeface="Poppins"/>
                <a:cs typeface="Poppins"/>
                <a:sym typeface="Poppins"/>
              </a:endParaRPr>
            </a:p>
          </p:txBody>
        </p:sp>
      </p:grpSp>
      <p:pic>
        <p:nvPicPr>
          <p:cNvPr id="4" name="Imagen 3">
            <a:extLst>
              <a:ext uri="{FF2B5EF4-FFF2-40B4-BE49-F238E27FC236}">
                <a16:creationId xmlns:a16="http://schemas.microsoft.com/office/drawing/2014/main" id="{90C287C1-FFB2-5458-6E2B-571977256628}"/>
              </a:ext>
            </a:extLst>
          </p:cNvPr>
          <p:cNvPicPr>
            <a:picLocks noChangeAspect="1"/>
          </p:cNvPicPr>
          <p:nvPr/>
        </p:nvPicPr>
        <p:blipFill>
          <a:blip r:embed="rId5"/>
          <a:stretch>
            <a:fillRect/>
          </a:stretch>
        </p:blipFill>
        <p:spPr>
          <a:xfrm>
            <a:off x="2294569" y="2283632"/>
            <a:ext cx="13698862" cy="6563641"/>
          </a:xfrm>
          <a:prstGeom prst="rect">
            <a:avLst/>
          </a:prstGeom>
        </p:spPr>
      </p:pic>
    </p:spTree>
    <p:extLst>
      <p:ext uri="{BB962C8B-B14F-4D97-AF65-F5344CB8AC3E}">
        <p14:creationId xmlns:p14="http://schemas.microsoft.com/office/powerpoint/2010/main" val="20421858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ED563512-CF85-3A6F-3B00-7422A58E564A}"/>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EEEC0A4A-4825-B0DB-837C-4C174523EE3E}"/>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65B75F77-40B1-1ABE-C0C5-10A9A2DEA647}"/>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591D6189-46E9-D9F4-38D0-E51CCB148385}"/>
              </a:ext>
            </a:extLst>
          </p:cNvPr>
          <p:cNvGrpSpPr/>
          <p:nvPr/>
        </p:nvGrpSpPr>
        <p:grpSpPr>
          <a:xfrm>
            <a:off x="720000" y="683793"/>
            <a:ext cx="7909650" cy="952782"/>
            <a:chOff x="0" y="-375833"/>
            <a:chExt cx="7433261" cy="1270377"/>
          </a:xfrm>
        </p:grpSpPr>
        <p:grpSp>
          <p:nvGrpSpPr>
            <p:cNvPr id="109" name="Google Shape;109;p2">
              <a:extLst>
                <a:ext uri="{FF2B5EF4-FFF2-40B4-BE49-F238E27FC236}">
                  <a16:creationId xmlns:a16="http://schemas.microsoft.com/office/drawing/2014/main" id="{EBB44215-B090-1F81-A742-E9B21AD093B4}"/>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C1F2CEE2-D209-422E-2F71-D6B67FC5961D}"/>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5D253998-746A-D6C2-3656-2E92A07CFBA7}"/>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C8BCD8C7-8906-4F75-895C-F168652D98F8}"/>
                </a:ext>
              </a:extLst>
            </p:cNvPr>
            <p:cNvSpPr txBox="1"/>
            <p:nvPr/>
          </p:nvSpPr>
          <p:spPr>
            <a:xfrm>
              <a:off x="126003" y="106636"/>
              <a:ext cx="7181400" cy="787908"/>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Medallón</a:t>
              </a:r>
              <a:endParaRPr sz="3071" b="1" dirty="0">
                <a:solidFill>
                  <a:srgbClr val="FFFFFF"/>
                </a:solidFill>
                <a:latin typeface="Poppins"/>
                <a:ea typeface="Poppins"/>
                <a:cs typeface="Poppins"/>
                <a:sym typeface="Poppins"/>
              </a:endParaRPr>
            </a:p>
          </p:txBody>
        </p:sp>
      </p:grpSp>
      <p:pic>
        <p:nvPicPr>
          <p:cNvPr id="1028" name="Picture 4">
            <a:extLst>
              <a:ext uri="{FF2B5EF4-FFF2-40B4-BE49-F238E27FC236}">
                <a16:creationId xmlns:a16="http://schemas.microsoft.com/office/drawing/2014/main" id="{DC96D870-B9FC-0555-6FE3-7F973E6FDD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30682" y="2203654"/>
            <a:ext cx="13632093" cy="7186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54901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952958D5-8879-0144-7EFC-92924FFB49ED}"/>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329751E8-D630-BEC8-5AFA-C66881E9A864}"/>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2E279829-0465-2FF0-B7A3-4760A80F7EC8}"/>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81266919-AC14-C994-9DF4-837A4024A950}"/>
              </a:ext>
            </a:extLst>
          </p:cNvPr>
          <p:cNvGrpSpPr/>
          <p:nvPr/>
        </p:nvGrpSpPr>
        <p:grpSpPr>
          <a:xfrm>
            <a:off x="720000" y="683793"/>
            <a:ext cx="7909650" cy="952782"/>
            <a:chOff x="0" y="-375833"/>
            <a:chExt cx="7433261" cy="1270377"/>
          </a:xfrm>
        </p:grpSpPr>
        <p:grpSp>
          <p:nvGrpSpPr>
            <p:cNvPr id="109" name="Google Shape;109;p2">
              <a:extLst>
                <a:ext uri="{FF2B5EF4-FFF2-40B4-BE49-F238E27FC236}">
                  <a16:creationId xmlns:a16="http://schemas.microsoft.com/office/drawing/2014/main" id="{B112967A-36F0-8022-71D6-D2F8151F46D8}"/>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33C9DDE9-103C-0709-6157-211B6C37582C}"/>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8D7FF15C-9FFE-59A6-E0B3-6A57BA59BBC7}"/>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40242DA4-2D13-7266-974E-BEAC5EAA6A59}"/>
                </a:ext>
              </a:extLst>
            </p:cNvPr>
            <p:cNvSpPr txBox="1"/>
            <p:nvPr/>
          </p:nvSpPr>
          <p:spPr>
            <a:xfrm>
              <a:off x="126003" y="106636"/>
              <a:ext cx="7181400" cy="787908"/>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Medallón</a:t>
              </a:r>
              <a:endParaRPr sz="3071" b="1" dirty="0">
                <a:solidFill>
                  <a:srgbClr val="FFFFFF"/>
                </a:solidFill>
                <a:latin typeface="Poppins"/>
                <a:ea typeface="Poppins"/>
                <a:cs typeface="Poppins"/>
                <a:sym typeface="Poppins"/>
              </a:endParaRPr>
            </a:p>
          </p:txBody>
        </p:sp>
      </p:grpSp>
      <p:pic>
        <p:nvPicPr>
          <p:cNvPr id="3" name="Imagen 2">
            <a:extLst>
              <a:ext uri="{FF2B5EF4-FFF2-40B4-BE49-F238E27FC236}">
                <a16:creationId xmlns:a16="http://schemas.microsoft.com/office/drawing/2014/main" id="{83747349-FF08-E1A8-AEB9-F8B474596267}"/>
              </a:ext>
            </a:extLst>
          </p:cNvPr>
          <p:cNvPicPr>
            <a:picLocks noChangeAspect="1"/>
          </p:cNvPicPr>
          <p:nvPr/>
        </p:nvPicPr>
        <p:blipFill>
          <a:blip r:embed="rId5"/>
          <a:stretch>
            <a:fillRect/>
          </a:stretch>
        </p:blipFill>
        <p:spPr>
          <a:xfrm>
            <a:off x="3589506" y="2488641"/>
            <a:ext cx="11990197" cy="7480352"/>
          </a:xfrm>
          <a:prstGeom prst="rect">
            <a:avLst/>
          </a:prstGeom>
        </p:spPr>
      </p:pic>
    </p:spTree>
    <p:extLst>
      <p:ext uri="{BB962C8B-B14F-4D97-AF65-F5344CB8AC3E}">
        <p14:creationId xmlns:p14="http://schemas.microsoft.com/office/powerpoint/2010/main" val="32675103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7E9A7AD2-D418-AF93-EF13-739EAFB4C334}"/>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9B6DFB75-FFEA-6748-E6C7-F1E3727AC441}"/>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9A382CE2-345C-9420-79E5-AC2BE185E08A}"/>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EA2EFD3D-B844-7FDF-46D4-E38CD65AE2F4}"/>
              </a:ext>
            </a:extLst>
          </p:cNvPr>
          <p:cNvGrpSpPr/>
          <p:nvPr/>
        </p:nvGrpSpPr>
        <p:grpSpPr>
          <a:xfrm>
            <a:off x="720000" y="683793"/>
            <a:ext cx="7909650" cy="2110792"/>
            <a:chOff x="0" y="-375833"/>
            <a:chExt cx="7433261" cy="2814390"/>
          </a:xfrm>
        </p:grpSpPr>
        <p:grpSp>
          <p:nvGrpSpPr>
            <p:cNvPr id="109" name="Google Shape;109;p2">
              <a:extLst>
                <a:ext uri="{FF2B5EF4-FFF2-40B4-BE49-F238E27FC236}">
                  <a16:creationId xmlns:a16="http://schemas.microsoft.com/office/drawing/2014/main" id="{24094AFC-F063-C93B-F104-4CD6D13AC12E}"/>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BCD5D7E9-DEB8-2822-9321-126743FED86C}"/>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98AAEB52-6F48-B8D5-97B1-7640DBFAB2F7}"/>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1C7760E6-A8B9-E111-9E9E-C897EE219B5D}"/>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err="1">
                  <a:solidFill>
                    <a:schemeClr val="bg1"/>
                  </a:solidFill>
                </a:rPr>
                <a:t>Lakehouse</a:t>
              </a:r>
              <a:endParaRPr lang="es-CO" sz="3200" dirty="0">
                <a:solidFill>
                  <a:schemeClr val="bg1"/>
                </a:solidFill>
              </a:endParaRP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8B047091-9056-BF52-C9FB-3F01E98936C5}"/>
              </a:ext>
            </a:extLst>
          </p:cNvPr>
          <p:cNvSpPr txBox="1"/>
          <p:nvPr/>
        </p:nvSpPr>
        <p:spPr>
          <a:xfrm>
            <a:off x="1324835" y="2185792"/>
            <a:ext cx="16412953" cy="7417415"/>
          </a:xfrm>
          <a:prstGeom prst="rect">
            <a:avLst/>
          </a:prstGeom>
          <a:noFill/>
        </p:spPr>
        <p:txBody>
          <a:bodyPr wrap="square">
            <a:spAutoFit/>
          </a:bodyPr>
          <a:lstStyle/>
          <a:p>
            <a:r>
              <a:rPr lang="es-CO" sz="2400" b="1" dirty="0">
                <a:latin typeface="Poppins" panose="00000500000000000000" pitchFamily="2" charset="0"/>
                <a:cs typeface="Poppins" panose="00000500000000000000" pitchFamily="2" charset="0"/>
              </a:rPr>
              <a:t>¿Qué es realmente un Data </a:t>
            </a:r>
            <a:r>
              <a:rPr lang="es-CO" sz="2400" b="1" dirty="0" err="1">
                <a:latin typeface="Poppins" panose="00000500000000000000" pitchFamily="2" charset="0"/>
                <a:cs typeface="Poppins" panose="00000500000000000000" pitchFamily="2" charset="0"/>
              </a:rPr>
              <a:t>Lakehouse</a:t>
            </a:r>
            <a:r>
              <a:rPr lang="es-CO" sz="2400" b="1" dirty="0">
                <a:latin typeface="Poppins" panose="00000500000000000000" pitchFamily="2" charset="0"/>
                <a:cs typeface="Poppins" panose="00000500000000000000" pitchFamily="2" charset="0"/>
              </a:rPr>
              <a:t>?</a:t>
            </a:r>
          </a:p>
          <a:p>
            <a:endParaRPr lang="es-CO" sz="2400" b="1" dirty="0">
              <a:latin typeface="Poppins" panose="00000500000000000000" pitchFamily="2" charset="0"/>
              <a:cs typeface="Poppins" panose="00000500000000000000" pitchFamily="2" charset="0"/>
            </a:endParaRPr>
          </a:p>
          <a:p>
            <a:r>
              <a:rPr lang="es-CO" sz="2400" dirty="0">
                <a:latin typeface="Poppins" panose="00000500000000000000" pitchFamily="2" charset="0"/>
                <a:cs typeface="Poppins" panose="00000500000000000000" pitchFamily="2" charset="0"/>
              </a:rPr>
              <a:t>Es un </a:t>
            </a:r>
            <a:r>
              <a:rPr lang="es-CO" sz="2400" b="1" dirty="0">
                <a:latin typeface="Poppins" panose="00000500000000000000" pitchFamily="2" charset="0"/>
                <a:cs typeface="Poppins" panose="00000500000000000000" pitchFamily="2" charset="0"/>
              </a:rPr>
              <a:t>patrón de arquitectura</a:t>
            </a:r>
            <a:r>
              <a:rPr lang="es-CO" sz="2400" dirty="0">
                <a:latin typeface="Poppins" panose="00000500000000000000" pitchFamily="2" charset="0"/>
                <a:cs typeface="Poppins" panose="00000500000000000000" pitchFamily="2" charset="0"/>
              </a:rPr>
              <a:t> que usa almacenamiento barato de </a:t>
            </a:r>
            <a:r>
              <a:rPr lang="es-CO" sz="2400" i="1" dirty="0" err="1">
                <a:latin typeface="Poppins" panose="00000500000000000000" pitchFamily="2" charset="0"/>
                <a:cs typeface="Poppins" panose="00000500000000000000" pitchFamily="2" charset="0"/>
              </a:rPr>
              <a:t>object</a:t>
            </a:r>
            <a:r>
              <a:rPr lang="es-CO" sz="2400" i="1"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storage</a:t>
            </a:r>
            <a:r>
              <a:rPr lang="es-CO" sz="2400" dirty="0">
                <a:latin typeface="Poppins" panose="00000500000000000000" pitchFamily="2" charset="0"/>
                <a:cs typeface="Poppins" panose="00000500000000000000" pitchFamily="2" charset="0"/>
              </a:rPr>
              <a:t> (S3) + un </a:t>
            </a:r>
            <a:r>
              <a:rPr lang="es-CO" sz="2400" b="1" dirty="0">
                <a:latin typeface="Poppins" panose="00000500000000000000" pitchFamily="2" charset="0"/>
                <a:cs typeface="Poppins" panose="00000500000000000000" pitchFamily="2" charset="0"/>
              </a:rPr>
              <a:t>formato de tabla abierto con ACID y metadatos</a:t>
            </a:r>
            <a:r>
              <a:rPr lang="es-CO" sz="2400" dirty="0">
                <a:latin typeface="Poppins" panose="00000500000000000000" pitchFamily="2" charset="0"/>
                <a:cs typeface="Poppins" panose="00000500000000000000" pitchFamily="2" charset="0"/>
              </a:rPr>
              <a:t> (Delta Lake, Apache Iceberg o </a:t>
            </a:r>
            <a:r>
              <a:rPr lang="es-CO" sz="2400" dirty="0" err="1">
                <a:latin typeface="Poppins" panose="00000500000000000000" pitchFamily="2" charset="0"/>
                <a:cs typeface="Poppins" panose="00000500000000000000" pitchFamily="2" charset="0"/>
              </a:rPr>
              <a:t>Hudi</a:t>
            </a:r>
            <a:r>
              <a:rPr lang="es-CO" sz="2400" dirty="0">
                <a:latin typeface="Poppins" panose="00000500000000000000" pitchFamily="2" charset="0"/>
                <a:cs typeface="Poppins" panose="00000500000000000000" pitchFamily="2" charset="0"/>
              </a:rPr>
              <a:t>) + </a:t>
            </a:r>
            <a:r>
              <a:rPr lang="es-CO" sz="2400" b="1" dirty="0">
                <a:latin typeface="Poppins" panose="00000500000000000000" pitchFamily="2" charset="0"/>
                <a:cs typeface="Poppins" panose="00000500000000000000" pitchFamily="2" charset="0"/>
              </a:rPr>
              <a:t>motores SQL</a:t>
            </a:r>
            <a:r>
              <a:rPr lang="es-CO" sz="2400" dirty="0">
                <a:latin typeface="Poppins" panose="00000500000000000000" pitchFamily="2" charset="0"/>
                <a:cs typeface="Poppins" panose="00000500000000000000" pitchFamily="2" charset="0"/>
              </a:rPr>
              <a:t> (</a:t>
            </a:r>
            <a:r>
              <a:rPr lang="es-CO" sz="2400" dirty="0" err="1">
                <a:latin typeface="Poppins" panose="00000500000000000000" pitchFamily="2" charset="0"/>
                <a:cs typeface="Poppins" panose="00000500000000000000" pitchFamily="2" charset="0"/>
              </a:rPr>
              <a:t>Athena</a:t>
            </a:r>
            <a:r>
              <a:rPr lang="es-CO" sz="2400" dirty="0">
                <a:latin typeface="Poppins" panose="00000500000000000000" pitchFamily="2" charset="0"/>
                <a:cs typeface="Poppins" panose="00000500000000000000" pitchFamily="2" charset="0"/>
              </a:rPr>
              <a:t>/Trino/</a:t>
            </a:r>
            <a:r>
              <a:rPr lang="es-CO" sz="2400" dirty="0" err="1">
                <a:latin typeface="Poppins" panose="00000500000000000000" pitchFamily="2" charset="0"/>
                <a:cs typeface="Poppins" panose="00000500000000000000" pitchFamily="2" charset="0"/>
              </a:rPr>
              <a:t>Spark</a:t>
            </a:r>
            <a:r>
              <a:rPr lang="es-CO" sz="2400" dirty="0">
                <a:latin typeface="Poppins" panose="00000500000000000000" pitchFamily="2" charset="0"/>
                <a:cs typeface="Poppins" panose="00000500000000000000" pitchFamily="2" charset="0"/>
              </a:rPr>
              <a:t>/</a:t>
            </a:r>
            <a:r>
              <a:rPr lang="es-CO" sz="2400" dirty="0" err="1">
                <a:latin typeface="Poppins" panose="00000500000000000000" pitchFamily="2" charset="0"/>
                <a:cs typeface="Poppins" panose="00000500000000000000" pitchFamily="2" charset="0"/>
              </a:rPr>
              <a:t>Redshift</a:t>
            </a:r>
            <a:r>
              <a:rPr lang="es-CO" sz="2400" dirty="0">
                <a:latin typeface="Poppins" panose="00000500000000000000" pitchFamily="2" charset="0"/>
                <a:cs typeface="Poppins" panose="00000500000000000000" pitchFamily="2" charset="0"/>
              </a:rPr>
              <a:t>, etc.).</a:t>
            </a:r>
          </a:p>
          <a:p>
            <a:br>
              <a:rPr lang="es-CO" sz="2400" dirty="0">
                <a:latin typeface="Poppins" panose="00000500000000000000" pitchFamily="2" charset="0"/>
                <a:cs typeface="Poppins" panose="00000500000000000000" pitchFamily="2" charset="0"/>
              </a:rPr>
            </a:br>
            <a:r>
              <a:rPr lang="es-CO" sz="2400" dirty="0">
                <a:latin typeface="Poppins" panose="00000500000000000000" pitchFamily="2" charset="0"/>
                <a:cs typeface="Poppins" panose="00000500000000000000" pitchFamily="2" charset="0"/>
              </a:rPr>
              <a:t>La “magia” está en la </a:t>
            </a:r>
            <a:r>
              <a:rPr lang="es-CO" sz="2400" b="1" dirty="0">
                <a:latin typeface="Poppins" panose="00000500000000000000" pitchFamily="2" charset="0"/>
                <a:cs typeface="Poppins" panose="00000500000000000000" pitchFamily="2" charset="0"/>
              </a:rPr>
              <a:t>capa de tabla</a:t>
            </a:r>
            <a:r>
              <a:rPr lang="es-CO" sz="2400" dirty="0">
                <a:latin typeface="Poppins" panose="00000500000000000000" pitchFamily="2" charset="0"/>
                <a:cs typeface="Poppins" panose="00000500000000000000" pitchFamily="2" charset="0"/>
              </a:rPr>
              <a:t>: índices/min-</a:t>
            </a:r>
            <a:r>
              <a:rPr lang="es-CO" sz="2400" dirty="0" err="1">
                <a:latin typeface="Poppins" panose="00000500000000000000" pitchFamily="2" charset="0"/>
                <a:cs typeface="Poppins" panose="00000500000000000000" pitchFamily="2" charset="0"/>
              </a:rPr>
              <a:t>max</a:t>
            </a:r>
            <a:r>
              <a:rPr lang="es-CO" sz="2400"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snapshots</a:t>
            </a:r>
            <a:r>
              <a:rPr lang="es-CO" sz="2400" dirty="0">
                <a:latin typeface="Poppins" panose="00000500000000000000" pitchFamily="2" charset="0"/>
                <a:cs typeface="Poppins" panose="00000500000000000000" pitchFamily="2" charset="0"/>
              </a:rPr>
              <a:t>, </a:t>
            </a:r>
            <a:r>
              <a:rPr lang="es-CO" sz="2400" i="1" dirty="0">
                <a:latin typeface="Poppins" panose="00000500000000000000" pitchFamily="2" charset="0"/>
                <a:cs typeface="Poppins" panose="00000500000000000000" pitchFamily="2" charset="0"/>
              </a:rPr>
              <a:t>time-</a:t>
            </a:r>
            <a:r>
              <a:rPr lang="es-CO" sz="2400" i="1" dirty="0" err="1">
                <a:latin typeface="Poppins" panose="00000500000000000000" pitchFamily="2" charset="0"/>
                <a:cs typeface="Poppins" panose="00000500000000000000" pitchFamily="2" charset="0"/>
              </a:rPr>
              <a:t>travel</a:t>
            </a:r>
            <a:r>
              <a:rPr lang="es-CO" sz="2400"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schema</a:t>
            </a:r>
            <a:r>
              <a:rPr lang="es-CO" sz="2400" i="1"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enforcement</a:t>
            </a:r>
            <a:r>
              <a:rPr lang="es-CO" sz="2400" i="1" dirty="0">
                <a:latin typeface="Poppins" panose="00000500000000000000" pitchFamily="2" charset="0"/>
                <a:cs typeface="Poppins" panose="00000500000000000000" pitchFamily="2" charset="0"/>
              </a:rPr>
              <a:t>/</a:t>
            </a:r>
            <a:r>
              <a:rPr lang="es-CO" sz="2400" i="1" dirty="0" err="1">
                <a:latin typeface="Poppins" panose="00000500000000000000" pitchFamily="2" charset="0"/>
                <a:cs typeface="Poppins" panose="00000500000000000000" pitchFamily="2" charset="0"/>
              </a:rPr>
              <a:t>evolution</a:t>
            </a:r>
            <a:r>
              <a:rPr lang="es-CO" sz="2400" dirty="0">
                <a:latin typeface="Poppins" panose="00000500000000000000" pitchFamily="2" charset="0"/>
                <a:cs typeface="Poppins" panose="00000500000000000000" pitchFamily="2" charset="0"/>
              </a:rPr>
              <a:t>, </a:t>
            </a:r>
            <a:r>
              <a:rPr lang="es-CO" sz="2400" i="1" dirty="0">
                <a:latin typeface="Poppins" panose="00000500000000000000" pitchFamily="2" charset="0"/>
                <a:cs typeface="Poppins" panose="00000500000000000000" pitchFamily="2" charset="0"/>
              </a:rPr>
              <a:t>MERGE/UPSERT</a:t>
            </a:r>
            <a:r>
              <a:rPr lang="es-CO" sz="2400"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compaction</a:t>
            </a:r>
            <a:r>
              <a:rPr lang="es-CO" sz="2400" dirty="0">
                <a:latin typeface="Poppins" panose="00000500000000000000" pitchFamily="2" charset="0"/>
                <a:cs typeface="Poppins" panose="00000500000000000000" pitchFamily="2" charset="0"/>
              </a:rPr>
              <a:t> y control de concurrencia.</a:t>
            </a:r>
          </a:p>
          <a:p>
            <a:br>
              <a:rPr lang="es-CO" sz="2400" dirty="0">
                <a:latin typeface="Poppins" panose="00000500000000000000" pitchFamily="2" charset="0"/>
                <a:cs typeface="Poppins" panose="00000500000000000000" pitchFamily="2" charset="0"/>
              </a:rPr>
            </a:br>
            <a:endParaRPr lang="es-CO" sz="2400" dirty="0">
              <a:latin typeface="Poppins" panose="00000500000000000000" pitchFamily="2" charset="0"/>
              <a:cs typeface="Poppins" panose="00000500000000000000" pitchFamily="2" charset="0"/>
            </a:endParaRPr>
          </a:p>
          <a:p>
            <a:r>
              <a:rPr lang="es-CO" sz="2400" b="1" dirty="0">
                <a:latin typeface="Poppins" panose="00000500000000000000" pitchFamily="2" charset="0"/>
                <a:cs typeface="Poppins" panose="00000500000000000000" pitchFamily="2" charset="0"/>
              </a:rPr>
              <a:t>Pilares del </a:t>
            </a:r>
            <a:r>
              <a:rPr lang="es-CO" sz="2400" b="1" dirty="0" err="1">
                <a:latin typeface="Poppins" panose="00000500000000000000" pitchFamily="2" charset="0"/>
                <a:cs typeface="Poppins" panose="00000500000000000000" pitchFamily="2" charset="0"/>
              </a:rPr>
              <a:t>Lakehouse</a:t>
            </a:r>
            <a:endParaRPr lang="es-CO" sz="2400" b="1" dirty="0">
              <a:latin typeface="Poppins" panose="00000500000000000000" pitchFamily="2" charset="0"/>
              <a:cs typeface="Poppins" panose="00000500000000000000" pitchFamily="2" charset="0"/>
            </a:endParaRPr>
          </a:p>
          <a:p>
            <a:endParaRPr lang="es-CO" sz="2400" b="1" dirty="0">
              <a:latin typeface="Poppins" panose="00000500000000000000" pitchFamily="2" charset="0"/>
              <a:cs typeface="Poppins" panose="00000500000000000000" pitchFamily="2" charset="0"/>
            </a:endParaRPr>
          </a:p>
          <a:p>
            <a:pPr marL="342900" indent="-342900">
              <a:buFont typeface="Arial" panose="020B0604020202020204" pitchFamily="34" charset="0"/>
              <a:buChar char="•"/>
            </a:pPr>
            <a:r>
              <a:rPr lang="es-CO" sz="2400" b="1" dirty="0">
                <a:latin typeface="Poppins" panose="00000500000000000000" pitchFamily="2" charset="0"/>
                <a:cs typeface="Poppins" panose="00000500000000000000" pitchFamily="2" charset="0"/>
              </a:rPr>
              <a:t>Separación compute/</a:t>
            </a:r>
            <a:r>
              <a:rPr lang="es-CO" sz="2400" b="1" dirty="0" err="1">
                <a:latin typeface="Poppins" panose="00000500000000000000" pitchFamily="2" charset="0"/>
                <a:cs typeface="Poppins" panose="00000500000000000000" pitchFamily="2" charset="0"/>
              </a:rPr>
              <a:t>storage</a:t>
            </a:r>
            <a:r>
              <a:rPr lang="es-CO" sz="2400" dirty="0">
                <a:latin typeface="Poppins" panose="00000500000000000000" pitchFamily="2" charset="0"/>
                <a:cs typeface="Poppins" panose="00000500000000000000" pitchFamily="2" charset="0"/>
              </a:rPr>
              <a:t>: datos en S3; múltiples motores leen/escriben sin mover datos.</a:t>
            </a:r>
          </a:p>
          <a:p>
            <a:pPr marL="342900" indent="-342900">
              <a:buFont typeface="Arial" panose="020B0604020202020204" pitchFamily="34" charset="0"/>
              <a:buChar char="•"/>
            </a:pPr>
            <a:r>
              <a:rPr lang="es-CO" sz="2400" b="1" dirty="0">
                <a:latin typeface="Poppins" panose="00000500000000000000" pitchFamily="2" charset="0"/>
                <a:cs typeface="Poppins" panose="00000500000000000000" pitchFamily="2" charset="0"/>
              </a:rPr>
              <a:t>Tablas ACID</a:t>
            </a:r>
            <a:r>
              <a:rPr lang="es-CO" sz="2400"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snapshots</a:t>
            </a:r>
            <a:r>
              <a:rPr lang="es-CO" sz="2400" dirty="0">
                <a:latin typeface="Poppins" panose="00000500000000000000" pitchFamily="2" charset="0"/>
                <a:cs typeface="Poppins" panose="00000500000000000000" pitchFamily="2" charset="0"/>
              </a:rPr>
              <a:t> y </a:t>
            </a:r>
            <a:r>
              <a:rPr lang="es-CO" sz="2400" i="1" dirty="0" err="1">
                <a:latin typeface="Poppins" panose="00000500000000000000" pitchFamily="2" charset="0"/>
                <a:cs typeface="Poppins" panose="00000500000000000000" pitchFamily="2" charset="0"/>
              </a:rPr>
              <a:t>transaction</a:t>
            </a:r>
            <a:r>
              <a:rPr lang="es-CO" sz="2400" i="1" dirty="0">
                <a:latin typeface="Poppins" panose="00000500000000000000" pitchFamily="2" charset="0"/>
                <a:cs typeface="Poppins" panose="00000500000000000000" pitchFamily="2" charset="0"/>
              </a:rPr>
              <a:t> log</a:t>
            </a:r>
            <a:r>
              <a:rPr lang="es-CO" sz="2400" dirty="0">
                <a:latin typeface="Poppins" panose="00000500000000000000" pitchFamily="2" charset="0"/>
                <a:cs typeface="Poppins" panose="00000500000000000000" pitchFamily="2" charset="0"/>
              </a:rPr>
              <a:t>: lecturas consistentes mientras hay escrituras.</a:t>
            </a:r>
          </a:p>
          <a:p>
            <a:pPr marL="342900" indent="-342900">
              <a:buFont typeface="Arial" panose="020B0604020202020204" pitchFamily="34" charset="0"/>
              <a:buChar char="•"/>
            </a:pPr>
            <a:r>
              <a:rPr lang="es-CO" sz="2400" b="1" dirty="0">
                <a:latin typeface="Poppins" panose="00000500000000000000" pitchFamily="2" charset="0"/>
                <a:cs typeface="Poppins" panose="00000500000000000000" pitchFamily="2" charset="0"/>
              </a:rPr>
              <a:t>Catálogo unificado</a:t>
            </a:r>
            <a:r>
              <a:rPr lang="es-CO" sz="2400" dirty="0">
                <a:latin typeface="Poppins" panose="00000500000000000000" pitchFamily="2" charset="0"/>
                <a:cs typeface="Poppins" panose="00000500000000000000" pitchFamily="2" charset="0"/>
              </a:rPr>
              <a:t>: descubrimiento, permisos y </a:t>
            </a:r>
            <a:r>
              <a:rPr lang="es-CO" sz="2400" i="1" dirty="0" err="1">
                <a:latin typeface="Poppins" panose="00000500000000000000" pitchFamily="2" charset="0"/>
                <a:cs typeface="Poppins" panose="00000500000000000000" pitchFamily="2" charset="0"/>
              </a:rPr>
              <a:t>governance</a:t>
            </a:r>
            <a:r>
              <a:rPr lang="es-CO" sz="2400" dirty="0">
                <a:latin typeface="Poppins" panose="00000500000000000000" pitchFamily="2" charset="0"/>
                <a:cs typeface="Poppins" panose="00000500000000000000" pitchFamily="2" charset="0"/>
              </a:rPr>
              <a:t> (</a:t>
            </a:r>
            <a:r>
              <a:rPr lang="es-CO" sz="2400" dirty="0" err="1">
                <a:latin typeface="Poppins" panose="00000500000000000000" pitchFamily="2" charset="0"/>
                <a:cs typeface="Poppins" panose="00000500000000000000" pitchFamily="2" charset="0"/>
              </a:rPr>
              <a:t>Glue</a:t>
            </a:r>
            <a:r>
              <a:rPr lang="es-CO" sz="2400" dirty="0">
                <a:latin typeface="Poppins" panose="00000500000000000000" pitchFamily="2" charset="0"/>
                <a:cs typeface="Poppins" panose="00000500000000000000" pitchFamily="2" charset="0"/>
              </a:rPr>
              <a:t>).</a:t>
            </a:r>
          </a:p>
          <a:p>
            <a:pPr marL="342900" indent="-342900">
              <a:buFont typeface="Arial" panose="020B0604020202020204" pitchFamily="34" charset="0"/>
              <a:buChar char="•"/>
            </a:pPr>
            <a:r>
              <a:rPr lang="es-CO" sz="2400" b="1" dirty="0">
                <a:latin typeface="Poppins" panose="00000500000000000000" pitchFamily="2" charset="0"/>
                <a:cs typeface="Poppins" panose="00000500000000000000" pitchFamily="2" charset="0"/>
              </a:rPr>
              <a:t>Formato columna + </a:t>
            </a:r>
            <a:r>
              <a:rPr lang="es-CO" sz="2400" b="1" dirty="0" err="1">
                <a:latin typeface="Poppins" panose="00000500000000000000" pitchFamily="2" charset="0"/>
                <a:cs typeface="Poppins" panose="00000500000000000000" pitchFamily="2" charset="0"/>
              </a:rPr>
              <a:t>stats</a:t>
            </a:r>
            <a:r>
              <a:rPr lang="es-CO" sz="2400" dirty="0">
                <a:latin typeface="Poppins" panose="00000500000000000000" pitchFamily="2" charset="0"/>
                <a:cs typeface="Poppins" panose="00000500000000000000" pitchFamily="2" charset="0"/>
              </a:rPr>
              <a:t>: </a:t>
            </a:r>
            <a:r>
              <a:rPr lang="es-CO" sz="2400" dirty="0" err="1">
                <a:latin typeface="Poppins" panose="00000500000000000000" pitchFamily="2" charset="0"/>
                <a:cs typeface="Poppins" panose="00000500000000000000" pitchFamily="2" charset="0"/>
              </a:rPr>
              <a:t>Parquet</a:t>
            </a:r>
            <a:r>
              <a:rPr lang="es-CO" sz="2400" dirty="0">
                <a:latin typeface="Poppins" panose="00000500000000000000" pitchFamily="2" charset="0"/>
                <a:cs typeface="Poppins" panose="00000500000000000000" pitchFamily="2" charset="0"/>
              </a:rPr>
              <a:t> + </a:t>
            </a:r>
            <a:r>
              <a:rPr lang="es-CO" sz="2400" i="1" dirty="0" err="1">
                <a:latin typeface="Poppins" panose="00000500000000000000" pitchFamily="2" charset="0"/>
                <a:cs typeface="Poppins" panose="00000500000000000000" pitchFamily="2" charset="0"/>
              </a:rPr>
              <a:t>stats</a:t>
            </a:r>
            <a:r>
              <a:rPr lang="es-CO" sz="2400" dirty="0">
                <a:latin typeface="Poppins" panose="00000500000000000000" pitchFamily="2" charset="0"/>
                <a:cs typeface="Poppins" panose="00000500000000000000" pitchFamily="2" charset="0"/>
              </a:rPr>
              <a:t> (min/</a:t>
            </a:r>
            <a:r>
              <a:rPr lang="es-CO" sz="2400" dirty="0" err="1">
                <a:latin typeface="Poppins" panose="00000500000000000000" pitchFamily="2" charset="0"/>
                <a:cs typeface="Poppins" panose="00000500000000000000" pitchFamily="2" charset="0"/>
              </a:rPr>
              <a:t>max</a:t>
            </a:r>
            <a:r>
              <a:rPr lang="es-CO" sz="2400"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partition</a:t>
            </a:r>
            <a:r>
              <a:rPr lang="es-CO" sz="2400" i="1"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pruning</a:t>
            </a:r>
            <a:r>
              <a:rPr lang="es-CO" sz="2400"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metadata</a:t>
            </a:r>
            <a:r>
              <a:rPr lang="es-CO" sz="2400" i="1"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caching</a:t>
            </a:r>
            <a:r>
              <a:rPr lang="es-CO" sz="2400" dirty="0">
                <a:latin typeface="Poppins" panose="00000500000000000000" pitchFamily="2" charset="0"/>
                <a:cs typeface="Poppins" panose="00000500000000000000" pitchFamily="2" charset="0"/>
              </a:rPr>
              <a:t>.</a:t>
            </a:r>
          </a:p>
          <a:p>
            <a:pPr marL="342900" indent="-342900">
              <a:buFont typeface="Arial" panose="020B0604020202020204" pitchFamily="34" charset="0"/>
              <a:buChar char="•"/>
            </a:pPr>
            <a:r>
              <a:rPr lang="es-CO" sz="2400" b="1" dirty="0">
                <a:latin typeface="Poppins" panose="00000500000000000000" pitchFamily="2" charset="0"/>
                <a:cs typeface="Poppins" panose="00000500000000000000" pitchFamily="2" charset="0"/>
              </a:rPr>
              <a:t>Esquemas y contratos</a:t>
            </a:r>
            <a:r>
              <a:rPr lang="es-CO" sz="2400"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schema</a:t>
            </a:r>
            <a:r>
              <a:rPr lang="es-CO" sz="2400" i="1" dirty="0">
                <a:latin typeface="Poppins" panose="00000500000000000000" pitchFamily="2" charset="0"/>
                <a:cs typeface="Poppins" panose="00000500000000000000" pitchFamily="2" charset="0"/>
              </a:rPr>
              <a:t> </a:t>
            </a:r>
            <a:r>
              <a:rPr lang="es-CO" sz="2400" i="1" dirty="0" err="1">
                <a:latin typeface="Poppins" panose="00000500000000000000" pitchFamily="2" charset="0"/>
                <a:cs typeface="Poppins" panose="00000500000000000000" pitchFamily="2" charset="0"/>
              </a:rPr>
              <a:t>enforcement</a:t>
            </a:r>
            <a:r>
              <a:rPr lang="es-CO" sz="2400" dirty="0">
                <a:latin typeface="Poppins" panose="00000500000000000000" pitchFamily="2" charset="0"/>
                <a:cs typeface="Poppins" panose="00000500000000000000" pitchFamily="2" charset="0"/>
              </a:rPr>
              <a:t> + evolución controlada; ideal para </a:t>
            </a:r>
            <a:r>
              <a:rPr lang="es-CO" sz="2400" dirty="0" err="1">
                <a:latin typeface="Poppins" panose="00000500000000000000" pitchFamily="2" charset="0"/>
                <a:cs typeface="Poppins" panose="00000500000000000000" pitchFamily="2" charset="0"/>
              </a:rPr>
              <a:t>dbt</a:t>
            </a:r>
            <a:r>
              <a:rPr lang="es-CO" sz="2400" dirty="0">
                <a:latin typeface="Poppins" panose="00000500000000000000" pitchFamily="2" charset="0"/>
                <a:cs typeface="Poppins" panose="00000500000000000000" pitchFamily="2" charset="0"/>
              </a:rPr>
              <a:t> + </a:t>
            </a:r>
            <a:r>
              <a:rPr lang="es-CO" sz="2400" dirty="0" err="1">
                <a:latin typeface="Poppins" panose="00000500000000000000" pitchFamily="2" charset="0"/>
                <a:cs typeface="Poppins" panose="00000500000000000000" pitchFamily="2" charset="0"/>
              </a:rPr>
              <a:t>tests</a:t>
            </a:r>
            <a:r>
              <a:rPr lang="es-CO" sz="2400" dirty="0">
                <a:latin typeface="Poppins" panose="00000500000000000000" pitchFamily="2" charset="0"/>
                <a:cs typeface="Poppins" panose="00000500000000000000" pitchFamily="2" charset="0"/>
              </a:rPr>
              <a:t>.</a:t>
            </a:r>
          </a:p>
          <a:p>
            <a:pPr marL="342900" indent="-342900">
              <a:buFont typeface="Arial" panose="020B0604020202020204" pitchFamily="34" charset="0"/>
              <a:buChar char="•"/>
            </a:pPr>
            <a:r>
              <a:rPr lang="es-CO" sz="2400" b="1" dirty="0">
                <a:latin typeface="Poppins" panose="00000500000000000000" pitchFamily="2" charset="0"/>
                <a:cs typeface="Poppins" panose="00000500000000000000" pitchFamily="2" charset="0"/>
              </a:rPr>
              <a:t>Time-</a:t>
            </a:r>
            <a:r>
              <a:rPr lang="es-CO" sz="2400" b="1" dirty="0" err="1">
                <a:latin typeface="Poppins" panose="00000500000000000000" pitchFamily="2" charset="0"/>
                <a:cs typeface="Poppins" panose="00000500000000000000" pitchFamily="2" charset="0"/>
              </a:rPr>
              <a:t>travel</a:t>
            </a:r>
            <a:r>
              <a:rPr lang="es-CO" sz="2400" b="1" dirty="0">
                <a:latin typeface="Poppins" panose="00000500000000000000" pitchFamily="2" charset="0"/>
                <a:cs typeface="Poppins" panose="00000500000000000000" pitchFamily="2" charset="0"/>
              </a:rPr>
              <a:t>/versionado</a:t>
            </a:r>
            <a:r>
              <a:rPr lang="es-CO" sz="2400" dirty="0">
                <a:latin typeface="Poppins" panose="00000500000000000000" pitchFamily="2" charset="0"/>
                <a:cs typeface="Poppins" panose="00000500000000000000" pitchFamily="2" charset="0"/>
              </a:rPr>
              <a:t>: reproducibilidad de reportes y auditoría.</a:t>
            </a:r>
          </a:p>
          <a:p>
            <a:pPr marL="342900" indent="-342900">
              <a:buFont typeface="Arial" panose="020B0604020202020204" pitchFamily="34" charset="0"/>
              <a:buChar char="•"/>
            </a:pPr>
            <a:r>
              <a:rPr lang="es-CO" sz="2400" b="1" dirty="0" err="1">
                <a:latin typeface="Poppins" panose="00000500000000000000" pitchFamily="2" charset="0"/>
                <a:cs typeface="Poppins" panose="00000500000000000000" pitchFamily="2" charset="0"/>
              </a:rPr>
              <a:t>Multi-modal</a:t>
            </a:r>
            <a:r>
              <a:rPr lang="es-CO" sz="2400" dirty="0">
                <a:latin typeface="Poppins" panose="00000500000000000000" pitchFamily="2" charset="0"/>
                <a:cs typeface="Poppins" panose="00000500000000000000" pitchFamily="2" charset="0"/>
              </a:rPr>
              <a:t>: </a:t>
            </a:r>
            <a:r>
              <a:rPr lang="es-CO" sz="2400" dirty="0" err="1">
                <a:latin typeface="Poppins" panose="00000500000000000000" pitchFamily="2" charset="0"/>
                <a:cs typeface="Poppins" panose="00000500000000000000" pitchFamily="2" charset="0"/>
              </a:rPr>
              <a:t>batch</a:t>
            </a:r>
            <a:r>
              <a:rPr lang="es-CO" sz="2400" dirty="0">
                <a:latin typeface="Poppins" panose="00000500000000000000" pitchFamily="2" charset="0"/>
                <a:cs typeface="Poppins" panose="00000500000000000000" pitchFamily="2" charset="0"/>
              </a:rPr>
              <a:t> + </a:t>
            </a:r>
            <a:r>
              <a:rPr lang="es-CO" sz="2400" i="1" dirty="0" err="1">
                <a:latin typeface="Poppins" panose="00000500000000000000" pitchFamily="2" charset="0"/>
                <a:cs typeface="Poppins" panose="00000500000000000000" pitchFamily="2" charset="0"/>
              </a:rPr>
              <a:t>streaming</a:t>
            </a:r>
            <a:r>
              <a:rPr lang="es-CO" sz="2400" dirty="0">
                <a:latin typeface="Poppins" panose="00000500000000000000" pitchFamily="2" charset="0"/>
                <a:cs typeface="Poppins" panose="00000500000000000000" pitchFamily="2" charset="0"/>
              </a:rPr>
              <a:t> + ML/BI sobre el mismo dato (sin duplicar).</a:t>
            </a:r>
          </a:p>
          <a:p>
            <a:endParaRPr lang="es-ES" sz="2000" dirty="0"/>
          </a:p>
        </p:txBody>
      </p:sp>
    </p:spTree>
    <p:extLst>
      <p:ext uri="{BB962C8B-B14F-4D97-AF65-F5344CB8AC3E}">
        <p14:creationId xmlns:p14="http://schemas.microsoft.com/office/powerpoint/2010/main" val="40896333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D4DBFC1C-D738-3B44-A50F-E430C01C2A55}"/>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FC254285-00A2-F792-6DB7-A49F8C0DF4B8}"/>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041CB2C0-9A31-F9E0-8BE6-E781BEC1FBF9}"/>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3F5EEE41-2E2A-54CD-B203-6A2AF913F158}"/>
              </a:ext>
            </a:extLst>
          </p:cNvPr>
          <p:cNvGrpSpPr/>
          <p:nvPr/>
        </p:nvGrpSpPr>
        <p:grpSpPr>
          <a:xfrm>
            <a:off x="720000" y="683793"/>
            <a:ext cx="7909650" cy="952782"/>
            <a:chOff x="0" y="-375833"/>
            <a:chExt cx="7433261" cy="1270377"/>
          </a:xfrm>
        </p:grpSpPr>
        <p:grpSp>
          <p:nvGrpSpPr>
            <p:cNvPr id="109" name="Google Shape;109;p2">
              <a:extLst>
                <a:ext uri="{FF2B5EF4-FFF2-40B4-BE49-F238E27FC236}">
                  <a16:creationId xmlns:a16="http://schemas.microsoft.com/office/drawing/2014/main" id="{1A62DF1D-FF68-D717-352F-505EDF36A00B}"/>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297AE681-8011-C3D9-A019-6A3391C354AF}"/>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AD073BD3-5BE7-2C46-C6D8-67EB8751AA73}"/>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3F680215-5E20-8411-AFEB-DB9E11B13F14}"/>
                </a:ext>
              </a:extLst>
            </p:cNvPr>
            <p:cNvSpPr txBox="1"/>
            <p:nvPr/>
          </p:nvSpPr>
          <p:spPr>
            <a:xfrm>
              <a:off x="126003" y="106636"/>
              <a:ext cx="7181400" cy="787908"/>
            </a:xfrm>
            <a:prstGeom prst="rect">
              <a:avLst/>
            </a:prstGeom>
            <a:noFill/>
            <a:ln>
              <a:noFill/>
            </a:ln>
          </p:spPr>
          <p:txBody>
            <a:bodyPr spcFirstLastPara="1" wrap="square" lIns="0" tIns="0" rIns="0" bIns="0" anchor="t" anchorCtr="0">
              <a:spAutoFit/>
            </a:bodyPr>
            <a:lstStyle/>
            <a:p>
              <a:pPr algn="ctr">
                <a:lnSpc>
                  <a:spcPct val="120026"/>
                </a:lnSpc>
              </a:pPr>
              <a:r>
                <a:rPr lang="es-CO" sz="3200" dirty="0" err="1">
                  <a:solidFill>
                    <a:schemeClr val="bg1"/>
                  </a:solidFill>
                </a:rPr>
                <a:t>Lakehouse</a:t>
              </a:r>
              <a:endParaRPr sz="3071" b="1" dirty="0">
                <a:solidFill>
                  <a:srgbClr val="FFFFFF"/>
                </a:solidFill>
                <a:latin typeface="Poppins"/>
                <a:ea typeface="Poppins"/>
                <a:cs typeface="Poppins"/>
                <a:sym typeface="Poppins"/>
              </a:endParaRPr>
            </a:p>
          </p:txBody>
        </p:sp>
      </p:grpSp>
      <p:pic>
        <p:nvPicPr>
          <p:cNvPr id="4" name="Imagen 3">
            <a:extLst>
              <a:ext uri="{FF2B5EF4-FFF2-40B4-BE49-F238E27FC236}">
                <a16:creationId xmlns:a16="http://schemas.microsoft.com/office/drawing/2014/main" id="{21CF3013-6E6C-74D8-DD31-0517E96AAB54}"/>
              </a:ext>
            </a:extLst>
          </p:cNvPr>
          <p:cNvPicPr>
            <a:picLocks noChangeAspect="1"/>
          </p:cNvPicPr>
          <p:nvPr/>
        </p:nvPicPr>
        <p:blipFill>
          <a:blip r:embed="rId5"/>
          <a:stretch>
            <a:fillRect/>
          </a:stretch>
        </p:blipFill>
        <p:spPr>
          <a:xfrm>
            <a:off x="3492500" y="2281000"/>
            <a:ext cx="11542385" cy="7210982"/>
          </a:xfrm>
          <a:prstGeom prst="rect">
            <a:avLst/>
          </a:prstGeom>
        </p:spPr>
      </p:pic>
    </p:spTree>
    <p:extLst>
      <p:ext uri="{BB962C8B-B14F-4D97-AF65-F5344CB8AC3E}">
        <p14:creationId xmlns:p14="http://schemas.microsoft.com/office/powerpoint/2010/main" val="1454328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DC38469C-280B-82E8-845E-77A3D5290CBC}"/>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E48D6DD6-39C1-7CA3-3FBC-0087D33A50A3}"/>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FB950618-C361-125B-2EFC-F7DE5421E598}"/>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5952D339-F951-7C4F-1AE5-4603737E2B7E}"/>
              </a:ext>
            </a:extLst>
          </p:cNvPr>
          <p:cNvGrpSpPr/>
          <p:nvPr/>
        </p:nvGrpSpPr>
        <p:grpSpPr>
          <a:xfrm>
            <a:off x="738288" y="275247"/>
            <a:ext cx="7909650" cy="946570"/>
            <a:chOff x="0" y="-375833"/>
            <a:chExt cx="7433261" cy="1290137"/>
          </a:xfrm>
        </p:grpSpPr>
        <p:grpSp>
          <p:nvGrpSpPr>
            <p:cNvPr id="109" name="Google Shape;109;p2">
              <a:extLst>
                <a:ext uri="{FF2B5EF4-FFF2-40B4-BE49-F238E27FC236}">
                  <a16:creationId xmlns:a16="http://schemas.microsoft.com/office/drawing/2014/main" id="{6E62AF21-5DAA-E6AD-EEF7-5A923B26D179}"/>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6186A533-5381-E457-6A22-FF96E8CD26AD}"/>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917D8051-61B6-B480-13AF-BEEDEA6F4E1C}"/>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8D3BFB4A-EB5C-E684-2F29-64A868E6C455}"/>
                </a:ext>
              </a:extLst>
            </p:cNvPr>
            <p:cNvSpPr txBox="1"/>
            <p:nvPr/>
          </p:nvSpPr>
          <p:spPr>
            <a:xfrm>
              <a:off x="125930" y="108889"/>
              <a:ext cx="7181400" cy="805415"/>
            </a:xfrm>
            <a:prstGeom prst="rect">
              <a:avLst/>
            </a:prstGeom>
            <a:noFill/>
            <a:ln>
              <a:noFill/>
            </a:ln>
          </p:spPr>
          <p:txBody>
            <a:bodyPr spcFirstLastPara="1" wrap="square" lIns="0" tIns="0" rIns="0" bIns="0" anchor="t" anchorCtr="0">
              <a:spAutoFit/>
            </a:bodyPr>
            <a:lstStyle/>
            <a:p>
              <a:pPr algn="ctr">
                <a:lnSpc>
                  <a:spcPct val="120026"/>
                </a:lnSpc>
              </a:pPr>
              <a:r>
                <a:rPr lang="es-CO" sz="3200" dirty="0" err="1">
                  <a:solidFill>
                    <a:schemeClr val="bg1"/>
                  </a:solidFill>
                </a:rPr>
                <a:t>Lakehouse</a:t>
              </a:r>
              <a:endParaRPr lang="es-CO" sz="3200" dirty="0">
                <a:solidFill>
                  <a:schemeClr val="bg1"/>
                </a:solidFill>
              </a:endParaRPr>
            </a:p>
          </p:txBody>
        </p:sp>
      </p:grpSp>
      <p:sp>
        <p:nvSpPr>
          <p:cNvPr id="3" name="CuadroTexto 2">
            <a:extLst>
              <a:ext uri="{FF2B5EF4-FFF2-40B4-BE49-F238E27FC236}">
                <a16:creationId xmlns:a16="http://schemas.microsoft.com/office/drawing/2014/main" id="{B02A309D-DFB3-A31B-390E-AABAC1C4EA45}"/>
              </a:ext>
            </a:extLst>
          </p:cNvPr>
          <p:cNvSpPr txBox="1"/>
          <p:nvPr/>
        </p:nvSpPr>
        <p:spPr>
          <a:xfrm>
            <a:off x="1324835" y="2185792"/>
            <a:ext cx="16412953" cy="461665"/>
          </a:xfrm>
          <a:prstGeom prst="rect">
            <a:avLst/>
          </a:prstGeom>
          <a:noFill/>
        </p:spPr>
        <p:txBody>
          <a:bodyPr wrap="square">
            <a:spAutoFit/>
          </a:bodyPr>
          <a:lstStyle/>
          <a:p>
            <a:r>
              <a:rPr lang="es-CO" sz="2400" b="1" dirty="0">
                <a:latin typeface="Poppins" panose="00000500000000000000" pitchFamily="2" charset="0"/>
                <a:cs typeface="Poppins" panose="00000500000000000000" pitchFamily="2" charset="0"/>
              </a:rPr>
              <a:t>Estructura Delta Table</a:t>
            </a:r>
          </a:p>
        </p:txBody>
      </p:sp>
      <p:pic>
        <p:nvPicPr>
          <p:cNvPr id="6" name="Imagen 5">
            <a:extLst>
              <a:ext uri="{FF2B5EF4-FFF2-40B4-BE49-F238E27FC236}">
                <a16:creationId xmlns:a16="http://schemas.microsoft.com/office/drawing/2014/main" id="{C7702444-F79C-496A-B768-A882D2162F8B}"/>
              </a:ext>
            </a:extLst>
          </p:cNvPr>
          <p:cNvPicPr>
            <a:picLocks noChangeAspect="1"/>
          </p:cNvPicPr>
          <p:nvPr/>
        </p:nvPicPr>
        <p:blipFill>
          <a:blip r:embed="rId5"/>
          <a:stretch>
            <a:fillRect/>
          </a:stretch>
        </p:blipFill>
        <p:spPr>
          <a:xfrm>
            <a:off x="474347" y="4147998"/>
            <a:ext cx="8173591" cy="1991003"/>
          </a:xfrm>
          <a:prstGeom prst="rect">
            <a:avLst/>
          </a:prstGeom>
        </p:spPr>
      </p:pic>
      <p:pic>
        <p:nvPicPr>
          <p:cNvPr id="8" name="Imagen 7">
            <a:extLst>
              <a:ext uri="{FF2B5EF4-FFF2-40B4-BE49-F238E27FC236}">
                <a16:creationId xmlns:a16="http://schemas.microsoft.com/office/drawing/2014/main" id="{9355E53B-8D68-30CE-EDB7-F199142E4374}"/>
              </a:ext>
            </a:extLst>
          </p:cNvPr>
          <p:cNvPicPr>
            <a:picLocks noChangeAspect="1"/>
          </p:cNvPicPr>
          <p:nvPr/>
        </p:nvPicPr>
        <p:blipFill>
          <a:blip r:embed="rId6"/>
          <a:stretch>
            <a:fillRect/>
          </a:stretch>
        </p:blipFill>
        <p:spPr>
          <a:xfrm>
            <a:off x="8950758" y="3166785"/>
            <a:ext cx="8716591" cy="3953427"/>
          </a:xfrm>
          <a:prstGeom prst="rect">
            <a:avLst/>
          </a:prstGeom>
        </p:spPr>
      </p:pic>
    </p:spTree>
    <p:extLst>
      <p:ext uri="{BB962C8B-B14F-4D97-AF65-F5344CB8AC3E}">
        <p14:creationId xmlns:p14="http://schemas.microsoft.com/office/powerpoint/2010/main" val="7286976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8038B2B9-EC38-1A40-9235-6022D13EB466}"/>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7E34EBB2-C4F4-5FF6-1B70-94E57865439A}"/>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8BE9360E-B802-D077-E6A1-111D7F42126F}"/>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D9064169-E613-B96A-A405-D1C3A00893A1}"/>
              </a:ext>
            </a:extLst>
          </p:cNvPr>
          <p:cNvGrpSpPr/>
          <p:nvPr/>
        </p:nvGrpSpPr>
        <p:grpSpPr>
          <a:xfrm>
            <a:off x="738288" y="275247"/>
            <a:ext cx="7909650" cy="946570"/>
            <a:chOff x="0" y="-375833"/>
            <a:chExt cx="7433261" cy="1290137"/>
          </a:xfrm>
        </p:grpSpPr>
        <p:grpSp>
          <p:nvGrpSpPr>
            <p:cNvPr id="109" name="Google Shape;109;p2">
              <a:extLst>
                <a:ext uri="{FF2B5EF4-FFF2-40B4-BE49-F238E27FC236}">
                  <a16:creationId xmlns:a16="http://schemas.microsoft.com/office/drawing/2014/main" id="{314EFDD2-DBA0-B443-0506-C2D6884C5C1E}"/>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BFF3F524-2203-4060-943E-09E033DCE1C2}"/>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9DD54799-5FED-5BA3-8E7F-71DA1EA71E23}"/>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AF808D26-C810-1EAB-50C1-B82A91FEF0C6}"/>
                </a:ext>
              </a:extLst>
            </p:cNvPr>
            <p:cNvSpPr txBox="1"/>
            <p:nvPr/>
          </p:nvSpPr>
          <p:spPr>
            <a:xfrm>
              <a:off x="125930" y="108889"/>
              <a:ext cx="7181400" cy="805415"/>
            </a:xfrm>
            <a:prstGeom prst="rect">
              <a:avLst/>
            </a:prstGeom>
            <a:noFill/>
            <a:ln>
              <a:noFill/>
            </a:ln>
          </p:spPr>
          <p:txBody>
            <a:bodyPr spcFirstLastPara="1" wrap="square" lIns="0" tIns="0" rIns="0" bIns="0" anchor="t" anchorCtr="0">
              <a:spAutoFit/>
            </a:bodyPr>
            <a:lstStyle/>
            <a:p>
              <a:pPr algn="ctr">
                <a:lnSpc>
                  <a:spcPct val="120026"/>
                </a:lnSpc>
              </a:pPr>
              <a:r>
                <a:rPr lang="es-CO" sz="3200" dirty="0" err="1">
                  <a:solidFill>
                    <a:schemeClr val="bg1"/>
                  </a:solidFill>
                </a:rPr>
                <a:t>Lakehouse</a:t>
              </a:r>
              <a:endParaRPr lang="es-CO" sz="3200" dirty="0">
                <a:solidFill>
                  <a:schemeClr val="bg1"/>
                </a:solidFill>
              </a:endParaRPr>
            </a:p>
          </p:txBody>
        </p:sp>
      </p:grpSp>
      <p:sp>
        <p:nvSpPr>
          <p:cNvPr id="3" name="CuadroTexto 2">
            <a:extLst>
              <a:ext uri="{FF2B5EF4-FFF2-40B4-BE49-F238E27FC236}">
                <a16:creationId xmlns:a16="http://schemas.microsoft.com/office/drawing/2014/main" id="{B69B9F90-E742-D51C-2502-7C6E15C04F89}"/>
              </a:ext>
            </a:extLst>
          </p:cNvPr>
          <p:cNvSpPr txBox="1"/>
          <p:nvPr/>
        </p:nvSpPr>
        <p:spPr>
          <a:xfrm>
            <a:off x="1324835" y="1606390"/>
            <a:ext cx="16412953" cy="461665"/>
          </a:xfrm>
          <a:prstGeom prst="rect">
            <a:avLst/>
          </a:prstGeom>
          <a:noFill/>
        </p:spPr>
        <p:txBody>
          <a:bodyPr wrap="square">
            <a:spAutoFit/>
          </a:bodyPr>
          <a:lstStyle/>
          <a:p>
            <a:r>
              <a:rPr lang="es-CO" sz="2400" b="1" dirty="0">
                <a:latin typeface="Poppins" panose="00000500000000000000" pitchFamily="2" charset="0"/>
                <a:cs typeface="Poppins" panose="00000500000000000000" pitchFamily="2" charset="0"/>
              </a:rPr>
              <a:t>Funcionalidades Delta Lake</a:t>
            </a:r>
          </a:p>
        </p:txBody>
      </p:sp>
      <p:graphicFrame>
        <p:nvGraphicFramePr>
          <p:cNvPr id="4" name="Diagrama 3">
            <a:extLst>
              <a:ext uri="{FF2B5EF4-FFF2-40B4-BE49-F238E27FC236}">
                <a16:creationId xmlns:a16="http://schemas.microsoft.com/office/drawing/2014/main" id="{CC38D714-8672-BEE8-21B9-D503E8959DB6}"/>
              </a:ext>
            </a:extLst>
          </p:cNvPr>
          <p:cNvGraphicFramePr/>
          <p:nvPr>
            <p:extLst>
              <p:ext uri="{D42A27DB-BD31-4B8C-83A1-F6EECF244321}">
                <p14:modId xmlns:p14="http://schemas.microsoft.com/office/powerpoint/2010/main" val="2935278407"/>
              </p:ext>
            </p:extLst>
          </p:nvPr>
        </p:nvGraphicFramePr>
        <p:xfrm>
          <a:off x="1374481" y="2535821"/>
          <a:ext cx="14278912" cy="649408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8833525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080CFD02-9026-21B6-CA47-06D063FD5652}"/>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322346ED-2643-42D0-5258-AB56F5EE98E6}"/>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338E3016-559F-3146-15E0-663010A2D30E}"/>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8E678564-55CE-F581-9E42-9559738612AF}"/>
              </a:ext>
            </a:extLst>
          </p:cNvPr>
          <p:cNvGrpSpPr/>
          <p:nvPr/>
        </p:nvGrpSpPr>
        <p:grpSpPr>
          <a:xfrm>
            <a:off x="738288" y="275247"/>
            <a:ext cx="7909650" cy="946570"/>
            <a:chOff x="0" y="-375833"/>
            <a:chExt cx="7433261" cy="1290137"/>
          </a:xfrm>
        </p:grpSpPr>
        <p:grpSp>
          <p:nvGrpSpPr>
            <p:cNvPr id="109" name="Google Shape;109;p2">
              <a:extLst>
                <a:ext uri="{FF2B5EF4-FFF2-40B4-BE49-F238E27FC236}">
                  <a16:creationId xmlns:a16="http://schemas.microsoft.com/office/drawing/2014/main" id="{56D8A640-C1CB-2123-4AEE-B58B71FCEA84}"/>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CDD4FA29-165A-DE35-D17D-98DF61B9E2BE}"/>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DA39119B-A0B8-078C-326D-53A37AFFFD2B}"/>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EB6D96C5-EE49-8E0C-E038-CF46F5B179D0}"/>
                </a:ext>
              </a:extLst>
            </p:cNvPr>
            <p:cNvSpPr txBox="1"/>
            <p:nvPr/>
          </p:nvSpPr>
          <p:spPr>
            <a:xfrm>
              <a:off x="125930" y="108889"/>
              <a:ext cx="7181400" cy="805415"/>
            </a:xfrm>
            <a:prstGeom prst="rect">
              <a:avLst/>
            </a:prstGeom>
            <a:noFill/>
            <a:ln>
              <a:noFill/>
            </a:ln>
          </p:spPr>
          <p:txBody>
            <a:bodyPr spcFirstLastPara="1" wrap="square" lIns="0" tIns="0" rIns="0" bIns="0" anchor="t" anchorCtr="0">
              <a:spAutoFit/>
            </a:bodyPr>
            <a:lstStyle/>
            <a:p>
              <a:pPr algn="ctr">
                <a:lnSpc>
                  <a:spcPct val="120026"/>
                </a:lnSpc>
              </a:pPr>
              <a:r>
                <a:rPr lang="es-CO" sz="3200" dirty="0" err="1">
                  <a:solidFill>
                    <a:schemeClr val="bg1"/>
                  </a:solidFill>
                </a:rPr>
                <a:t>Lakehouse</a:t>
              </a:r>
              <a:endParaRPr lang="es-CO" sz="3200" dirty="0">
                <a:solidFill>
                  <a:schemeClr val="bg1"/>
                </a:solidFill>
              </a:endParaRPr>
            </a:p>
          </p:txBody>
        </p:sp>
      </p:grpSp>
      <p:pic>
        <p:nvPicPr>
          <p:cNvPr id="1026" name="Picture 2" descr="table">
            <a:extLst>
              <a:ext uri="{FF2B5EF4-FFF2-40B4-BE49-F238E27FC236}">
                <a16:creationId xmlns:a16="http://schemas.microsoft.com/office/drawing/2014/main" id="{5A19C8C6-9284-3287-5E9A-86F92F6EC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70715" y="1481729"/>
            <a:ext cx="8346569" cy="840536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3">
            <a:extLst>
              <a:ext uri="{FF2B5EF4-FFF2-40B4-BE49-F238E27FC236}">
                <a16:creationId xmlns:a16="http://schemas.microsoft.com/office/drawing/2014/main" id="{FE9D8886-A07E-983A-1B3D-21F7980739FC}"/>
              </a:ext>
            </a:extLst>
          </p:cNvPr>
          <p:cNvSpPr>
            <a:spLocks noChangeArrowheads="1"/>
          </p:cNvSpPr>
          <p:nvPr/>
        </p:nvSpPr>
        <p:spPr bwMode="auto">
          <a:xfrm>
            <a:off x="1584960" y="3543612"/>
            <a:ext cx="20955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200" i="0" u="sng" strike="noStrike" cap="none" normalizeH="0" baseline="0" dirty="0">
                <a:ln>
                  <a:noFill/>
                </a:ln>
                <a:solidFill>
                  <a:srgbClr val="0000FF"/>
                </a:solidFill>
                <a:effectLst/>
                <a:latin typeface="Poppins" panose="00000500000000000000" pitchFamily="2" charset="0"/>
                <a:cs typeface="Poppins" panose="00000500000000000000" pitchFamily="2" charset="0"/>
                <a:hlinkClick r:id="rId6">
                  <a:extLst>
                    <a:ext uri="{A12FA001-AC4F-418D-AE19-62706E023703}">
                      <ahyp:hlinkClr xmlns:ahyp="http://schemas.microsoft.com/office/drawing/2018/hyperlinkcolor" val="tx"/>
                    </a:ext>
                  </a:extLst>
                </a:hlinkClick>
              </a:rPr>
              <a:t>Post de </a:t>
            </a:r>
            <a:r>
              <a:rPr kumimoji="0" lang="es-CO" altLang="es-CO" sz="1200" i="0" u="sng" strike="noStrike" cap="none" normalizeH="0" baseline="0" dirty="0" err="1">
                <a:ln>
                  <a:noFill/>
                </a:ln>
                <a:solidFill>
                  <a:srgbClr val="0000FF"/>
                </a:solidFill>
                <a:effectLst/>
                <a:latin typeface="Poppins" panose="00000500000000000000" pitchFamily="2" charset="0"/>
                <a:cs typeface="Poppins" panose="00000500000000000000" pitchFamily="2" charset="0"/>
                <a:hlinkClick r:id="rId6">
                  <a:extLst>
                    <a:ext uri="{A12FA001-AC4F-418D-AE19-62706E023703}">
                      <ahyp:hlinkClr xmlns:ahyp="http://schemas.microsoft.com/office/drawing/2018/hyperlinkcolor" val="tx"/>
                    </a:ext>
                  </a:extLst>
                </a:hlinkClick>
              </a:rPr>
              <a:t>Dipankar</a:t>
            </a:r>
            <a:r>
              <a:rPr kumimoji="0" lang="es-CO" altLang="es-CO" sz="1200" i="0" u="sng" strike="noStrike" cap="none" normalizeH="0" baseline="0" dirty="0">
                <a:ln>
                  <a:noFill/>
                </a:ln>
                <a:solidFill>
                  <a:srgbClr val="0000FF"/>
                </a:solidFill>
                <a:effectLst/>
                <a:latin typeface="Poppins" panose="00000500000000000000" pitchFamily="2" charset="0"/>
                <a:cs typeface="Poppins" panose="00000500000000000000" pitchFamily="2" charset="0"/>
                <a:hlinkClick r:id="rId6">
                  <a:extLst>
                    <a:ext uri="{A12FA001-AC4F-418D-AE19-62706E023703}">
                      <ahyp:hlinkClr xmlns:ahyp="http://schemas.microsoft.com/office/drawing/2018/hyperlinkcolor" val="tx"/>
                    </a:ext>
                  </a:extLst>
                </a:hlinkClick>
              </a:rPr>
              <a:t> </a:t>
            </a:r>
            <a:r>
              <a:rPr kumimoji="0" lang="es-CO" altLang="es-CO" sz="1200" i="0" u="sng" strike="noStrike" cap="none" normalizeH="0" baseline="0" dirty="0" err="1">
                <a:ln>
                  <a:noFill/>
                </a:ln>
                <a:solidFill>
                  <a:srgbClr val="0000FF"/>
                </a:solidFill>
                <a:effectLst/>
                <a:latin typeface="Poppins" panose="00000500000000000000" pitchFamily="2" charset="0"/>
                <a:cs typeface="Poppins" panose="00000500000000000000" pitchFamily="2" charset="0"/>
                <a:hlinkClick r:id="rId6">
                  <a:extLst>
                    <a:ext uri="{A12FA001-AC4F-418D-AE19-62706E023703}">
                      <ahyp:hlinkClr xmlns:ahyp="http://schemas.microsoft.com/office/drawing/2018/hyperlinkcolor" val="tx"/>
                    </a:ext>
                  </a:extLst>
                </a:hlinkClick>
              </a:rPr>
              <a:t>Mazumdar</a:t>
            </a:r>
            <a:r>
              <a:rPr kumimoji="0" lang="es-CO" altLang="es-CO" sz="900" i="0" u="sng" strike="noStrike" cap="none" normalizeH="0" baseline="0" dirty="0">
                <a:ln>
                  <a:noFill/>
                </a:ln>
                <a:effectLst/>
                <a:latin typeface="Poppins" panose="00000500000000000000" pitchFamily="2" charset="0"/>
                <a:cs typeface="Poppins" panose="00000500000000000000" pitchFamily="2" charset="0"/>
                <a:hlinkClick r:id="rId6">
                  <a:extLst>
                    <a:ext uri="{A12FA001-AC4F-418D-AE19-62706E023703}">
                      <ahyp:hlinkClr xmlns:ahyp="http://schemas.microsoft.com/office/drawing/2018/hyperlinkcolor" val="tx"/>
                    </a:ext>
                  </a:extLst>
                </a:hlinkClick>
              </a:rPr>
              <a:t>  </a:t>
            </a:r>
            <a:endParaRPr kumimoji="0" lang="es-CO" altLang="es-CO" sz="1800" i="0" u="sng" strike="noStrike" cap="none" normalizeH="0" baseline="0" dirty="0">
              <a:ln>
                <a:noFill/>
              </a:ln>
              <a:effectLst/>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447367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1EC2D-CC15-1BC1-30D0-D14EFB62387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E2E2753-61EF-6902-23C1-D1188C235BF8}"/>
              </a:ext>
            </a:extLst>
          </p:cNvPr>
          <p:cNvSpPr/>
          <p:nvPr/>
        </p:nvSpPr>
        <p:spPr>
          <a:xfrm>
            <a:off x="16526945" y="207818"/>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3" name="Group 3">
            <a:extLst>
              <a:ext uri="{FF2B5EF4-FFF2-40B4-BE49-F238E27FC236}">
                <a16:creationId xmlns:a16="http://schemas.microsoft.com/office/drawing/2014/main" id="{D17B99F0-DF08-043E-32EA-0700AFA8089F}"/>
              </a:ext>
            </a:extLst>
          </p:cNvPr>
          <p:cNvGrpSpPr/>
          <p:nvPr/>
        </p:nvGrpSpPr>
        <p:grpSpPr>
          <a:xfrm>
            <a:off x="-76200" y="0"/>
            <a:ext cx="449045" cy="10287000"/>
            <a:chOff x="0" y="0"/>
            <a:chExt cx="598727" cy="13716000"/>
          </a:xfrm>
        </p:grpSpPr>
        <p:grpSp>
          <p:nvGrpSpPr>
            <p:cNvPr id="4" name="Group 4">
              <a:extLst>
                <a:ext uri="{FF2B5EF4-FFF2-40B4-BE49-F238E27FC236}">
                  <a16:creationId xmlns:a16="http://schemas.microsoft.com/office/drawing/2014/main" id="{014AE4B9-3FFA-A795-90E9-B1B001AB8F1D}"/>
                </a:ext>
              </a:extLst>
            </p:cNvPr>
            <p:cNvGrpSpPr/>
            <p:nvPr/>
          </p:nvGrpSpPr>
          <p:grpSpPr>
            <a:xfrm>
              <a:off x="77114" y="0"/>
              <a:ext cx="444500" cy="13716000"/>
              <a:chOff x="0" y="0"/>
              <a:chExt cx="87802" cy="2709333"/>
            </a:xfrm>
          </p:grpSpPr>
          <p:sp>
            <p:nvSpPr>
              <p:cNvPr id="5" name="Freeform 5">
                <a:extLst>
                  <a:ext uri="{FF2B5EF4-FFF2-40B4-BE49-F238E27FC236}">
                    <a16:creationId xmlns:a16="http://schemas.microsoft.com/office/drawing/2014/main" id="{6D0CA364-AB4C-4622-BFF6-E8AD30030BA1}"/>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6" name="TextBox 6">
                <a:extLst>
                  <a:ext uri="{FF2B5EF4-FFF2-40B4-BE49-F238E27FC236}">
                    <a16:creationId xmlns:a16="http://schemas.microsoft.com/office/drawing/2014/main" id="{0DF0665E-10AB-9040-B06E-B406849BFDC1}"/>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DFC060FF-E0B3-88DE-D40A-36B9D6BC891B}"/>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8" name="Freeform 8">
              <a:extLst>
                <a:ext uri="{FF2B5EF4-FFF2-40B4-BE49-F238E27FC236}">
                  <a16:creationId xmlns:a16="http://schemas.microsoft.com/office/drawing/2014/main" id="{CCC9AE82-8B1D-D875-E75A-B6962ACD39C4}"/>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9" name="Group 9">
              <a:extLst>
                <a:ext uri="{FF2B5EF4-FFF2-40B4-BE49-F238E27FC236}">
                  <a16:creationId xmlns:a16="http://schemas.microsoft.com/office/drawing/2014/main" id="{AC0CE72D-58F6-0C19-D2FB-83BCC72F7EC9}"/>
                </a:ext>
              </a:extLst>
            </p:cNvPr>
            <p:cNvGrpSpPr/>
            <p:nvPr/>
          </p:nvGrpSpPr>
          <p:grpSpPr>
            <a:xfrm rot="1460314">
              <a:off x="1518" y="765089"/>
              <a:ext cx="595692" cy="135824"/>
              <a:chOff x="0" y="0"/>
              <a:chExt cx="1355149" cy="308989"/>
            </a:xfrm>
          </p:grpSpPr>
          <p:sp>
            <p:nvSpPr>
              <p:cNvPr id="10" name="Freeform 10">
                <a:extLst>
                  <a:ext uri="{FF2B5EF4-FFF2-40B4-BE49-F238E27FC236}">
                    <a16:creationId xmlns:a16="http://schemas.microsoft.com/office/drawing/2014/main" id="{30A2E158-AC94-3BA6-6C2D-75D53DCCA429}"/>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1" name="TextBox 11">
                <a:extLst>
                  <a:ext uri="{FF2B5EF4-FFF2-40B4-BE49-F238E27FC236}">
                    <a16:creationId xmlns:a16="http://schemas.microsoft.com/office/drawing/2014/main" id="{27578B53-3142-A744-FED6-B5A8AF9A0B24}"/>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14" name="CuadroTexto 13">
            <a:extLst>
              <a:ext uri="{FF2B5EF4-FFF2-40B4-BE49-F238E27FC236}">
                <a16:creationId xmlns:a16="http://schemas.microsoft.com/office/drawing/2014/main" id="{D00DC911-3CE3-067B-1826-0882AB709803}"/>
              </a:ext>
            </a:extLst>
          </p:cNvPr>
          <p:cNvSpPr txBox="1"/>
          <p:nvPr/>
        </p:nvSpPr>
        <p:spPr>
          <a:xfrm>
            <a:off x="1950461" y="509599"/>
            <a:ext cx="14554200" cy="10802957"/>
          </a:xfrm>
          <a:prstGeom prst="rect">
            <a:avLst/>
          </a:prstGeom>
          <a:noFill/>
        </p:spPr>
        <p:txBody>
          <a:bodyPr wrap="square">
            <a:spAutoFit/>
          </a:bodyPr>
          <a:lstStyle/>
          <a:p>
            <a:r>
              <a:rPr lang="es-ES" sz="3600" b="1" dirty="0">
                <a:latin typeface="Poppins 1 Bold" panose="020B0604020202020204" charset="0"/>
                <a:cs typeface="Poppins 1 Bold" panose="020B0604020202020204" charset="0"/>
              </a:rPr>
              <a:t>Agenda</a:t>
            </a:r>
          </a:p>
          <a:p>
            <a:endParaRPr lang="es-ES" sz="3600" b="1" dirty="0">
              <a:latin typeface="Poppins 1 Bold" panose="020B0604020202020204" charset="0"/>
              <a:cs typeface="Poppins 1 Bold" panose="020B0604020202020204" charset="0"/>
            </a:endParaRPr>
          </a:p>
          <a:p>
            <a:endParaRPr lang="es-ES" sz="3600" b="1" dirty="0">
              <a:latin typeface="Poppins 1 Bold" panose="020B0604020202020204" charset="0"/>
              <a:cs typeface="Poppins 1 Bold" panose="020B0604020202020204" charset="0"/>
            </a:endParaRPr>
          </a:p>
          <a:p>
            <a:pPr marL="742950" indent="-742950">
              <a:buFont typeface="+mj-lt"/>
              <a:buAutoNum type="arabicPeriod"/>
            </a:pPr>
            <a:r>
              <a:rPr lang="es-ES" sz="3600" dirty="0">
                <a:latin typeface="Poppins" panose="00000500000000000000" pitchFamily="2" charset="0"/>
                <a:cs typeface="Poppins" panose="00000500000000000000" pitchFamily="2" charset="0"/>
              </a:rPr>
              <a:t>Ejercicio : </a:t>
            </a:r>
            <a:r>
              <a:rPr lang="es-CO" sz="3600" dirty="0">
                <a:latin typeface="Poppins" panose="00000500000000000000" pitchFamily="2" charset="0"/>
                <a:cs typeface="Poppins" panose="00000500000000000000" pitchFamily="2" charset="0"/>
              </a:rPr>
              <a:t>Análisis de Requisitos — </a:t>
            </a:r>
            <a:r>
              <a:rPr lang="es-CO" sz="3600" dirty="0" err="1">
                <a:latin typeface="Poppins" panose="00000500000000000000" pitchFamily="2" charset="0"/>
                <a:cs typeface="Poppins" panose="00000500000000000000" pitchFamily="2" charset="0"/>
              </a:rPr>
              <a:t>EcoBanco</a:t>
            </a:r>
            <a:r>
              <a:rPr lang="es-CO" sz="3600" dirty="0">
                <a:latin typeface="Poppins" panose="00000500000000000000" pitchFamily="2" charset="0"/>
                <a:cs typeface="Poppins" panose="00000500000000000000" pitchFamily="2" charset="0"/>
              </a:rPr>
              <a:t> 3000</a:t>
            </a:r>
            <a:endParaRPr lang="es-ES" sz="3600" dirty="0">
              <a:latin typeface="Poppins" panose="00000500000000000000" pitchFamily="2" charset="0"/>
              <a:cs typeface="Poppins" panose="00000500000000000000" pitchFamily="2" charset="0"/>
            </a:endParaRPr>
          </a:p>
          <a:p>
            <a:pPr marL="742950" lvl="0" indent="-742950">
              <a:buFont typeface="+mj-lt"/>
              <a:buAutoNum type="arabicPeriod"/>
            </a:pPr>
            <a:r>
              <a:rPr lang="es-MX" sz="3600" dirty="0">
                <a:latin typeface="Poppins" panose="00000500000000000000" pitchFamily="2" charset="0"/>
                <a:cs typeface="Poppins" panose="00000500000000000000" pitchFamily="2" charset="0"/>
              </a:rPr>
              <a:t>Data </a:t>
            </a:r>
            <a:r>
              <a:rPr lang="es-MX" sz="3600" dirty="0" err="1">
                <a:latin typeface="Poppins" panose="00000500000000000000" pitchFamily="2" charset="0"/>
                <a:cs typeface="Poppins" panose="00000500000000000000" pitchFamily="2" charset="0"/>
              </a:rPr>
              <a:t>Warehouse</a:t>
            </a:r>
            <a:endParaRPr lang="es-MX" sz="3600" dirty="0">
              <a:latin typeface="Poppins" panose="00000500000000000000" pitchFamily="2" charset="0"/>
              <a:cs typeface="Poppins" panose="00000500000000000000" pitchFamily="2" charset="0"/>
            </a:endParaRPr>
          </a:p>
          <a:p>
            <a:pPr marL="742950" lvl="0" indent="-742950">
              <a:buFont typeface="+mj-lt"/>
              <a:buAutoNum type="arabicPeriod"/>
            </a:pPr>
            <a:r>
              <a:rPr lang="es-MX" sz="3600" dirty="0">
                <a:latin typeface="Poppins" panose="00000500000000000000" pitchFamily="2" charset="0"/>
                <a:cs typeface="Poppins" panose="00000500000000000000" pitchFamily="2" charset="0"/>
              </a:rPr>
              <a:t>Data Lake</a:t>
            </a:r>
          </a:p>
          <a:p>
            <a:pPr marL="742950" lvl="0" indent="-742950">
              <a:buFont typeface="+mj-lt"/>
              <a:buAutoNum type="arabicPeriod"/>
            </a:pPr>
            <a:r>
              <a:rPr lang="es-MX" sz="3600" dirty="0">
                <a:latin typeface="Poppins" panose="00000500000000000000" pitchFamily="2" charset="0"/>
                <a:cs typeface="Poppins" panose="00000500000000000000" pitchFamily="2" charset="0"/>
              </a:rPr>
              <a:t>Medallón</a:t>
            </a:r>
          </a:p>
          <a:p>
            <a:pPr marL="742950" indent="-742950">
              <a:buFont typeface="+mj-lt"/>
              <a:buAutoNum type="arabicPeriod"/>
            </a:pPr>
            <a:r>
              <a:rPr lang="es-MX" sz="3600" dirty="0">
                <a:latin typeface="Poppins" panose="00000500000000000000" pitchFamily="2" charset="0"/>
                <a:cs typeface="Poppins" panose="00000500000000000000" pitchFamily="2" charset="0"/>
              </a:rPr>
              <a:t>Data </a:t>
            </a:r>
            <a:r>
              <a:rPr lang="es-MX" sz="3600" dirty="0" err="1">
                <a:latin typeface="Poppins" panose="00000500000000000000" pitchFamily="2" charset="0"/>
                <a:cs typeface="Poppins" panose="00000500000000000000" pitchFamily="2" charset="0"/>
              </a:rPr>
              <a:t>Lakehouse</a:t>
            </a:r>
            <a:endParaRPr lang="es-MX" sz="3600" dirty="0">
              <a:latin typeface="Poppins" panose="00000500000000000000" pitchFamily="2" charset="0"/>
              <a:cs typeface="Poppins" panose="00000500000000000000" pitchFamily="2" charset="0"/>
            </a:endParaRPr>
          </a:p>
          <a:p>
            <a:pPr marL="742950" indent="-742950">
              <a:buFont typeface="+mj-lt"/>
              <a:buAutoNum type="arabicPeriod"/>
            </a:pPr>
            <a:r>
              <a:rPr lang="es-MX" sz="3600" dirty="0">
                <a:latin typeface="Poppins" panose="00000500000000000000" pitchFamily="2" charset="0"/>
                <a:cs typeface="Poppins" panose="00000500000000000000" pitchFamily="2" charset="0"/>
              </a:rPr>
              <a:t>Data </a:t>
            </a:r>
            <a:r>
              <a:rPr lang="es-MX" sz="3600" dirty="0" err="1">
                <a:latin typeface="Poppins" panose="00000500000000000000" pitchFamily="2" charset="0"/>
                <a:cs typeface="Poppins" panose="00000500000000000000" pitchFamily="2" charset="0"/>
              </a:rPr>
              <a:t>Mesh</a:t>
            </a:r>
            <a:endParaRPr lang="es-MX" sz="3600" dirty="0">
              <a:latin typeface="Poppins" panose="00000500000000000000" pitchFamily="2" charset="0"/>
              <a:cs typeface="Poppins" panose="00000500000000000000" pitchFamily="2" charset="0"/>
            </a:endParaRPr>
          </a:p>
          <a:p>
            <a:pPr marL="742950" indent="-742950">
              <a:buFont typeface="+mj-lt"/>
              <a:buAutoNum type="arabicPeriod"/>
            </a:pPr>
            <a:r>
              <a:rPr lang="es-MX" sz="3600" dirty="0">
                <a:latin typeface="Poppins" panose="00000500000000000000" pitchFamily="2" charset="0"/>
                <a:cs typeface="Poppins" panose="00000500000000000000" pitchFamily="2" charset="0"/>
              </a:rPr>
              <a:t>Comparativa e integración de Data </a:t>
            </a:r>
            <a:r>
              <a:rPr lang="es-MX" sz="3600" dirty="0" err="1">
                <a:latin typeface="Poppins" panose="00000500000000000000" pitchFamily="2" charset="0"/>
                <a:cs typeface="Poppins" panose="00000500000000000000" pitchFamily="2" charset="0"/>
              </a:rPr>
              <a:t>Warehouse</a:t>
            </a:r>
            <a:r>
              <a:rPr lang="es-MX" sz="3600" dirty="0">
                <a:latin typeface="Poppins" panose="00000500000000000000" pitchFamily="2" charset="0"/>
                <a:cs typeface="Poppins" panose="00000500000000000000" pitchFamily="2" charset="0"/>
              </a:rPr>
              <a:t>/ Data Lake/ Data </a:t>
            </a:r>
            <a:r>
              <a:rPr lang="es-MX" sz="3600" dirty="0" err="1">
                <a:latin typeface="Poppins" panose="00000500000000000000" pitchFamily="2" charset="0"/>
                <a:cs typeface="Poppins" panose="00000500000000000000" pitchFamily="2" charset="0"/>
              </a:rPr>
              <a:t>Warehouse</a:t>
            </a:r>
            <a:r>
              <a:rPr lang="es-MX" sz="3600" dirty="0">
                <a:latin typeface="Poppins" panose="00000500000000000000" pitchFamily="2" charset="0"/>
                <a:cs typeface="Poppins" panose="00000500000000000000" pitchFamily="2" charset="0"/>
              </a:rPr>
              <a:t> /Data </a:t>
            </a:r>
            <a:r>
              <a:rPr lang="es-MX" sz="3600" dirty="0" err="1">
                <a:latin typeface="Poppins" panose="00000500000000000000" pitchFamily="2" charset="0"/>
                <a:cs typeface="Poppins" panose="00000500000000000000" pitchFamily="2" charset="0"/>
              </a:rPr>
              <a:t>Mesh</a:t>
            </a:r>
            <a:endParaRPr lang="es-MX" sz="3600" dirty="0">
              <a:latin typeface="Poppins" panose="00000500000000000000" pitchFamily="2" charset="0"/>
              <a:cs typeface="Poppins" panose="00000500000000000000" pitchFamily="2" charset="0"/>
            </a:endParaRPr>
          </a:p>
          <a:p>
            <a:pPr marL="742950" indent="-742950">
              <a:buFont typeface="+mj-lt"/>
              <a:buAutoNum type="arabicPeriod"/>
            </a:pPr>
            <a:r>
              <a:rPr lang="es-MX" sz="3600" dirty="0">
                <a:latin typeface="Poppins" panose="00000500000000000000" pitchFamily="2" charset="0"/>
                <a:cs typeface="Poppins" panose="00000500000000000000" pitchFamily="2" charset="0"/>
              </a:rPr>
              <a:t>Arquitectura Lambda</a:t>
            </a:r>
          </a:p>
          <a:p>
            <a:pPr marL="742950" indent="-742950">
              <a:buFont typeface="+mj-lt"/>
              <a:buAutoNum type="arabicPeriod"/>
            </a:pPr>
            <a:r>
              <a:rPr lang="es-MX" sz="3600" dirty="0">
                <a:latin typeface="Poppins" panose="00000500000000000000" pitchFamily="2" charset="0"/>
                <a:cs typeface="Poppins" panose="00000500000000000000" pitchFamily="2" charset="0"/>
              </a:rPr>
              <a:t>Arquitectura Kappa</a:t>
            </a:r>
          </a:p>
          <a:p>
            <a:pPr marL="742950" indent="-742950">
              <a:buFont typeface="+mj-lt"/>
              <a:buAutoNum type="arabicPeriod"/>
            </a:pPr>
            <a:r>
              <a:rPr lang="es-MX" sz="3600" dirty="0">
                <a:latin typeface="Poppins" panose="00000500000000000000" pitchFamily="2" charset="0"/>
                <a:cs typeface="Poppins" panose="00000500000000000000" pitchFamily="2" charset="0"/>
              </a:rPr>
              <a:t>Aplicaciones en la industria de Kappa</a:t>
            </a:r>
          </a:p>
          <a:p>
            <a:pPr marL="742950" indent="-742950">
              <a:buFont typeface="+mj-lt"/>
              <a:buAutoNum type="arabicPeriod"/>
            </a:pPr>
            <a:r>
              <a:rPr lang="es-MX" sz="3600" dirty="0">
                <a:latin typeface="Poppins" panose="00000500000000000000" pitchFamily="2" charset="0"/>
                <a:cs typeface="Poppins" panose="00000500000000000000" pitchFamily="2" charset="0"/>
              </a:rPr>
              <a:t>Ejercicio: Diseño de Arquitectura de datos </a:t>
            </a:r>
            <a:r>
              <a:rPr lang="es-CO" sz="3600" dirty="0">
                <a:latin typeface="Poppins" panose="00000500000000000000" pitchFamily="2" charset="0"/>
                <a:cs typeface="Poppins" panose="00000500000000000000" pitchFamily="2" charset="0"/>
              </a:rPr>
              <a:t>— </a:t>
            </a:r>
            <a:r>
              <a:rPr lang="es-CO" sz="3600" dirty="0" err="1">
                <a:latin typeface="Poppins" panose="00000500000000000000" pitchFamily="2" charset="0"/>
                <a:cs typeface="Poppins" panose="00000500000000000000" pitchFamily="2" charset="0"/>
              </a:rPr>
              <a:t>EcoBanco</a:t>
            </a:r>
            <a:r>
              <a:rPr lang="es-CO" sz="3600" dirty="0">
                <a:latin typeface="Poppins" panose="00000500000000000000" pitchFamily="2" charset="0"/>
                <a:cs typeface="Poppins" panose="00000500000000000000" pitchFamily="2" charset="0"/>
              </a:rPr>
              <a:t> 3000</a:t>
            </a:r>
          </a:p>
          <a:p>
            <a:pPr marL="742950" indent="-742950">
              <a:buFont typeface="+mj-lt"/>
              <a:buAutoNum type="arabicPeriod"/>
            </a:pPr>
            <a:endParaRPr lang="es-CO" sz="3600" dirty="0"/>
          </a:p>
          <a:p>
            <a:pPr lvl="0"/>
            <a:endParaRPr lang="es-CO" sz="3600" dirty="0"/>
          </a:p>
          <a:p>
            <a:endParaRPr lang="es-ES" sz="2400" dirty="0"/>
          </a:p>
          <a:p>
            <a:endParaRPr lang="es-ES" sz="2400" dirty="0"/>
          </a:p>
        </p:txBody>
      </p:sp>
    </p:spTree>
    <p:extLst>
      <p:ext uri="{BB962C8B-B14F-4D97-AF65-F5344CB8AC3E}">
        <p14:creationId xmlns:p14="http://schemas.microsoft.com/office/powerpoint/2010/main" val="1614828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FBD8193B-26EA-F69B-4464-0B0E1465818E}"/>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301419BA-0CB9-096F-E8E7-CAB43FE6E615}"/>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C4E2301C-4FA2-C832-DA59-F15B9882A3AE}"/>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63FBC04E-C6C5-F909-D58E-8D4264E18C3D}"/>
              </a:ext>
            </a:extLst>
          </p:cNvPr>
          <p:cNvGrpSpPr/>
          <p:nvPr/>
        </p:nvGrpSpPr>
        <p:grpSpPr>
          <a:xfrm>
            <a:off x="605700" y="377861"/>
            <a:ext cx="7909650" cy="952782"/>
            <a:chOff x="0" y="-375833"/>
            <a:chExt cx="7433261" cy="1270377"/>
          </a:xfrm>
        </p:grpSpPr>
        <p:grpSp>
          <p:nvGrpSpPr>
            <p:cNvPr id="109" name="Google Shape;109;p2">
              <a:extLst>
                <a:ext uri="{FF2B5EF4-FFF2-40B4-BE49-F238E27FC236}">
                  <a16:creationId xmlns:a16="http://schemas.microsoft.com/office/drawing/2014/main" id="{31C24274-694A-2E2A-960E-B45CB13F4E84}"/>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21E30485-C396-15FD-9A6A-B1DC2663A47D}"/>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F2C3EA71-F6E8-5618-5D84-1567AB300B10}"/>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3BA333FA-A5F1-22ED-1911-34C1A5748732}"/>
                </a:ext>
              </a:extLst>
            </p:cNvPr>
            <p:cNvSpPr txBox="1"/>
            <p:nvPr/>
          </p:nvSpPr>
          <p:spPr>
            <a:xfrm>
              <a:off x="126003" y="106636"/>
              <a:ext cx="7181400" cy="787908"/>
            </a:xfrm>
            <a:prstGeom prst="rect">
              <a:avLst/>
            </a:prstGeom>
            <a:noFill/>
            <a:ln>
              <a:noFill/>
            </a:ln>
          </p:spPr>
          <p:txBody>
            <a:bodyPr spcFirstLastPara="1" wrap="square" lIns="0" tIns="0" rIns="0" bIns="0" anchor="t" anchorCtr="0">
              <a:spAutoFit/>
            </a:bodyPr>
            <a:lstStyle/>
            <a:p>
              <a:pPr algn="ctr">
                <a:lnSpc>
                  <a:spcPct val="120026"/>
                </a:lnSpc>
              </a:pPr>
              <a:r>
                <a:rPr lang="es-CO" sz="3200" dirty="0" err="1">
                  <a:solidFill>
                    <a:schemeClr val="bg1"/>
                  </a:solidFill>
                </a:rPr>
                <a:t>Lakehouse</a:t>
              </a:r>
              <a:endParaRPr sz="3071" b="1" dirty="0">
                <a:solidFill>
                  <a:srgbClr val="FFFFFF"/>
                </a:solidFill>
                <a:latin typeface="Poppins"/>
                <a:ea typeface="Poppins"/>
                <a:cs typeface="Poppins"/>
                <a:sym typeface="Poppins"/>
              </a:endParaRPr>
            </a:p>
          </p:txBody>
        </p:sp>
      </p:grpSp>
      <p:grpSp>
        <p:nvGrpSpPr>
          <p:cNvPr id="2" name="Google Shape;108;p2">
            <a:extLst>
              <a:ext uri="{FF2B5EF4-FFF2-40B4-BE49-F238E27FC236}">
                <a16:creationId xmlns:a16="http://schemas.microsoft.com/office/drawing/2014/main" id="{6887C2FD-D9D5-C7E0-D311-272B801EBB03}"/>
              </a:ext>
            </a:extLst>
          </p:cNvPr>
          <p:cNvGrpSpPr/>
          <p:nvPr/>
        </p:nvGrpSpPr>
        <p:grpSpPr>
          <a:xfrm>
            <a:off x="9275608" y="374271"/>
            <a:ext cx="6099900" cy="951416"/>
            <a:chOff x="0" y="-375833"/>
            <a:chExt cx="7433261" cy="1268555"/>
          </a:xfrm>
        </p:grpSpPr>
        <p:grpSp>
          <p:nvGrpSpPr>
            <p:cNvPr id="3" name="Google Shape;109;p2">
              <a:extLst>
                <a:ext uri="{FF2B5EF4-FFF2-40B4-BE49-F238E27FC236}">
                  <a16:creationId xmlns:a16="http://schemas.microsoft.com/office/drawing/2014/main" id="{03C19D47-017E-30B4-9A0D-7A46ACB55610}"/>
                </a:ext>
              </a:extLst>
            </p:cNvPr>
            <p:cNvGrpSpPr/>
            <p:nvPr/>
          </p:nvGrpSpPr>
          <p:grpSpPr>
            <a:xfrm>
              <a:off x="0" y="-375833"/>
              <a:ext cx="7433261" cy="1268555"/>
              <a:chOff x="0" y="-88088"/>
              <a:chExt cx="1742214" cy="297325"/>
            </a:xfrm>
          </p:grpSpPr>
          <p:sp>
            <p:nvSpPr>
              <p:cNvPr id="6" name="Google Shape;110;p2">
                <a:extLst>
                  <a:ext uri="{FF2B5EF4-FFF2-40B4-BE49-F238E27FC236}">
                    <a16:creationId xmlns:a16="http://schemas.microsoft.com/office/drawing/2014/main" id="{29BD0901-F4F5-40E6-9CBB-6C7000086DC6}"/>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111;p2">
                <a:extLst>
                  <a:ext uri="{FF2B5EF4-FFF2-40B4-BE49-F238E27FC236}">
                    <a16:creationId xmlns:a16="http://schemas.microsoft.com/office/drawing/2014/main" id="{D2A67874-547F-EBC7-45EB-027555024C6B}"/>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5" name="Google Shape;112;p2">
              <a:extLst>
                <a:ext uri="{FF2B5EF4-FFF2-40B4-BE49-F238E27FC236}">
                  <a16:creationId xmlns:a16="http://schemas.microsoft.com/office/drawing/2014/main" id="{82D3D317-0EE1-DF49-FCB3-4E0F92BE0D88}"/>
                </a:ext>
              </a:extLst>
            </p:cNvPr>
            <p:cNvSpPr txBox="1"/>
            <p:nvPr/>
          </p:nvSpPr>
          <p:spPr>
            <a:xfrm>
              <a:off x="0" y="13629"/>
              <a:ext cx="7181400" cy="787909"/>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Escenario de Implementación</a:t>
              </a:r>
              <a:endParaRPr sz="3071" b="1" dirty="0">
                <a:solidFill>
                  <a:srgbClr val="FFFFFF"/>
                </a:solidFill>
                <a:latin typeface="Poppins"/>
                <a:ea typeface="Poppins"/>
                <a:cs typeface="Poppins"/>
                <a:sym typeface="Poppins"/>
              </a:endParaRPr>
            </a:p>
          </p:txBody>
        </p:sp>
      </p:grpSp>
      <p:sp>
        <p:nvSpPr>
          <p:cNvPr id="8" name="Cilindro 7">
            <a:extLst>
              <a:ext uri="{FF2B5EF4-FFF2-40B4-BE49-F238E27FC236}">
                <a16:creationId xmlns:a16="http://schemas.microsoft.com/office/drawing/2014/main" id="{D3175435-80AE-4FA7-E0ED-51F615D8789E}"/>
              </a:ext>
            </a:extLst>
          </p:cNvPr>
          <p:cNvSpPr/>
          <p:nvPr/>
        </p:nvSpPr>
        <p:spPr>
          <a:xfrm rot="5400000">
            <a:off x="3498057" y="5326857"/>
            <a:ext cx="1347785" cy="2181225"/>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s-CO" dirty="0"/>
              <a:t>Data </a:t>
            </a:r>
            <a:r>
              <a:rPr lang="es-CO" dirty="0" err="1"/>
              <a:t>Stream</a:t>
            </a:r>
            <a:r>
              <a:rPr lang="es-CO" dirty="0"/>
              <a:t> </a:t>
            </a:r>
            <a:r>
              <a:rPr lang="es-CO" dirty="0" err="1"/>
              <a:t>Spark</a:t>
            </a:r>
            <a:endParaRPr lang="es-CO" dirty="0"/>
          </a:p>
        </p:txBody>
      </p:sp>
      <p:sp>
        <p:nvSpPr>
          <p:cNvPr id="9" name="Rectángulo: esquinas redondeadas 8">
            <a:extLst>
              <a:ext uri="{FF2B5EF4-FFF2-40B4-BE49-F238E27FC236}">
                <a16:creationId xmlns:a16="http://schemas.microsoft.com/office/drawing/2014/main" id="{A84EA4CC-2951-BC25-C683-D80409215AC7}"/>
              </a:ext>
            </a:extLst>
          </p:cNvPr>
          <p:cNvSpPr/>
          <p:nvPr/>
        </p:nvSpPr>
        <p:spPr>
          <a:xfrm>
            <a:off x="9144000" y="6848475"/>
            <a:ext cx="2305050" cy="1295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err="1"/>
              <a:t>Object</a:t>
            </a:r>
            <a:r>
              <a:rPr lang="es-CO" dirty="0"/>
              <a:t> Store</a:t>
            </a:r>
          </a:p>
        </p:txBody>
      </p:sp>
      <p:sp>
        <p:nvSpPr>
          <p:cNvPr id="10" name="Rectángulo: esquinas redondeadas 9">
            <a:extLst>
              <a:ext uri="{FF2B5EF4-FFF2-40B4-BE49-F238E27FC236}">
                <a16:creationId xmlns:a16="http://schemas.microsoft.com/office/drawing/2014/main" id="{B1FC8698-5881-A5AC-F4A1-889434B1502F}"/>
              </a:ext>
            </a:extLst>
          </p:cNvPr>
          <p:cNvSpPr/>
          <p:nvPr/>
        </p:nvSpPr>
        <p:spPr>
          <a:xfrm>
            <a:off x="7553325" y="3689738"/>
            <a:ext cx="2305050" cy="1295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Catalogo de Metadatos</a:t>
            </a:r>
          </a:p>
        </p:txBody>
      </p:sp>
      <p:sp>
        <p:nvSpPr>
          <p:cNvPr id="11" name="Rectángulo: esquinas redondeadas 10">
            <a:extLst>
              <a:ext uri="{FF2B5EF4-FFF2-40B4-BE49-F238E27FC236}">
                <a16:creationId xmlns:a16="http://schemas.microsoft.com/office/drawing/2014/main" id="{5445631C-0FC6-2119-19D9-A0B8266172CF}"/>
              </a:ext>
            </a:extLst>
          </p:cNvPr>
          <p:cNvSpPr/>
          <p:nvPr/>
        </p:nvSpPr>
        <p:spPr>
          <a:xfrm>
            <a:off x="10747155" y="3697032"/>
            <a:ext cx="2305050" cy="1295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Motor de Procesamiento</a:t>
            </a:r>
          </a:p>
        </p:txBody>
      </p:sp>
      <p:sp>
        <p:nvSpPr>
          <p:cNvPr id="12" name="Rectángulo: esquinas redondeadas 11">
            <a:extLst>
              <a:ext uri="{FF2B5EF4-FFF2-40B4-BE49-F238E27FC236}">
                <a16:creationId xmlns:a16="http://schemas.microsoft.com/office/drawing/2014/main" id="{522AC11C-B490-90C2-7B9F-0432AF3ABE38}"/>
              </a:ext>
            </a:extLst>
          </p:cNvPr>
          <p:cNvSpPr/>
          <p:nvPr/>
        </p:nvSpPr>
        <p:spPr>
          <a:xfrm>
            <a:off x="9420225" y="5995988"/>
            <a:ext cx="1752600" cy="12954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b="1" dirty="0">
                <a:solidFill>
                  <a:schemeClr val="tx1"/>
                </a:solidFill>
              </a:rPr>
              <a:t>Formato de tabla </a:t>
            </a:r>
            <a:r>
              <a:rPr lang="es-CO" b="1" dirty="0" err="1">
                <a:solidFill>
                  <a:schemeClr val="tx1"/>
                </a:solidFill>
              </a:rPr>
              <a:t>Hudi</a:t>
            </a:r>
            <a:endParaRPr lang="es-CO" b="1" dirty="0">
              <a:solidFill>
                <a:schemeClr val="tx1"/>
              </a:solidFill>
            </a:endParaRPr>
          </a:p>
        </p:txBody>
      </p:sp>
      <p:sp>
        <p:nvSpPr>
          <p:cNvPr id="13" name="Rectángulo: esquinas redondeadas 12">
            <a:extLst>
              <a:ext uri="{FF2B5EF4-FFF2-40B4-BE49-F238E27FC236}">
                <a16:creationId xmlns:a16="http://schemas.microsoft.com/office/drawing/2014/main" id="{39CD17DF-CB53-705F-D411-1853820003E1}"/>
              </a:ext>
            </a:extLst>
          </p:cNvPr>
          <p:cNvSpPr/>
          <p:nvPr/>
        </p:nvSpPr>
        <p:spPr>
          <a:xfrm>
            <a:off x="12458700" y="2837251"/>
            <a:ext cx="1752600" cy="12954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b="1" dirty="0">
                <a:solidFill>
                  <a:schemeClr val="tx1"/>
                </a:solidFill>
              </a:rPr>
              <a:t>Presto CLI</a:t>
            </a:r>
          </a:p>
        </p:txBody>
      </p:sp>
      <p:sp>
        <p:nvSpPr>
          <p:cNvPr id="14" name="Rectángulo: esquinas redondeadas 13">
            <a:extLst>
              <a:ext uri="{FF2B5EF4-FFF2-40B4-BE49-F238E27FC236}">
                <a16:creationId xmlns:a16="http://schemas.microsoft.com/office/drawing/2014/main" id="{4DBB9C86-D566-6AC7-89BC-E1A566EDDF9D}"/>
              </a:ext>
            </a:extLst>
          </p:cNvPr>
          <p:cNvSpPr/>
          <p:nvPr/>
        </p:nvSpPr>
        <p:spPr>
          <a:xfrm>
            <a:off x="8105775" y="7700962"/>
            <a:ext cx="1752600" cy="12954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b="1" dirty="0" err="1">
                <a:solidFill>
                  <a:schemeClr val="tx1"/>
                </a:solidFill>
              </a:rPr>
              <a:t>MinIO</a:t>
            </a:r>
            <a:r>
              <a:rPr lang="es-CO" b="1" dirty="0">
                <a:solidFill>
                  <a:schemeClr val="tx1"/>
                </a:solidFill>
              </a:rPr>
              <a:t> Client</a:t>
            </a:r>
          </a:p>
        </p:txBody>
      </p:sp>
      <p:sp>
        <p:nvSpPr>
          <p:cNvPr id="25" name="Rectángulo: esquinas redondeadas 24">
            <a:extLst>
              <a:ext uri="{FF2B5EF4-FFF2-40B4-BE49-F238E27FC236}">
                <a16:creationId xmlns:a16="http://schemas.microsoft.com/office/drawing/2014/main" id="{FF4A46CC-FCB4-B94B-29AD-ACDEC92084CB}"/>
              </a:ext>
            </a:extLst>
          </p:cNvPr>
          <p:cNvSpPr/>
          <p:nvPr/>
        </p:nvSpPr>
        <p:spPr>
          <a:xfrm>
            <a:off x="6007320" y="2260855"/>
            <a:ext cx="8763000" cy="7000875"/>
          </a:xfrm>
          <a:prstGeom prst="round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6" name="Cilindro 25">
            <a:extLst>
              <a:ext uri="{FF2B5EF4-FFF2-40B4-BE49-F238E27FC236}">
                <a16:creationId xmlns:a16="http://schemas.microsoft.com/office/drawing/2014/main" id="{052498A2-64E4-798D-0E91-4C825639D4C3}"/>
              </a:ext>
            </a:extLst>
          </p:cNvPr>
          <p:cNvSpPr/>
          <p:nvPr/>
        </p:nvSpPr>
        <p:spPr>
          <a:xfrm>
            <a:off x="7027069" y="3401099"/>
            <a:ext cx="1057275" cy="776287"/>
          </a:xfrm>
          <a:prstGeom prst="can">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b="1" dirty="0">
                <a:solidFill>
                  <a:schemeClr val="tx1"/>
                </a:solidFill>
              </a:rPr>
              <a:t>MySQL</a:t>
            </a:r>
          </a:p>
        </p:txBody>
      </p:sp>
      <p:cxnSp>
        <p:nvCxnSpPr>
          <p:cNvPr id="28" name="Conector recto de flecha 27">
            <a:extLst>
              <a:ext uri="{FF2B5EF4-FFF2-40B4-BE49-F238E27FC236}">
                <a16:creationId xmlns:a16="http://schemas.microsoft.com/office/drawing/2014/main" id="{F34F47DB-AC74-FA0E-DEE0-3F9D1C957EF4}"/>
              </a:ext>
            </a:extLst>
          </p:cNvPr>
          <p:cNvCxnSpPr>
            <a:stCxn id="8" idx="1"/>
          </p:cNvCxnSpPr>
          <p:nvPr/>
        </p:nvCxnSpPr>
        <p:spPr>
          <a:xfrm>
            <a:off x="5262562" y="6417470"/>
            <a:ext cx="4157663" cy="7858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Conector recto de flecha 97">
            <a:extLst>
              <a:ext uri="{FF2B5EF4-FFF2-40B4-BE49-F238E27FC236}">
                <a16:creationId xmlns:a16="http://schemas.microsoft.com/office/drawing/2014/main" id="{9FED9D04-F1BE-2408-F660-2B99D7A2CBF8}"/>
              </a:ext>
            </a:extLst>
          </p:cNvPr>
          <p:cNvCxnSpPr/>
          <p:nvPr/>
        </p:nvCxnSpPr>
        <p:spPr>
          <a:xfrm>
            <a:off x="9572625" y="4985138"/>
            <a:ext cx="0" cy="1010850"/>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9" name="Conector recto de flecha 98">
            <a:extLst>
              <a:ext uri="{FF2B5EF4-FFF2-40B4-BE49-F238E27FC236}">
                <a16:creationId xmlns:a16="http://schemas.microsoft.com/office/drawing/2014/main" id="{C52FA210-5179-A8BA-F216-177D76C31A90}"/>
              </a:ext>
            </a:extLst>
          </p:cNvPr>
          <p:cNvCxnSpPr/>
          <p:nvPr/>
        </p:nvCxnSpPr>
        <p:spPr>
          <a:xfrm>
            <a:off x="10953750" y="4992432"/>
            <a:ext cx="0" cy="1010850"/>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Conector recto de flecha 99">
            <a:extLst>
              <a:ext uri="{FF2B5EF4-FFF2-40B4-BE49-F238E27FC236}">
                <a16:creationId xmlns:a16="http://schemas.microsoft.com/office/drawing/2014/main" id="{7434FB4A-C62F-1277-78B3-13AFA0EEDD53}"/>
              </a:ext>
            </a:extLst>
          </p:cNvPr>
          <p:cNvCxnSpPr>
            <a:cxnSpLocks/>
            <a:stCxn id="11" idx="1"/>
            <a:endCxn id="10" idx="3"/>
          </p:cNvCxnSpPr>
          <p:nvPr/>
        </p:nvCxnSpPr>
        <p:spPr>
          <a:xfrm flipH="1" flipV="1">
            <a:off x="9858375" y="4337438"/>
            <a:ext cx="888780" cy="7294"/>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3" name="CuadroTexto 102">
            <a:extLst>
              <a:ext uri="{FF2B5EF4-FFF2-40B4-BE49-F238E27FC236}">
                <a16:creationId xmlns:a16="http://schemas.microsoft.com/office/drawing/2014/main" id="{3E3A0C2D-D32D-39AF-C488-F671741817EB}"/>
              </a:ext>
            </a:extLst>
          </p:cNvPr>
          <p:cNvSpPr txBox="1"/>
          <p:nvPr/>
        </p:nvSpPr>
        <p:spPr>
          <a:xfrm>
            <a:off x="9456513" y="2539139"/>
            <a:ext cx="1864613" cy="369332"/>
          </a:xfrm>
          <a:prstGeom prst="rect">
            <a:avLst/>
          </a:prstGeom>
          <a:noFill/>
        </p:spPr>
        <p:txBody>
          <a:bodyPr wrap="none" rtlCol="0">
            <a:spAutoFit/>
          </a:bodyPr>
          <a:lstStyle/>
          <a:p>
            <a:r>
              <a:rPr lang="es-CO" sz="1800" dirty="0"/>
              <a:t>Data </a:t>
            </a:r>
            <a:r>
              <a:rPr lang="es-CO" sz="1800" dirty="0" err="1"/>
              <a:t>Lakehouse</a:t>
            </a:r>
            <a:endParaRPr lang="es-CO" sz="1800" dirty="0"/>
          </a:p>
        </p:txBody>
      </p:sp>
    </p:spTree>
    <p:extLst>
      <p:ext uri="{BB962C8B-B14F-4D97-AF65-F5344CB8AC3E}">
        <p14:creationId xmlns:p14="http://schemas.microsoft.com/office/powerpoint/2010/main" val="3108980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DC4DD8A4-C9DA-2197-13EF-C699F1EBEC6B}"/>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253F37BD-C439-FCF2-8A89-6549BA5538AA}"/>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1314575F-6C79-7EDD-D53D-206A389486B4}"/>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1FA5BD46-3B99-F82A-4AFB-57126E29F03E}"/>
              </a:ext>
            </a:extLst>
          </p:cNvPr>
          <p:cNvGrpSpPr/>
          <p:nvPr/>
        </p:nvGrpSpPr>
        <p:grpSpPr>
          <a:xfrm>
            <a:off x="605700" y="377861"/>
            <a:ext cx="7909650" cy="952782"/>
            <a:chOff x="0" y="-375833"/>
            <a:chExt cx="7433261" cy="1270377"/>
          </a:xfrm>
        </p:grpSpPr>
        <p:grpSp>
          <p:nvGrpSpPr>
            <p:cNvPr id="109" name="Google Shape;109;p2">
              <a:extLst>
                <a:ext uri="{FF2B5EF4-FFF2-40B4-BE49-F238E27FC236}">
                  <a16:creationId xmlns:a16="http://schemas.microsoft.com/office/drawing/2014/main" id="{207E9997-EA4F-3C52-67F5-E9B0CD1025C0}"/>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41050B18-0268-77C1-90BB-470D68B18B62}"/>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F154BBF3-543B-1FFF-362E-A036E6A2D640}"/>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A34DF0E8-3B9D-3B3A-C37D-CF3A4E30EBD2}"/>
                </a:ext>
              </a:extLst>
            </p:cNvPr>
            <p:cNvSpPr txBox="1"/>
            <p:nvPr/>
          </p:nvSpPr>
          <p:spPr>
            <a:xfrm>
              <a:off x="126003" y="106636"/>
              <a:ext cx="7181400" cy="787908"/>
            </a:xfrm>
            <a:prstGeom prst="rect">
              <a:avLst/>
            </a:prstGeom>
            <a:noFill/>
            <a:ln>
              <a:noFill/>
            </a:ln>
          </p:spPr>
          <p:txBody>
            <a:bodyPr spcFirstLastPara="1" wrap="square" lIns="0" tIns="0" rIns="0" bIns="0" anchor="t" anchorCtr="0">
              <a:spAutoFit/>
            </a:bodyPr>
            <a:lstStyle/>
            <a:p>
              <a:pPr algn="ctr">
                <a:lnSpc>
                  <a:spcPct val="120026"/>
                </a:lnSpc>
              </a:pPr>
              <a:r>
                <a:rPr lang="es-CO" sz="3200" dirty="0" err="1">
                  <a:solidFill>
                    <a:schemeClr val="bg1"/>
                  </a:solidFill>
                </a:rPr>
                <a:t>Lakehouse</a:t>
              </a:r>
              <a:endParaRPr sz="3071" b="1" dirty="0">
                <a:solidFill>
                  <a:srgbClr val="FFFFFF"/>
                </a:solidFill>
                <a:latin typeface="Poppins"/>
                <a:ea typeface="Poppins"/>
                <a:cs typeface="Poppins"/>
                <a:sym typeface="Poppins"/>
              </a:endParaRPr>
            </a:p>
          </p:txBody>
        </p:sp>
      </p:grpSp>
      <p:grpSp>
        <p:nvGrpSpPr>
          <p:cNvPr id="2" name="Google Shape;108;p2">
            <a:extLst>
              <a:ext uri="{FF2B5EF4-FFF2-40B4-BE49-F238E27FC236}">
                <a16:creationId xmlns:a16="http://schemas.microsoft.com/office/drawing/2014/main" id="{A8ACB79B-286D-235F-D02D-8F11BE334594}"/>
              </a:ext>
            </a:extLst>
          </p:cNvPr>
          <p:cNvGrpSpPr/>
          <p:nvPr/>
        </p:nvGrpSpPr>
        <p:grpSpPr>
          <a:xfrm>
            <a:off x="9275608" y="374271"/>
            <a:ext cx="6099900" cy="951416"/>
            <a:chOff x="0" y="-375833"/>
            <a:chExt cx="7433261" cy="1268555"/>
          </a:xfrm>
        </p:grpSpPr>
        <p:grpSp>
          <p:nvGrpSpPr>
            <p:cNvPr id="3" name="Google Shape;109;p2">
              <a:extLst>
                <a:ext uri="{FF2B5EF4-FFF2-40B4-BE49-F238E27FC236}">
                  <a16:creationId xmlns:a16="http://schemas.microsoft.com/office/drawing/2014/main" id="{CD556F3C-01A9-2901-5DC7-EA5076CF6606}"/>
                </a:ext>
              </a:extLst>
            </p:cNvPr>
            <p:cNvGrpSpPr/>
            <p:nvPr/>
          </p:nvGrpSpPr>
          <p:grpSpPr>
            <a:xfrm>
              <a:off x="0" y="-375833"/>
              <a:ext cx="7433261" cy="1268555"/>
              <a:chOff x="0" y="-88088"/>
              <a:chExt cx="1742214" cy="297325"/>
            </a:xfrm>
          </p:grpSpPr>
          <p:sp>
            <p:nvSpPr>
              <p:cNvPr id="6" name="Google Shape;110;p2">
                <a:extLst>
                  <a:ext uri="{FF2B5EF4-FFF2-40B4-BE49-F238E27FC236}">
                    <a16:creationId xmlns:a16="http://schemas.microsoft.com/office/drawing/2014/main" id="{C3B088E6-27E1-F263-1DB0-B482AEEB2910}"/>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111;p2">
                <a:extLst>
                  <a:ext uri="{FF2B5EF4-FFF2-40B4-BE49-F238E27FC236}">
                    <a16:creationId xmlns:a16="http://schemas.microsoft.com/office/drawing/2014/main" id="{4BA39F07-1B29-C481-8ED0-6277C5464547}"/>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5" name="Google Shape;112;p2">
              <a:extLst>
                <a:ext uri="{FF2B5EF4-FFF2-40B4-BE49-F238E27FC236}">
                  <a16:creationId xmlns:a16="http://schemas.microsoft.com/office/drawing/2014/main" id="{E6262361-2B1A-FD2E-FC8D-71CB3EC9B455}"/>
                </a:ext>
              </a:extLst>
            </p:cNvPr>
            <p:cNvSpPr txBox="1"/>
            <p:nvPr/>
          </p:nvSpPr>
          <p:spPr>
            <a:xfrm>
              <a:off x="0" y="13629"/>
              <a:ext cx="7181400" cy="787909"/>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Escenario de Implementación</a:t>
              </a:r>
              <a:endParaRPr sz="3071" b="1" dirty="0">
                <a:solidFill>
                  <a:srgbClr val="FFFFFF"/>
                </a:solidFill>
                <a:latin typeface="Poppins"/>
                <a:ea typeface="Poppins"/>
                <a:cs typeface="Poppins"/>
                <a:sym typeface="Poppins"/>
              </a:endParaRPr>
            </a:p>
          </p:txBody>
        </p:sp>
      </p:grpSp>
      <p:pic>
        <p:nvPicPr>
          <p:cNvPr id="15" name="Imagen 14">
            <a:extLst>
              <a:ext uri="{FF2B5EF4-FFF2-40B4-BE49-F238E27FC236}">
                <a16:creationId xmlns:a16="http://schemas.microsoft.com/office/drawing/2014/main" id="{0BD3A072-E06B-CFAB-2C9F-F6B5EDDDFC3C}"/>
              </a:ext>
            </a:extLst>
          </p:cNvPr>
          <p:cNvPicPr>
            <a:picLocks noChangeAspect="1"/>
          </p:cNvPicPr>
          <p:nvPr/>
        </p:nvPicPr>
        <p:blipFill>
          <a:blip r:embed="rId5"/>
          <a:stretch>
            <a:fillRect/>
          </a:stretch>
        </p:blipFill>
        <p:spPr>
          <a:xfrm>
            <a:off x="721613" y="2477076"/>
            <a:ext cx="6544588" cy="5620534"/>
          </a:xfrm>
          <a:prstGeom prst="rect">
            <a:avLst/>
          </a:prstGeom>
        </p:spPr>
      </p:pic>
      <p:sp>
        <p:nvSpPr>
          <p:cNvPr id="17" name="CuadroTexto 16">
            <a:extLst>
              <a:ext uri="{FF2B5EF4-FFF2-40B4-BE49-F238E27FC236}">
                <a16:creationId xmlns:a16="http://schemas.microsoft.com/office/drawing/2014/main" id="{13F06578-F4DE-414D-4A10-7D61CE20FB14}"/>
              </a:ext>
            </a:extLst>
          </p:cNvPr>
          <p:cNvSpPr txBox="1"/>
          <p:nvPr/>
        </p:nvSpPr>
        <p:spPr>
          <a:xfrm>
            <a:off x="1738313" y="8207930"/>
            <a:ext cx="9725024" cy="738664"/>
          </a:xfrm>
          <a:prstGeom prst="rect">
            <a:avLst/>
          </a:prstGeom>
          <a:noFill/>
        </p:spPr>
        <p:txBody>
          <a:bodyPr wrap="square">
            <a:spAutoFit/>
          </a:bodyPr>
          <a:lstStyle/>
          <a:p>
            <a:pPr>
              <a:buNone/>
            </a:pPr>
            <a:r>
              <a:rPr lang="en-US" sz="1400" b="0" i="0" dirty="0" err="1">
                <a:solidFill>
                  <a:srgbClr val="000000"/>
                </a:solidFill>
                <a:effectLst/>
                <a:latin typeface="UbuntuMono-Regular"/>
              </a:rPr>
              <a:t>kubectl</a:t>
            </a:r>
            <a:r>
              <a:rPr lang="en-US" sz="1400" b="0" i="0" dirty="0">
                <a:solidFill>
                  <a:srgbClr val="000000"/>
                </a:solidFill>
                <a:effectLst/>
                <a:latin typeface="UbuntuMono-Regular"/>
              </a:rPr>
              <a:t> apply -f </a:t>
            </a:r>
            <a:r>
              <a:rPr lang="en-US" sz="1400" b="0" i="0" dirty="0" err="1">
                <a:solidFill>
                  <a:srgbClr val="000000"/>
                </a:solidFill>
                <a:effectLst/>
                <a:latin typeface="UbuntuMono-Regular"/>
              </a:rPr>
              <a:t>mc.yaml</a:t>
            </a:r>
            <a:r>
              <a:rPr lang="en-US" sz="1400" b="0" i="0" dirty="0">
                <a:solidFill>
                  <a:srgbClr val="000000"/>
                </a:solidFill>
                <a:effectLst/>
                <a:latin typeface="UbuntuMono-Regular"/>
              </a:rPr>
              <a:t> --namespace presto</a:t>
            </a:r>
          </a:p>
          <a:p>
            <a:pPr>
              <a:buNone/>
            </a:pPr>
            <a:br>
              <a:rPr lang="en-US" dirty="0"/>
            </a:br>
            <a:endParaRPr lang="es-CO" dirty="0"/>
          </a:p>
        </p:txBody>
      </p:sp>
      <p:sp>
        <p:nvSpPr>
          <p:cNvPr id="19" name="CuadroTexto 18">
            <a:extLst>
              <a:ext uri="{FF2B5EF4-FFF2-40B4-BE49-F238E27FC236}">
                <a16:creationId xmlns:a16="http://schemas.microsoft.com/office/drawing/2014/main" id="{189C8C96-CCC7-7484-7516-C1BDC5A5C58E}"/>
              </a:ext>
            </a:extLst>
          </p:cNvPr>
          <p:cNvSpPr txBox="1"/>
          <p:nvPr/>
        </p:nvSpPr>
        <p:spPr>
          <a:xfrm>
            <a:off x="7905176" y="8100208"/>
            <a:ext cx="9725024" cy="954107"/>
          </a:xfrm>
          <a:prstGeom prst="rect">
            <a:avLst/>
          </a:prstGeom>
          <a:noFill/>
        </p:spPr>
        <p:txBody>
          <a:bodyPr wrap="square">
            <a:spAutoFit/>
          </a:bodyPr>
          <a:lstStyle/>
          <a:p>
            <a:r>
              <a:rPr lang="es-CO" sz="1400" b="0" i="0" dirty="0" err="1">
                <a:solidFill>
                  <a:srgbClr val="000000"/>
                </a:solidFill>
                <a:effectLst/>
                <a:latin typeface="UbuntuMono-Regular"/>
              </a:rPr>
              <a:t>docker</a:t>
            </a:r>
            <a:r>
              <a:rPr lang="es-CO" sz="1400" b="0" i="0" dirty="0">
                <a:solidFill>
                  <a:srgbClr val="000000"/>
                </a:solidFill>
                <a:effectLst/>
                <a:latin typeface="UbuntuMono-Regular"/>
              </a:rPr>
              <a:t> </a:t>
            </a:r>
            <a:r>
              <a:rPr lang="es-CO" sz="1400" b="0" i="0" dirty="0" err="1">
                <a:solidFill>
                  <a:srgbClr val="000000"/>
                </a:solidFill>
                <a:effectLst/>
                <a:latin typeface="UbuntuMono-Regular"/>
              </a:rPr>
              <a:t>build</a:t>
            </a:r>
            <a:r>
              <a:rPr lang="es-CO" sz="1400" b="0" i="0" dirty="0">
                <a:solidFill>
                  <a:srgbClr val="000000"/>
                </a:solidFill>
                <a:effectLst/>
                <a:latin typeface="UbuntuMono-Regular"/>
              </a:rPr>
              <a:t> -t </a:t>
            </a:r>
            <a:r>
              <a:rPr lang="es-CO" sz="1400" b="0" i="0" dirty="0" err="1">
                <a:solidFill>
                  <a:srgbClr val="000000"/>
                </a:solidFill>
                <a:effectLst/>
                <a:latin typeface="UbuntuMono-Regular"/>
              </a:rPr>
              <a:t>spark</a:t>
            </a:r>
            <a:endParaRPr lang="es-CO" sz="1400" b="0" i="0" dirty="0">
              <a:solidFill>
                <a:srgbClr val="000000"/>
              </a:solidFill>
              <a:effectLst/>
              <a:latin typeface="UbuntuMono-Regular"/>
            </a:endParaRPr>
          </a:p>
          <a:p>
            <a:r>
              <a:rPr lang="en-US" dirty="0" err="1">
                <a:latin typeface="UbuntuMono-Regular"/>
              </a:rPr>
              <a:t>kubectl</a:t>
            </a:r>
            <a:r>
              <a:rPr lang="en-US" dirty="0">
                <a:latin typeface="UbuntuMono-Regular"/>
              </a:rPr>
              <a:t> apply -f </a:t>
            </a:r>
            <a:r>
              <a:rPr lang="en-US" dirty="0" err="1">
                <a:latin typeface="UbuntuMono-Regular"/>
              </a:rPr>
              <a:t>spark.yaml</a:t>
            </a:r>
            <a:r>
              <a:rPr lang="en-US" dirty="0">
                <a:latin typeface="UbuntuMono-Regular"/>
              </a:rPr>
              <a:t> --namespace presto</a:t>
            </a:r>
          </a:p>
          <a:p>
            <a:r>
              <a:rPr lang="es-CO" dirty="0"/>
              <a:t> </a:t>
            </a:r>
            <a:br>
              <a:rPr lang="es-CO" dirty="0"/>
            </a:br>
            <a:endParaRPr lang="es-CO" dirty="0"/>
          </a:p>
        </p:txBody>
      </p:sp>
      <p:sp>
        <p:nvSpPr>
          <p:cNvPr id="21" name="CuadroTexto 20">
            <a:extLst>
              <a:ext uri="{FF2B5EF4-FFF2-40B4-BE49-F238E27FC236}">
                <a16:creationId xmlns:a16="http://schemas.microsoft.com/office/drawing/2014/main" id="{DB09D37F-79F4-AB42-25FF-2A74304AB0CD}"/>
              </a:ext>
            </a:extLst>
          </p:cNvPr>
          <p:cNvSpPr txBox="1"/>
          <p:nvPr/>
        </p:nvSpPr>
        <p:spPr>
          <a:xfrm>
            <a:off x="3700463" y="4712255"/>
            <a:ext cx="9725024" cy="523220"/>
          </a:xfrm>
          <a:prstGeom prst="rect">
            <a:avLst/>
          </a:prstGeom>
          <a:noFill/>
        </p:spPr>
        <p:txBody>
          <a:bodyPr wrap="square">
            <a:spAutoFit/>
          </a:bodyPr>
          <a:lstStyle/>
          <a:p>
            <a:pPr>
              <a:buNone/>
            </a:pPr>
            <a:br>
              <a:rPr lang="en-US" dirty="0"/>
            </a:br>
            <a:endParaRPr lang="es-CO" dirty="0"/>
          </a:p>
        </p:txBody>
      </p:sp>
      <p:pic>
        <p:nvPicPr>
          <p:cNvPr id="23" name="Imagen 22">
            <a:extLst>
              <a:ext uri="{FF2B5EF4-FFF2-40B4-BE49-F238E27FC236}">
                <a16:creationId xmlns:a16="http://schemas.microsoft.com/office/drawing/2014/main" id="{10146225-E0A9-A679-11C3-CDD3B1CA651A}"/>
              </a:ext>
            </a:extLst>
          </p:cNvPr>
          <p:cNvPicPr>
            <a:picLocks noChangeAspect="1"/>
          </p:cNvPicPr>
          <p:nvPr/>
        </p:nvPicPr>
        <p:blipFill>
          <a:blip r:embed="rId6"/>
          <a:stretch>
            <a:fillRect/>
          </a:stretch>
        </p:blipFill>
        <p:spPr>
          <a:xfrm>
            <a:off x="7762335" y="2423521"/>
            <a:ext cx="3677163" cy="1381318"/>
          </a:xfrm>
          <a:prstGeom prst="rect">
            <a:avLst/>
          </a:prstGeom>
        </p:spPr>
      </p:pic>
      <p:pic>
        <p:nvPicPr>
          <p:cNvPr id="27" name="Imagen 26">
            <a:extLst>
              <a:ext uri="{FF2B5EF4-FFF2-40B4-BE49-F238E27FC236}">
                <a16:creationId xmlns:a16="http://schemas.microsoft.com/office/drawing/2014/main" id="{5F8AC42B-2653-EC66-1B49-A5C01C1DCF90}"/>
              </a:ext>
            </a:extLst>
          </p:cNvPr>
          <p:cNvPicPr>
            <a:picLocks noChangeAspect="1"/>
          </p:cNvPicPr>
          <p:nvPr/>
        </p:nvPicPr>
        <p:blipFill>
          <a:blip r:embed="rId7"/>
          <a:stretch>
            <a:fillRect/>
          </a:stretch>
        </p:blipFill>
        <p:spPr>
          <a:xfrm>
            <a:off x="7657560" y="4889611"/>
            <a:ext cx="4153899" cy="2070947"/>
          </a:xfrm>
          <a:prstGeom prst="rect">
            <a:avLst/>
          </a:prstGeom>
        </p:spPr>
      </p:pic>
      <p:pic>
        <p:nvPicPr>
          <p:cNvPr id="30" name="Imagen 29">
            <a:extLst>
              <a:ext uri="{FF2B5EF4-FFF2-40B4-BE49-F238E27FC236}">
                <a16:creationId xmlns:a16="http://schemas.microsoft.com/office/drawing/2014/main" id="{E70552F1-F49A-5AA8-D6CB-9E0C512AD35C}"/>
              </a:ext>
            </a:extLst>
          </p:cNvPr>
          <p:cNvPicPr>
            <a:picLocks noChangeAspect="1"/>
          </p:cNvPicPr>
          <p:nvPr/>
        </p:nvPicPr>
        <p:blipFill>
          <a:blip r:embed="rId8"/>
          <a:stretch>
            <a:fillRect/>
          </a:stretch>
        </p:blipFill>
        <p:spPr>
          <a:xfrm>
            <a:off x="12594177" y="3616363"/>
            <a:ext cx="4820323" cy="2715004"/>
          </a:xfrm>
          <a:prstGeom prst="rect">
            <a:avLst/>
          </a:prstGeom>
        </p:spPr>
      </p:pic>
      <p:cxnSp>
        <p:nvCxnSpPr>
          <p:cNvPr id="96" name="Conector recto 95">
            <a:extLst>
              <a:ext uri="{FF2B5EF4-FFF2-40B4-BE49-F238E27FC236}">
                <a16:creationId xmlns:a16="http://schemas.microsoft.com/office/drawing/2014/main" id="{736407AF-E589-3BEF-5297-5BF8B3C7D238}"/>
              </a:ext>
            </a:extLst>
          </p:cNvPr>
          <p:cNvCxnSpPr/>
          <p:nvPr/>
        </p:nvCxnSpPr>
        <p:spPr>
          <a:xfrm>
            <a:off x="7410450" y="2163598"/>
            <a:ext cx="0" cy="6980402"/>
          </a:xfrm>
          <a:prstGeom prst="line">
            <a:avLst/>
          </a:prstGeom>
          <a:ln w="2857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Conector recto 96">
            <a:extLst>
              <a:ext uri="{FF2B5EF4-FFF2-40B4-BE49-F238E27FC236}">
                <a16:creationId xmlns:a16="http://schemas.microsoft.com/office/drawing/2014/main" id="{511B08F2-99F6-60E6-A068-CDCFABD3FF07}"/>
              </a:ext>
            </a:extLst>
          </p:cNvPr>
          <p:cNvCxnSpPr/>
          <p:nvPr/>
        </p:nvCxnSpPr>
        <p:spPr>
          <a:xfrm>
            <a:off x="12222216" y="2163598"/>
            <a:ext cx="0" cy="6980402"/>
          </a:xfrm>
          <a:prstGeom prst="line">
            <a:avLst/>
          </a:prstGeom>
          <a:ln w="2857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7793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74D6F3BE-2EB0-A293-507E-E442CC45F3C4}"/>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D0FC6814-31C3-7F76-AE4B-BA45B62EAE86}"/>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3BC0CB8B-0F57-627F-1F67-1C89F07A01FE}"/>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0C0482F7-7448-E52A-67D8-072C00566156}"/>
              </a:ext>
            </a:extLst>
          </p:cNvPr>
          <p:cNvGrpSpPr/>
          <p:nvPr/>
        </p:nvGrpSpPr>
        <p:grpSpPr>
          <a:xfrm>
            <a:off x="720000" y="683793"/>
            <a:ext cx="7909650" cy="2110792"/>
            <a:chOff x="0" y="-375833"/>
            <a:chExt cx="7433261" cy="2814390"/>
          </a:xfrm>
        </p:grpSpPr>
        <p:grpSp>
          <p:nvGrpSpPr>
            <p:cNvPr id="109" name="Google Shape;109;p2">
              <a:extLst>
                <a:ext uri="{FF2B5EF4-FFF2-40B4-BE49-F238E27FC236}">
                  <a16:creationId xmlns:a16="http://schemas.microsoft.com/office/drawing/2014/main" id="{E0B8C099-82FA-74CE-C8E2-4D6B79363550}"/>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22D223C8-8657-F98B-6520-87093E7420CE}"/>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A0BA5333-E86C-830F-53C5-3FABF97C18F5}"/>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86F40B6E-DA10-9EB2-742F-BC4A047770DC}"/>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err="1">
                  <a:solidFill>
                    <a:schemeClr val="bg1"/>
                  </a:solidFill>
                </a:rPr>
                <a:t>Lakehouse</a:t>
              </a:r>
              <a:endParaRPr lang="es-CO" sz="3200" dirty="0">
                <a:solidFill>
                  <a:schemeClr val="bg1"/>
                </a:solidFill>
              </a:endParaRP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0208EB2B-FC90-D061-1A75-6DB52AAC673C}"/>
              </a:ext>
            </a:extLst>
          </p:cNvPr>
          <p:cNvSpPr txBox="1"/>
          <p:nvPr/>
        </p:nvSpPr>
        <p:spPr>
          <a:xfrm>
            <a:off x="1132210" y="2200911"/>
            <a:ext cx="8946002" cy="7478970"/>
          </a:xfrm>
          <a:prstGeom prst="rect">
            <a:avLst/>
          </a:prstGeom>
          <a:noFill/>
        </p:spPr>
        <p:txBody>
          <a:bodyPr wrap="square">
            <a:spAutoFit/>
          </a:bodyPr>
          <a:lstStyle/>
          <a:p>
            <a:r>
              <a:rPr lang="es-ES" sz="2000" b="1" dirty="0">
                <a:latin typeface="Poppins" panose="00000500000000000000" pitchFamily="2" charset="0"/>
                <a:cs typeface="Poppins" panose="00000500000000000000" pitchFamily="2" charset="0"/>
              </a:rPr>
              <a:t>Ventajas</a:t>
            </a:r>
          </a:p>
          <a:p>
            <a:endParaRPr lang="es-ES" sz="2000" b="1" dirty="0">
              <a:latin typeface="Poppins" panose="00000500000000000000" pitchFamily="2" charset="0"/>
              <a:cs typeface="Poppins" panose="00000500000000000000" pitchFamily="2" charset="0"/>
            </a:endParaRPr>
          </a:p>
          <a:p>
            <a:r>
              <a:rPr lang="es-ES" sz="2000" b="1" dirty="0">
                <a:latin typeface="Poppins" panose="00000500000000000000" pitchFamily="2" charset="0"/>
                <a:cs typeface="Poppins" panose="00000500000000000000" pitchFamily="2" charset="0"/>
              </a:rPr>
              <a:t>1. Unificación de almacenamiento y análisis</a:t>
            </a:r>
          </a:p>
          <a:p>
            <a:r>
              <a:rPr lang="es-ES" sz="2000" dirty="0">
                <a:latin typeface="Poppins" panose="00000500000000000000" pitchFamily="2" charset="0"/>
                <a:cs typeface="Poppins" panose="00000500000000000000" pitchFamily="2" charset="0"/>
              </a:rPr>
              <a:t>Los datos </a:t>
            </a:r>
            <a:r>
              <a:rPr lang="es-ES" sz="2000" b="1" dirty="0">
                <a:latin typeface="Poppins" panose="00000500000000000000" pitchFamily="2" charset="0"/>
                <a:cs typeface="Poppins" panose="00000500000000000000" pitchFamily="2" charset="0"/>
              </a:rPr>
              <a:t>crudos y transformados</a:t>
            </a:r>
            <a:r>
              <a:rPr lang="es-ES" sz="2000" dirty="0">
                <a:latin typeface="Poppins" panose="00000500000000000000" pitchFamily="2" charset="0"/>
                <a:cs typeface="Poppins" panose="00000500000000000000" pitchFamily="2" charset="0"/>
              </a:rPr>
              <a:t> coexisten en un solo repositorio.</a:t>
            </a:r>
          </a:p>
          <a:p>
            <a:r>
              <a:rPr lang="es-ES" sz="2000" dirty="0">
                <a:latin typeface="Poppins" panose="00000500000000000000" pitchFamily="2" charset="0"/>
                <a:cs typeface="Poppins" panose="00000500000000000000" pitchFamily="2" charset="0"/>
              </a:rPr>
              <a:t>Evita mantener por separado un </a:t>
            </a:r>
            <a:r>
              <a:rPr lang="es-ES" sz="2000" i="1" dirty="0">
                <a:latin typeface="Poppins" panose="00000500000000000000" pitchFamily="2" charset="0"/>
                <a:cs typeface="Poppins" panose="00000500000000000000" pitchFamily="2" charset="0"/>
              </a:rPr>
              <a:t>data </a:t>
            </a:r>
            <a:r>
              <a:rPr lang="es-ES" sz="2000" i="1" dirty="0" err="1">
                <a:latin typeface="Poppins" panose="00000500000000000000" pitchFamily="2" charset="0"/>
                <a:cs typeface="Poppins" panose="00000500000000000000" pitchFamily="2" charset="0"/>
              </a:rPr>
              <a:t>lake</a:t>
            </a:r>
            <a:r>
              <a:rPr lang="es-ES" sz="2000" dirty="0">
                <a:latin typeface="Poppins" panose="00000500000000000000" pitchFamily="2" charset="0"/>
                <a:cs typeface="Poppins" panose="00000500000000000000" pitchFamily="2" charset="0"/>
              </a:rPr>
              <a:t> y un </a:t>
            </a:r>
            <a:r>
              <a:rPr lang="es-ES" sz="2000" i="1" dirty="0">
                <a:latin typeface="Poppins" panose="00000500000000000000" pitchFamily="2" charset="0"/>
                <a:cs typeface="Poppins" panose="00000500000000000000" pitchFamily="2" charset="0"/>
              </a:rPr>
              <a:t>data </a:t>
            </a:r>
            <a:r>
              <a:rPr lang="es-ES" sz="2000" i="1" dirty="0" err="1">
                <a:latin typeface="Poppins" panose="00000500000000000000" pitchFamily="2" charset="0"/>
                <a:cs typeface="Poppins" panose="00000500000000000000" pitchFamily="2" charset="0"/>
              </a:rPr>
              <a:t>warehouse</a:t>
            </a:r>
            <a:r>
              <a:rPr lang="es-ES" sz="2000" dirty="0">
                <a:latin typeface="Poppins" panose="00000500000000000000" pitchFamily="2" charset="0"/>
                <a:cs typeface="Poppins" panose="00000500000000000000" pitchFamily="2" charset="0"/>
              </a:rPr>
              <a:t>.</a:t>
            </a:r>
          </a:p>
          <a:p>
            <a:r>
              <a:rPr lang="es-ES" sz="2000" b="1" dirty="0">
                <a:latin typeface="Poppins" panose="00000500000000000000" pitchFamily="2" charset="0"/>
                <a:cs typeface="Poppins" panose="00000500000000000000" pitchFamily="2" charset="0"/>
              </a:rPr>
              <a:t>2. Costos más bajos</a:t>
            </a:r>
          </a:p>
          <a:p>
            <a:r>
              <a:rPr lang="es-ES" sz="2000" dirty="0">
                <a:latin typeface="Poppins" panose="00000500000000000000" pitchFamily="2" charset="0"/>
                <a:cs typeface="Poppins" panose="00000500000000000000" pitchFamily="2" charset="0"/>
              </a:rPr>
              <a:t>Se aprovecha </a:t>
            </a:r>
            <a:r>
              <a:rPr lang="es-ES" sz="2000" b="1" dirty="0">
                <a:latin typeface="Poppins" panose="00000500000000000000" pitchFamily="2" charset="0"/>
                <a:cs typeface="Poppins" panose="00000500000000000000" pitchFamily="2" charset="0"/>
              </a:rPr>
              <a:t>almacenamiento en la nube barato (S3, ADLS, GCS)</a:t>
            </a:r>
            <a:r>
              <a:rPr lang="es-ES" sz="2000" dirty="0">
                <a:latin typeface="Poppins" panose="00000500000000000000" pitchFamily="2" charset="0"/>
                <a:cs typeface="Poppins" panose="00000500000000000000" pitchFamily="2" charset="0"/>
              </a:rPr>
              <a:t>, y se paga solo por lo que se usa.</a:t>
            </a:r>
          </a:p>
          <a:p>
            <a:r>
              <a:rPr lang="es-ES" sz="2000" b="1" dirty="0">
                <a:latin typeface="Poppins" panose="00000500000000000000" pitchFamily="2" charset="0"/>
                <a:cs typeface="Poppins" panose="00000500000000000000" pitchFamily="2" charset="0"/>
              </a:rPr>
              <a:t>3. Soporte para múltiples tipos de datos</a:t>
            </a:r>
          </a:p>
          <a:p>
            <a:r>
              <a:rPr lang="es-ES" sz="2000" dirty="0">
                <a:latin typeface="Poppins" panose="00000500000000000000" pitchFamily="2" charset="0"/>
                <a:cs typeface="Poppins" panose="00000500000000000000" pitchFamily="2" charset="0"/>
              </a:rPr>
              <a:t>Estructurados (tablas SQL), Semiestructurados (JSON, </a:t>
            </a:r>
            <a:r>
              <a:rPr lang="es-ES" sz="2000" dirty="0" err="1">
                <a:latin typeface="Poppins" panose="00000500000000000000" pitchFamily="2" charset="0"/>
                <a:cs typeface="Poppins" panose="00000500000000000000" pitchFamily="2" charset="0"/>
              </a:rPr>
              <a:t>Parquet</a:t>
            </a:r>
            <a:r>
              <a:rPr lang="es-ES" sz="2000" dirty="0">
                <a:latin typeface="Poppins" panose="00000500000000000000" pitchFamily="2" charset="0"/>
                <a:cs typeface="Poppins" panose="00000500000000000000" pitchFamily="2" charset="0"/>
              </a:rPr>
              <a:t>, </a:t>
            </a:r>
            <a:r>
              <a:rPr lang="es-ES" sz="2000" dirty="0" err="1">
                <a:latin typeface="Poppins" panose="00000500000000000000" pitchFamily="2" charset="0"/>
                <a:cs typeface="Poppins" panose="00000500000000000000" pitchFamily="2" charset="0"/>
              </a:rPr>
              <a:t>Avro</a:t>
            </a:r>
            <a:r>
              <a:rPr lang="es-ES" sz="2000" dirty="0">
                <a:latin typeface="Poppins" panose="00000500000000000000" pitchFamily="2" charset="0"/>
                <a:cs typeface="Poppins" panose="00000500000000000000" pitchFamily="2" charset="0"/>
              </a:rPr>
              <a:t>), No estructurados (imágenes, audio, texto).</a:t>
            </a:r>
          </a:p>
          <a:p>
            <a:r>
              <a:rPr lang="es-ES" sz="2000" b="1" dirty="0">
                <a:latin typeface="Poppins" panose="00000500000000000000" pitchFamily="2" charset="0"/>
                <a:cs typeface="Poppins" panose="00000500000000000000" pitchFamily="2" charset="0"/>
              </a:rPr>
              <a:t>4. Transacciones ACID</a:t>
            </a:r>
          </a:p>
          <a:p>
            <a:r>
              <a:rPr lang="es-ES" sz="2000" dirty="0">
                <a:latin typeface="Poppins" panose="00000500000000000000" pitchFamily="2" charset="0"/>
                <a:cs typeface="Poppins" panose="00000500000000000000" pitchFamily="2" charset="0"/>
              </a:rPr>
              <a:t>Gracias a motores como </a:t>
            </a:r>
            <a:r>
              <a:rPr lang="es-ES" sz="2000" b="1" dirty="0">
                <a:latin typeface="Poppins" panose="00000500000000000000" pitchFamily="2" charset="0"/>
                <a:cs typeface="Poppins" panose="00000500000000000000" pitchFamily="2" charset="0"/>
              </a:rPr>
              <a:t>Delta Lake o Iceberg</a:t>
            </a:r>
            <a:r>
              <a:rPr lang="es-ES" sz="2000" dirty="0">
                <a:latin typeface="Poppins" panose="00000500000000000000" pitchFamily="2" charset="0"/>
                <a:cs typeface="Poppins" panose="00000500000000000000" pitchFamily="2" charset="0"/>
              </a:rPr>
              <a:t>, se evitan corrupciones de datos y se garantiza consistencia.</a:t>
            </a:r>
          </a:p>
          <a:p>
            <a:r>
              <a:rPr lang="es-ES" sz="2000" b="1" dirty="0">
                <a:latin typeface="Poppins" panose="00000500000000000000" pitchFamily="2" charset="0"/>
                <a:cs typeface="Poppins" panose="00000500000000000000" pitchFamily="2" charset="0"/>
              </a:rPr>
              <a:t>5. Escalabilidad y rendimiento</a:t>
            </a:r>
          </a:p>
          <a:p>
            <a:r>
              <a:rPr lang="es-ES" sz="2000" dirty="0">
                <a:latin typeface="Poppins" panose="00000500000000000000" pitchFamily="2" charset="0"/>
                <a:cs typeface="Poppins" panose="00000500000000000000" pitchFamily="2" charset="0"/>
              </a:rPr>
              <a:t>Puede manejar </a:t>
            </a:r>
            <a:r>
              <a:rPr lang="es-ES" sz="2000" b="1" dirty="0" err="1">
                <a:latin typeface="Poppins" panose="00000500000000000000" pitchFamily="2" charset="0"/>
                <a:cs typeface="Poppins" panose="00000500000000000000" pitchFamily="2" charset="0"/>
              </a:rPr>
              <a:t>petabytes</a:t>
            </a:r>
            <a:r>
              <a:rPr lang="es-ES" sz="2000" b="1" dirty="0">
                <a:latin typeface="Poppins" panose="00000500000000000000" pitchFamily="2" charset="0"/>
                <a:cs typeface="Poppins" panose="00000500000000000000" pitchFamily="2" charset="0"/>
              </a:rPr>
              <a:t> de datos</a:t>
            </a:r>
            <a:r>
              <a:rPr lang="es-ES" sz="2000" dirty="0">
                <a:latin typeface="Poppins" panose="00000500000000000000" pitchFamily="2" charset="0"/>
                <a:cs typeface="Poppins" panose="00000500000000000000" pitchFamily="2" charset="0"/>
              </a:rPr>
              <a:t> con </a:t>
            </a:r>
            <a:r>
              <a:rPr lang="es-ES" sz="2000" b="1" dirty="0">
                <a:latin typeface="Poppins" panose="00000500000000000000" pitchFamily="2" charset="0"/>
                <a:cs typeface="Poppins" panose="00000500000000000000" pitchFamily="2" charset="0"/>
              </a:rPr>
              <a:t>procesamiento distribuido</a:t>
            </a:r>
            <a:r>
              <a:rPr lang="es-ES" sz="2000" dirty="0">
                <a:latin typeface="Poppins" panose="00000500000000000000" pitchFamily="2" charset="0"/>
                <a:cs typeface="Poppins" panose="00000500000000000000" pitchFamily="2" charset="0"/>
              </a:rPr>
              <a:t> (</a:t>
            </a:r>
            <a:r>
              <a:rPr lang="es-ES" sz="2000" dirty="0" err="1">
                <a:latin typeface="Poppins" panose="00000500000000000000" pitchFamily="2" charset="0"/>
                <a:cs typeface="Poppins" panose="00000500000000000000" pitchFamily="2" charset="0"/>
              </a:rPr>
              <a:t>Spark</a:t>
            </a:r>
            <a:r>
              <a:rPr lang="es-ES" sz="2000" dirty="0">
                <a:latin typeface="Poppins" panose="00000500000000000000" pitchFamily="2" charset="0"/>
                <a:cs typeface="Poppins" panose="00000500000000000000" pitchFamily="2" charset="0"/>
              </a:rPr>
              <a:t>, Presto, </a:t>
            </a:r>
            <a:r>
              <a:rPr lang="es-ES" sz="2000" dirty="0" err="1">
                <a:latin typeface="Poppins" panose="00000500000000000000" pitchFamily="2" charset="0"/>
                <a:cs typeface="Poppins" panose="00000500000000000000" pitchFamily="2" charset="0"/>
              </a:rPr>
              <a:t>Athena</a:t>
            </a:r>
            <a:r>
              <a:rPr lang="es-ES" sz="2000" dirty="0">
                <a:latin typeface="Poppins" panose="00000500000000000000" pitchFamily="2" charset="0"/>
                <a:cs typeface="Poppins" panose="00000500000000000000" pitchFamily="2" charset="0"/>
              </a:rPr>
              <a:t>).</a:t>
            </a:r>
          </a:p>
          <a:p>
            <a:r>
              <a:rPr lang="es-ES" sz="2000" b="1" dirty="0">
                <a:latin typeface="Poppins" panose="00000500000000000000" pitchFamily="2" charset="0"/>
                <a:cs typeface="Poppins" panose="00000500000000000000" pitchFamily="2" charset="0"/>
              </a:rPr>
              <a:t>6. Menor duplicación y latencia</a:t>
            </a:r>
          </a:p>
          <a:p>
            <a:r>
              <a:rPr lang="es-ES" sz="2000" dirty="0">
                <a:latin typeface="Poppins" panose="00000500000000000000" pitchFamily="2" charset="0"/>
                <a:cs typeface="Poppins" panose="00000500000000000000" pitchFamily="2" charset="0"/>
              </a:rPr>
              <a:t>Los analistas y científicos de datos </a:t>
            </a:r>
            <a:r>
              <a:rPr lang="es-ES" sz="2000" b="1" dirty="0">
                <a:latin typeface="Poppins" panose="00000500000000000000" pitchFamily="2" charset="0"/>
                <a:cs typeface="Poppins" panose="00000500000000000000" pitchFamily="2" charset="0"/>
              </a:rPr>
              <a:t>usan la misma fuente de verdad</a:t>
            </a:r>
            <a:r>
              <a:rPr lang="es-ES" sz="2000" dirty="0">
                <a:latin typeface="Poppins" panose="00000500000000000000" pitchFamily="2" charset="0"/>
                <a:cs typeface="Poppins" panose="00000500000000000000" pitchFamily="2" charset="0"/>
              </a:rPr>
              <a:t> sin mover los datos entre entornos.</a:t>
            </a:r>
          </a:p>
          <a:p>
            <a:r>
              <a:rPr lang="es-ES" sz="2000" b="1" dirty="0">
                <a:latin typeface="Poppins" panose="00000500000000000000" pitchFamily="2" charset="0"/>
                <a:cs typeface="Poppins" panose="00000500000000000000" pitchFamily="2" charset="0"/>
              </a:rPr>
              <a:t>7. Integración con herramientas modernas</a:t>
            </a:r>
          </a:p>
          <a:p>
            <a:r>
              <a:rPr lang="es-ES" sz="2000" dirty="0">
                <a:latin typeface="Poppins" panose="00000500000000000000" pitchFamily="2" charset="0"/>
                <a:cs typeface="Poppins" panose="00000500000000000000" pitchFamily="2" charset="0"/>
              </a:rPr>
              <a:t>Compatible con </a:t>
            </a:r>
            <a:r>
              <a:rPr lang="es-ES" sz="2000" b="1" dirty="0">
                <a:latin typeface="Poppins" panose="00000500000000000000" pitchFamily="2" charset="0"/>
                <a:cs typeface="Poppins" panose="00000500000000000000" pitchFamily="2" charset="0"/>
              </a:rPr>
              <a:t>ML/AI</a:t>
            </a:r>
            <a:r>
              <a:rPr lang="es-ES" sz="2000" dirty="0">
                <a:latin typeface="Poppins" panose="00000500000000000000" pitchFamily="2" charset="0"/>
                <a:cs typeface="Poppins" panose="00000500000000000000" pitchFamily="2" charset="0"/>
              </a:rPr>
              <a:t>, </a:t>
            </a:r>
            <a:r>
              <a:rPr lang="es-ES" sz="2000" b="1" dirty="0" err="1">
                <a:latin typeface="Poppins" panose="00000500000000000000" pitchFamily="2" charset="0"/>
                <a:cs typeface="Poppins" panose="00000500000000000000" pitchFamily="2" charset="0"/>
              </a:rPr>
              <a:t>streaming</a:t>
            </a:r>
            <a:r>
              <a:rPr lang="es-ES" sz="2000" dirty="0">
                <a:latin typeface="Poppins" panose="00000500000000000000" pitchFamily="2" charset="0"/>
                <a:cs typeface="Poppins" panose="00000500000000000000" pitchFamily="2" charset="0"/>
              </a:rPr>
              <a:t>, </a:t>
            </a:r>
            <a:r>
              <a:rPr lang="es-ES" sz="2000" b="1" dirty="0">
                <a:latin typeface="Poppins" panose="00000500000000000000" pitchFamily="2" charset="0"/>
                <a:cs typeface="Poppins" panose="00000500000000000000" pitchFamily="2" charset="0"/>
              </a:rPr>
              <a:t>BI</a:t>
            </a:r>
            <a:r>
              <a:rPr lang="es-ES" sz="2000" dirty="0">
                <a:latin typeface="Poppins" panose="00000500000000000000" pitchFamily="2" charset="0"/>
                <a:cs typeface="Poppins" panose="00000500000000000000" pitchFamily="2" charset="0"/>
              </a:rPr>
              <a:t> y </a:t>
            </a:r>
            <a:r>
              <a:rPr lang="es-ES" sz="2000" b="1" dirty="0" err="1">
                <a:latin typeface="Poppins" panose="00000500000000000000" pitchFamily="2" charset="0"/>
                <a:cs typeface="Poppins" panose="00000500000000000000" pitchFamily="2" charset="0"/>
              </a:rPr>
              <a:t>governance</a:t>
            </a:r>
            <a:r>
              <a:rPr lang="es-ES" sz="2000" dirty="0">
                <a:latin typeface="Poppins" panose="00000500000000000000" pitchFamily="2" charset="0"/>
                <a:cs typeface="Poppins" panose="00000500000000000000" pitchFamily="2" charset="0"/>
              </a:rPr>
              <a:t> (</a:t>
            </a:r>
            <a:r>
              <a:rPr lang="es-ES" sz="2000" dirty="0" err="1">
                <a:latin typeface="Poppins" panose="00000500000000000000" pitchFamily="2" charset="0"/>
                <a:cs typeface="Poppins" panose="00000500000000000000" pitchFamily="2" charset="0"/>
              </a:rPr>
              <a:t>Glue</a:t>
            </a:r>
            <a:r>
              <a:rPr lang="es-ES" sz="2000" dirty="0">
                <a:latin typeface="Poppins" panose="00000500000000000000" pitchFamily="2" charset="0"/>
                <a:cs typeface="Poppins" panose="00000500000000000000" pitchFamily="2" charset="0"/>
              </a:rPr>
              <a:t>, </a:t>
            </a:r>
            <a:r>
              <a:rPr lang="es-ES" sz="2000" dirty="0" err="1">
                <a:latin typeface="Poppins" panose="00000500000000000000" pitchFamily="2" charset="0"/>
                <a:cs typeface="Poppins" panose="00000500000000000000" pitchFamily="2" charset="0"/>
              </a:rPr>
              <a:t>dbt</a:t>
            </a:r>
            <a:r>
              <a:rPr lang="es-ES" sz="2000" dirty="0">
                <a:latin typeface="Poppins" panose="00000500000000000000" pitchFamily="2" charset="0"/>
                <a:cs typeface="Poppins" panose="00000500000000000000" pitchFamily="2" charset="0"/>
              </a:rPr>
              <a:t>, </a:t>
            </a:r>
            <a:r>
              <a:rPr lang="es-ES" sz="2000" dirty="0" err="1">
                <a:latin typeface="Poppins" panose="00000500000000000000" pitchFamily="2" charset="0"/>
                <a:cs typeface="Poppins" panose="00000500000000000000" pitchFamily="2" charset="0"/>
              </a:rPr>
              <a:t>Airflow</a:t>
            </a:r>
            <a:r>
              <a:rPr lang="es-ES" sz="2000" dirty="0">
                <a:latin typeface="Poppins" panose="00000500000000000000" pitchFamily="2" charset="0"/>
                <a:cs typeface="Poppins" panose="00000500000000000000" pitchFamily="2" charset="0"/>
              </a:rPr>
              <a:t>, Great </a:t>
            </a:r>
            <a:r>
              <a:rPr lang="es-ES" sz="2000" dirty="0" err="1">
                <a:latin typeface="Poppins" panose="00000500000000000000" pitchFamily="2" charset="0"/>
                <a:cs typeface="Poppins" panose="00000500000000000000" pitchFamily="2" charset="0"/>
              </a:rPr>
              <a:t>Expectations</a:t>
            </a:r>
            <a:r>
              <a:rPr lang="es-ES" sz="2000" dirty="0">
                <a:latin typeface="Poppins" panose="00000500000000000000" pitchFamily="2" charset="0"/>
                <a:cs typeface="Poppins" panose="00000500000000000000" pitchFamily="2" charset="0"/>
              </a:rPr>
              <a:t>, etc.).</a:t>
            </a:r>
          </a:p>
          <a:p>
            <a:endParaRPr lang="es-ES" sz="2000" dirty="0"/>
          </a:p>
        </p:txBody>
      </p:sp>
      <p:sp>
        <p:nvSpPr>
          <p:cNvPr id="4" name="CuadroTexto 3">
            <a:extLst>
              <a:ext uri="{FF2B5EF4-FFF2-40B4-BE49-F238E27FC236}">
                <a16:creationId xmlns:a16="http://schemas.microsoft.com/office/drawing/2014/main" id="{C5E8E547-C997-9BD6-6D29-577F415AE47C}"/>
              </a:ext>
            </a:extLst>
          </p:cNvPr>
          <p:cNvSpPr txBox="1"/>
          <p:nvPr/>
        </p:nvSpPr>
        <p:spPr>
          <a:xfrm>
            <a:off x="10887206" y="2200911"/>
            <a:ext cx="6546716" cy="4401205"/>
          </a:xfrm>
          <a:prstGeom prst="rect">
            <a:avLst/>
          </a:prstGeom>
          <a:noFill/>
        </p:spPr>
        <p:txBody>
          <a:bodyPr wrap="square">
            <a:spAutoFit/>
          </a:bodyPr>
          <a:lstStyle/>
          <a:p>
            <a:r>
              <a:rPr lang="es-ES" sz="2000" b="1" dirty="0">
                <a:latin typeface="Poppins" panose="00000500000000000000" pitchFamily="2" charset="0"/>
                <a:cs typeface="Poppins" panose="00000500000000000000" pitchFamily="2" charset="0"/>
              </a:rPr>
              <a:t>Desventajas</a:t>
            </a:r>
          </a:p>
          <a:p>
            <a:endParaRPr lang="es-ES" sz="2000" b="1" dirty="0">
              <a:latin typeface="Poppins" panose="00000500000000000000" pitchFamily="2" charset="0"/>
              <a:cs typeface="Poppins" panose="00000500000000000000" pitchFamily="2" charset="0"/>
            </a:endParaRPr>
          </a:p>
          <a:p>
            <a:pPr marL="342900" indent="-342900">
              <a:buFont typeface="Arial" panose="020B0604020202020204" pitchFamily="34" charset="0"/>
              <a:buChar char="•"/>
            </a:pPr>
            <a:r>
              <a:rPr lang="es-ES" sz="2000" b="1" dirty="0">
                <a:latin typeface="Poppins" panose="00000500000000000000" pitchFamily="2" charset="0"/>
                <a:cs typeface="Poppins" panose="00000500000000000000" pitchFamily="2" charset="0"/>
              </a:rPr>
              <a:t>Gobernanza y seguridad</a:t>
            </a:r>
            <a:r>
              <a:rPr lang="es-ES" sz="2000" dirty="0">
                <a:latin typeface="Poppins" panose="00000500000000000000" pitchFamily="2" charset="0"/>
                <a:cs typeface="Poppins" panose="00000500000000000000" pitchFamily="2" charset="0"/>
              </a:rPr>
              <a:t> más complejas (catálogo, RBAC, PII).</a:t>
            </a:r>
          </a:p>
          <a:p>
            <a:pPr marL="342900" indent="-342900">
              <a:buFont typeface="Arial" panose="020B0604020202020204" pitchFamily="34" charset="0"/>
              <a:buChar char="•"/>
            </a:pPr>
            <a:r>
              <a:rPr lang="es-ES" sz="2000" b="1" dirty="0">
                <a:latin typeface="Poppins" panose="00000500000000000000" pitchFamily="2" charset="0"/>
                <a:cs typeface="Poppins" panose="00000500000000000000" pitchFamily="2" charset="0"/>
              </a:rPr>
              <a:t>Operación y </a:t>
            </a:r>
            <a:r>
              <a:rPr lang="es-ES" sz="2000" b="1" dirty="0" err="1">
                <a:latin typeface="Poppins" panose="00000500000000000000" pitchFamily="2" charset="0"/>
                <a:cs typeface="Poppins" panose="00000500000000000000" pitchFamily="2" charset="0"/>
              </a:rPr>
              <a:t>tuning</a:t>
            </a:r>
            <a:r>
              <a:rPr lang="es-ES" sz="2000" dirty="0">
                <a:latin typeface="Poppins" panose="00000500000000000000" pitchFamily="2" charset="0"/>
                <a:cs typeface="Poppins" panose="00000500000000000000" pitchFamily="2" charset="0"/>
              </a:rPr>
              <a:t> requeridos (particiones, archivos pequeños, Z-</a:t>
            </a:r>
            <a:r>
              <a:rPr lang="es-ES" sz="2000" dirty="0" err="1">
                <a:latin typeface="Poppins" panose="00000500000000000000" pitchFamily="2" charset="0"/>
                <a:cs typeface="Poppins" panose="00000500000000000000" pitchFamily="2" charset="0"/>
              </a:rPr>
              <a:t>order</a:t>
            </a:r>
            <a:r>
              <a:rPr lang="es-ES" sz="2000" dirty="0">
                <a:latin typeface="Poppins" panose="00000500000000000000" pitchFamily="2" charset="0"/>
                <a:cs typeface="Poppins" panose="00000500000000000000" pitchFamily="2" charset="0"/>
              </a:rPr>
              <a:t>, etc.).</a:t>
            </a:r>
          </a:p>
          <a:p>
            <a:pPr marL="342900" indent="-342900">
              <a:buFont typeface="Arial" panose="020B0604020202020204" pitchFamily="34" charset="0"/>
              <a:buChar char="•"/>
            </a:pPr>
            <a:r>
              <a:rPr lang="es-ES" sz="2000" b="1" dirty="0">
                <a:latin typeface="Poppins" panose="00000500000000000000" pitchFamily="2" charset="0"/>
                <a:cs typeface="Poppins" panose="00000500000000000000" pitchFamily="2" charset="0"/>
              </a:rPr>
              <a:t>Costos de cómputo</a:t>
            </a:r>
            <a:r>
              <a:rPr lang="es-ES" sz="2000" dirty="0">
                <a:latin typeface="Poppins" panose="00000500000000000000" pitchFamily="2" charset="0"/>
                <a:cs typeface="Poppins" panose="00000500000000000000" pitchFamily="2" charset="0"/>
              </a:rPr>
              <a:t> pueden sorprender si no se optimiza/omite cachés.</a:t>
            </a:r>
          </a:p>
          <a:p>
            <a:pPr marL="342900" indent="-342900">
              <a:buFont typeface="Arial" panose="020B0604020202020204" pitchFamily="34" charset="0"/>
              <a:buChar char="•"/>
            </a:pPr>
            <a:r>
              <a:rPr lang="es-ES" sz="2000" b="1" dirty="0">
                <a:latin typeface="Poppins" panose="00000500000000000000" pitchFamily="2" charset="0"/>
                <a:cs typeface="Poppins" panose="00000500000000000000" pitchFamily="2" charset="0"/>
              </a:rPr>
              <a:t>Madurez/compatibilidad</a:t>
            </a:r>
            <a:r>
              <a:rPr lang="es-ES" sz="2000" dirty="0">
                <a:latin typeface="Poppins" panose="00000500000000000000" pitchFamily="2" charset="0"/>
                <a:cs typeface="Poppins" panose="00000500000000000000" pitchFamily="2" charset="0"/>
              </a:rPr>
              <a:t> desigual entre motores y formatos.</a:t>
            </a:r>
          </a:p>
          <a:p>
            <a:pPr marL="342900" indent="-342900">
              <a:buFont typeface="Arial" panose="020B0604020202020204" pitchFamily="34" charset="0"/>
              <a:buChar char="•"/>
            </a:pPr>
            <a:r>
              <a:rPr lang="es-ES" sz="2000" dirty="0">
                <a:latin typeface="Poppins" panose="00000500000000000000" pitchFamily="2" charset="0"/>
                <a:cs typeface="Poppins" panose="00000500000000000000" pitchFamily="2" charset="0"/>
              </a:rPr>
              <a:t>Puede rendir </a:t>
            </a:r>
            <a:r>
              <a:rPr lang="es-ES" sz="2000" b="1" dirty="0">
                <a:latin typeface="Poppins" panose="00000500000000000000" pitchFamily="2" charset="0"/>
                <a:cs typeface="Poppins" panose="00000500000000000000" pitchFamily="2" charset="0"/>
              </a:rPr>
              <a:t>peor que un DW muy optimizado</a:t>
            </a:r>
            <a:r>
              <a:rPr lang="es-ES" sz="2000" dirty="0">
                <a:latin typeface="Poppins" panose="00000500000000000000" pitchFamily="2" charset="0"/>
                <a:cs typeface="Poppins" panose="00000500000000000000" pitchFamily="2" charset="0"/>
              </a:rPr>
              <a:t> para estrellas/OLAP puro.</a:t>
            </a:r>
          </a:p>
          <a:p>
            <a:pPr marL="342900" indent="-342900">
              <a:buFont typeface="Arial" panose="020B0604020202020204" pitchFamily="34" charset="0"/>
              <a:buChar char="•"/>
            </a:pPr>
            <a:r>
              <a:rPr lang="es-ES" sz="2000" b="1" dirty="0">
                <a:latin typeface="Poppins" panose="00000500000000000000" pitchFamily="2" charset="0"/>
                <a:cs typeface="Poppins" panose="00000500000000000000" pitchFamily="2" charset="0"/>
              </a:rPr>
              <a:t>Curva de aprendizaje</a:t>
            </a:r>
            <a:r>
              <a:rPr lang="es-ES" sz="2000" dirty="0">
                <a:latin typeface="Poppins" panose="00000500000000000000" pitchFamily="2" charset="0"/>
                <a:cs typeface="Poppins" panose="00000500000000000000" pitchFamily="2" charset="0"/>
              </a:rPr>
              <a:t> para el equipo (analíticos + DW).</a:t>
            </a:r>
          </a:p>
        </p:txBody>
      </p:sp>
    </p:spTree>
    <p:extLst>
      <p:ext uri="{BB962C8B-B14F-4D97-AF65-F5344CB8AC3E}">
        <p14:creationId xmlns:p14="http://schemas.microsoft.com/office/powerpoint/2010/main" val="29240425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E96CE9AF-F461-BA3F-F96E-16175A9FFF28}"/>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CE352F0A-775E-15D5-72C9-B00D346C4933}"/>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B8DC35CF-AAD9-FE1E-0F1B-5B15C4F7CAFC}"/>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 name="CuadroTexto 2">
            <a:extLst>
              <a:ext uri="{FF2B5EF4-FFF2-40B4-BE49-F238E27FC236}">
                <a16:creationId xmlns:a16="http://schemas.microsoft.com/office/drawing/2014/main" id="{FC083358-9AAC-3CFB-646D-2B3E3D9AB0E6}"/>
              </a:ext>
            </a:extLst>
          </p:cNvPr>
          <p:cNvSpPr txBox="1"/>
          <p:nvPr/>
        </p:nvSpPr>
        <p:spPr>
          <a:xfrm>
            <a:off x="1728814" y="2356054"/>
            <a:ext cx="15344775" cy="1015663"/>
          </a:xfrm>
          <a:prstGeom prst="rect">
            <a:avLst/>
          </a:prstGeom>
          <a:noFill/>
        </p:spPr>
        <p:txBody>
          <a:bodyPr wrap="square">
            <a:spAutoFit/>
          </a:bodyPr>
          <a:lstStyle/>
          <a:p>
            <a:r>
              <a:rPr lang="es-ES" sz="2000" dirty="0">
                <a:latin typeface="Poppins" panose="00000500000000000000" pitchFamily="2" charset="0"/>
                <a:cs typeface="Poppins" panose="00000500000000000000" pitchFamily="2" charset="0"/>
              </a:rPr>
              <a:t>Existe la creencia generalizada de que la centralización es la solución a la gestión de datos. Esto incluye centralizar todas las actividades de datos y gestión utilizando un único equipo central, construir una única plataforma de datos, utilizar un único marco ETL, utilizar un único modelo canónico, etc.</a:t>
            </a:r>
            <a:endParaRPr lang="es-CO" sz="2000" dirty="0">
              <a:latin typeface="Poppins" panose="00000500000000000000" pitchFamily="2" charset="0"/>
              <a:cs typeface="Poppins" panose="00000500000000000000" pitchFamily="2" charset="0"/>
            </a:endParaRPr>
          </a:p>
        </p:txBody>
      </p:sp>
      <p:sp>
        <p:nvSpPr>
          <p:cNvPr id="5" name="CuadroTexto 4">
            <a:extLst>
              <a:ext uri="{FF2B5EF4-FFF2-40B4-BE49-F238E27FC236}">
                <a16:creationId xmlns:a16="http://schemas.microsoft.com/office/drawing/2014/main" id="{C7F167B8-2826-8D6C-2D5F-CE3897CE85FF}"/>
              </a:ext>
            </a:extLst>
          </p:cNvPr>
          <p:cNvSpPr txBox="1"/>
          <p:nvPr/>
        </p:nvSpPr>
        <p:spPr>
          <a:xfrm>
            <a:off x="1728814" y="1069033"/>
            <a:ext cx="8202887" cy="523220"/>
          </a:xfrm>
          <a:prstGeom prst="rect">
            <a:avLst/>
          </a:prstGeom>
          <a:noFill/>
        </p:spPr>
        <p:txBody>
          <a:bodyPr wrap="none" rtlCol="0">
            <a:spAutoFit/>
          </a:bodyPr>
          <a:lstStyle/>
          <a:p>
            <a:r>
              <a:rPr lang="es-CO" sz="2800" b="1" dirty="0">
                <a:latin typeface="Poppins" panose="00000500000000000000" pitchFamily="2" charset="0"/>
                <a:cs typeface="Poppins" panose="00000500000000000000" pitchFamily="2" charset="0"/>
              </a:rPr>
              <a:t>Problemas con las arquitecturas existentes</a:t>
            </a:r>
          </a:p>
        </p:txBody>
      </p:sp>
      <p:sp>
        <p:nvSpPr>
          <p:cNvPr id="8" name="Rectángulo: esquinas redondeadas 7">
            <a:extLst>
              <a:ext uri="{FF2B5EF4-FFF2-40B4-BE49-F238E27FC236}">
                <a16:creationId xmlns:a16="http://schemas.microsoft.com/office/drawing/2014/main" id="{F0ACF7E7-A0DB-2FA2-2FC6-D9A9C0B0EA2C}"/>
              </a:ext>
            </a:extLst>
          </p:cNvPr>
          <p:cNvSpPr/>
          <p:nvPr/>
        </p:nvSpPr>
        <p:spPr>
          <a:xfrm>
            <a:off x="5130800" y="4397128"/>
            <a:ext cx="8026400" cy="353381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buNone/>
            </a:pPr>
            <a:r>
              <a:rPr lang="es-ES" sz="1800" b="1" dirty="0">
                <a:latin typeface="Poppins" panose="00000500000000000000" pitchFamily="2" charset="0"/>
                <a:cs typeface="Poppins" panose="00000500000000000000" pitchFamily="2" charset="0"/>
              </a:rPr>
              <a:t>Arquitectura Centralizada</a:t>
            </a:r>
          </a:p>
          <a:p>
            <a:pPr>
              <a:buNone/>
            </a:pPr>
            <a:endParaRPr lang="es-ES" sz="1800" b="1"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800" b="1" dirty="0">
                <a:latin typeface="Poppins" panose="00000500000000000000" pitchFamily="2" charset="0"/>
                <a:cs typeface="Poppins" panose="00000500000000000000" pitchFamily="2" charset="0"/>
              </a:rPr>
              <a:t>Un solo equipo</a:t>
            </a:r>
            <a:r>
              <a:rPr lang="es-ES" sz="1800" dirty="0">
                <a:latin typeface="Poppins" panose="00000500000000000000" pitchFamily="2" charset="0"/>
                <a:cs typeface="Poppins" panose="00000500000000000000" pitchFamily="2" charset="0"/>
              </a:rPr>
              <a:t> con </a:t>
            </a:r>
            <a:r>
              <a:rPr lang="es-ES" sz="1800" b="1" dirty="0">
                <a:latin typeface="Poppins" panose="00000500000000000000" pitchFamily="2" charset="0"/>
                <a:cs typeface="Poppins" panose="00000500000000000000" pitchFamily="2" charset="0"/>
              </a:rPr>
              <a:t>conocimiento centralizado</a:t>
            </a:r>
            <a:r>
              <a:rPr lang="es-ES" sz="1800" dirty="0">
                <a:latin typeface="Poppins" panose="00000500000000000000" pitchFamily="2" charset="0"/>
                <a:cs typeface="Poppins" panose="00000500000000000000" pitchFamily="2" charset="0"/>
              </a:rPr>
              <a:t> y un </a:t>
            </a:r>
            <a:r>
              <a:rPr lang="es-ES" sz="1800" b="1" dirty="0">
                <a:latin typeface="Poppins" panose="00000500000000000000" pitchFamily="2" charset="0"/>
                <a:cs typeface="Poppins" panose="00000500000000000000" pitchFamily="2" charset="0"/>
              </a:rPr>
              <a:t>esquema  de trabajo común</a:t>
            </a:r>
            <a:r>
              <a:rPr lang="es-ES" sz="1800" dirty="0">
                <a:latin typeface="Poppins" panose="00000500000000000000" pitchFamily="2" charset="0"/>
                <a:cs typeface="Poppins" panose="00000500000000000000" pitchFamily="2" charset="0"/>
              </a:rPr>
              <a:t>.</a:t>
            </a:r>
          </a:p>
          <a:p>
            <a:pPr marL="285750" indent="-285750">
              <a:buFont typeface="Arial" panose="020B0604020202020204" pitchFamily="34" charset="0"/>
              <a:buChar char="•"/>
            </a:pPr>
            <a:r>
              <a:rPr lang="es-ES" sz="1800" b="1" dirty="0">
                <a:latin typeface="Poppins" panose="00000500000000000000" pitchFamily="2" charset="0"/>
                <a:cs typeface="Poppins" panose="00000500000000000000" pitchFamily="2" charset="0"/>
              </a:rPr>
              <a:t>Canales de datos centralizados</a:t>
            </a:r>
            <a:r>
              <a:rPr lang="es-ES" sz="1800" dirty="0">
                <a:latin typeface="Poppins" panose="00000500000000000000" pitchFamily="2" charset="0"/>
                <a:cs typeface="Poppins" panose="00000500000000000000" pitchFamily="2" charset="0"/>
              </a:rPr>
              <a:t> (</a:t>
            </a:r>
            <a:r>
              <a:rPr lang="es-ES" sz="1800" i="1" dirty="0">
                <a:latin typeface="Poppins" panose="00000500000000000000" pitchFamily="2" charset="0"/>
                <a:cs typeface="Poppins" panose="00000500000000000000" pitchFamily="2" charset="0"/>
              </a:rPr>
              <a:t>pipelines</a:t>
            </a:r>
            <a:r>
              <a:rPr lang="es-ES" sz="1800" dirty="0">
                <a:latin typeface="Poppins" panose="00000500000000000000" pitchFamily="2" charset="0"/>
                <a:cs typeface="Poppins" panose="00000500000000000000" pitchFamily="2" charset="0"/>
              </a:rPr>
              <a:t>) para todas las actividades de </a:t>
            </a:r>
            <a:r>
              <a:rPr lang="es-ES" sz="1800" b="1" dirty="0">
                <a:latin typeface="Poppins" panose="00000500000000000000" pitchFamily="2" charset="0"/>
                <a:cs typeface="Poppins" panose="00000500000000000000" pitchFamily="2" charset="0"/>
              </a:rPr>
              <a:t>extracción e ingestión</a:t>
            </a:r>
            <a:r>
              <a:rPr lang="es-ES" sz="1800" dirty="0">
                <a:latin typeface="Poppins" panose="00000500000000000000" pitchFamily="2" charset="0"/>
                <a:cs typeface="Poppins" panose="00000500000000000000" pitchFamily="2" charset="0"/>
              </a:rPr>
              <a:t>.</a:t>
            </a:r>
          </a:p>
          <a:p>
            <a:pPr marL="285750" indent="-285750">
              <a:buFont typeface="Arial" panose="020B0604020202020204" pitchFamily="34" charset="0"/>
              <a:buChar char="•"/>
            </a:pPr>
            <a:r>
              <a:rPr lang="es-ES" sz="1800" b="1" dirty="0">
                <a:latin typeface="Poppins" panose="00000500000000000000" pitchFamily="2" charset="0"/>
                <a:cs typeface="Poppins" panose="00000500000000000000" pitchFamily="2" charset="0"/>
              </a:rPr>
              <a:t>Transformaciones centralizadas</a:t>
            </a:r>
            <a:r>
              <a:rPr lang="es-ES" sz="1800" dirty="0">
                <a:latin typeface="Poppins" panose="00000500000000000000" pitchFamily="2" charset="0"/>
                <a:cs typeface="Poppins" panose="00000500000000000000" pitchFamily="2" charset="0"/>
              </a:rPr>
              <a:t> aplicadas para obtener </a:t>
            </a:r>
            <a:r>
              <a:rPr lang="es-ES" sz="1800" b="1" dirty="0">
                <a:latin typeface="Poppins" panose="00000500000000000000" pitchFamily="2" charset="0"/>
                <a:cs typeface="Poppins" panose="00000500000000000000" pitchFamily="2" charset="0"/>
              </a:rPr>
              <a:t>datos armonizados</a:t>
            </a:r>
            <a:r>
              <a:rPr lang="es-ES" sz="1800" dirty="0">
                <a:latin typeface="Poppins" panose="00000500000000000000" pitchFamily="2" charset="0"/>
                <a:cs typeface="Poppins" panose="00000500000000000000" pitchFamily="2" charset="0"/>
              </a:rPr>
              <a:t>.</a:t>
            </a:r>
          </a:p>
          <a:p>
            <a:pPr marL="285750" indent="-285750">
              <a:buFont typeface="Arial" panose="020B0604020202020204" pitchFamily="34" charset="0"/>
              <a:buChar char="•"/>
            </a:pPr>
            <a:r>
              <a:rPr lang="es-ES" sz="1800" dirty="0">
                <a:latin typeface="Poppins" panose="00000500000000000000" pitchFamily="2" charset="0"/>
                <a:cs typeface="Poppins" panose="00000500000000000000" pitchFamily="2" charset="0"/>
              </a:rPr>
              <a:t>La </a:t>
            </a:r>
            <a:r>
              <a:rPr lang="es-ES" sz="1800" b="1" dirty="0">
                <a:latin typeface="Poppins" panose="00000500000000000000" pitchFamily="2" charset="0"/>
                <a:cs typeface="Poppins" panose="00000500000000000000" pitchFamily="2" charset="0"/>
              </a:rPr>
              <a:t>plataforma central</a:t>
            </a:r>
            <a:r>
              <a:rPr lang="es-ES" sz="1800" dirty="0">
                <a:latin typeface="Poppins" panose="00000500000000000000" pitchFamily="2" charset="0"/>
                <a:cs typeface="Poppins" panose="00000500000000000000" pitchFamily="2" charset="0"/>
              </a:rPr>
              <a:t> funciona como una </a:t>
            </a:r>
            <a:r>
              <a:rPr lang="es-ES" sz="1800" b="1" dirty="0">
                <a:latin typeface="Poppins" panose="00000500000000000000" pitchFamily="2" charset="0"/>
                <a:cs typeface="Poppins" panose="00000500000000000000" pitchFamily="2" charset="0"/>
              </a:rPr>
              <a:t>gran base de datos de integración</a:t>
            </a:r>
            <a:r>
              <a:rPr lang="es-ES" sz="1800" dirty="0">
                <a:latin typeface="Poppins" panose="00000500000000000000" pitchFamily="2" charset="0"/>
                <a:cs typeface="Poppins" panose="00000500000000000000" pitchFamily="2" charset="0"/>
              </a:rPr>
              <a:t>: toda la </a:t>
            </a:r>
            <a:r>
              <a:rPr lang="es-ES" sz="1800" b="1" dirty="0">
                <a:latin typeface="Poppins" panose="00000500000000000000" pitchFamily="2" charset="0"/>
                <a:cs typeface="Poppins" panose="00000500000000000000" pitchFamily="2" charset="0"/>
              </a:rPr>
              <a:t>ejecución y el análisis</a:t>
            </a:r>
            <a:r>
              <a:rPr lang="es-ES" sz="1800" dirty="0">
                <a:latin typeface="Poppins" panose="00000500000000000000" pitchFamily="2" charset="0"/>
                <a:cs typeface="Poppins" panose="00000500000000000000" pitchFamily="2" charset="0"/>
              </a:rPr>
              <a:t> se realizan en la </a:t>
            </a:r>
            <a:r>
              <a:rPr lang="es-ES" sz="1800" b="1" dirty="0">
                <a:latin typeface="Poppins" panose="00000500000000000000" pitchFamily="2" charset="0"/>
                <a:cs typeface="Poppins" panose="00000500000000000000" pitchFamily="2" charset="0"/>
              </a:rPr>
              <a:t>misma plataforma</a:t>
            </a:r>
            <a:r>
              <a:rPr lang="es-ES" sz="1800" dirty="0">
                <a:latin typeface="Poppins" panose="00000500000000000000" pitchFamily="2" charset="0"/>
                <a:cs typeface="Poppins" panose="00000500000000000000" pitchFamily="2" charset="0"/>
              </a:rPr>
              <a:t>.</a:t>
            </a:r>
          </a:p>
        </p:txBody>
      </p:sp>
      <p:sp>
        <p:nvSpPr>
          <p:cNvPr id="9" name="CuadroTexto 8">
            <a:extLst>
              <a:ext uri="{FF2B5EF4-FFF2-40B4-BE49-F238E27FC236}">
                <a16:creationId xmlns:a16="http://schemas.microsoft.com/office/drawing/2014/main" id="{B40B8D0B-6F86-93C7-D035-782465A2C478}"/>
              </a:ext>
            </a:extLst>
          </p:cNvPr>
          <p:cNvSpPr txBox="1"/>
          <p:nvPr/>
        </p:nvSpPr>
        <p:spPr>
          <a:xfrm>
            <a:off x="751742" y="8525468"/>
            <a:ext cx="3249608" cy="461665"/>
          </a:xfrm>
          <a:prstGeom prst="rect">
            <a:avLst/>
          </a:prstGeom>
          <a:noFill/>
        </p:spPr>
        <p:txBody>
          <a:bodyPr wrap="none" rtlCol="0">
            <a:spAutoFit/>
          </a:bodyPr>
          <a:lstStyle/>
          <a:p>
            <a:r>
              <a:rPr lang="es-CO" sz="2400" dirty="0"/>
              <a:t>Proveedores de Datos</a:t>
            </a:r>
          </a:p>
        </p:txBody>
      </p:sp>
      <p:sp>
        <p:nvSpPr>
          <p:cNvPr id="10" name="CuadroTexto 9">
            <a:extLst>
              <a:ext uri="{FF2B5EF4-FFF2-40B4-BE49-F238E27FC236}">
                <a16:creationId xmlns:a16="http://schemas.microsoft.com/office/drawing/2014/main" id="{9F2DA815-B408-636C-BC18-02350FE433C2}"/>
              </a:ext>
            </a:extLst>
          </p:cNvPr>
          <p:cNvSpPr txBox="1"/>
          <p:nvPr/>
        </p:nvSpPr>
        <p:spPr>
          <a:xfrm>
            <a:off x="14072821" y="8294635"/>
            <a:ext cx="3490058" cy="461665"/>
          </a:xfrm>
          <a:prstGeom prst="rect">
            <a:avLst/>
          </a:prstGeom>
          <a:noFill/>
        </p:spPr>
        <p:txBody>
          <a:bodyPr wrap="none" rtlCol="0">
            <a:spAutoFit/>
          </a:bodyPr>
          <a:lstStyle/>
          <a:p>
            <a:r>
              <a:rPr lang="es-CO" sz="2400" dirty="0"/>
              <a:t>Consumidores de Datos</a:t>
            </a:r>
          </a:p>
        </p:txBody>
      </p:sp>
      <p:sp>
        <p:nvSpPr>
          <p:cNvPr id="11" name="Rectángulo 10">
            <a:extLst>
              <a:ext uri="{FF2B5EF4-FFF2-40B4-BE49-F238E27FC236}">
                <a16:creationId xmlns:a16="http://schemas.microsoft.com/office/drawing/2014/main" id="{5515D699-87AE-3033-0D29-A31FDE75B706}"/>
              </a:ext>
            </a:extLst>
          </p:cNvPr>
          <p:cNvSpPr/>
          <p:nvPr/>
        </p:nvSpPr>
        <p:spPr>
          <a:xfrm>
            <a:off x="1498600" y="4191000"/>
            <a:ext cx="1943100" cy="10156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sz="1800" dirty="0"/>
              <a:t>Datos Transaccionales</a:t>
            </a:r>
          </a:p>
        </p:txBody>
      </p:sp>
      <p:sp>
        <p:nvSpPr>
          <p:cNvPr id="13" name="Rectángulo 12">
            <a:extLst>
              <a:ext uri="{FF2B5EF4-FFF2-40B4-BE49-F238E27FC236}">
                <a16:creationId xmlns:a16="http://schemas.microsoft.com/office/drawing/2014/main" id="{F1B9ED67-E1E0-8BCC-F32A-289D2112E5B8}"/>
              </a:ext>
            </a:extLst>
          </p:cNvPr>
          <p:cNvSpPr/>
          <p:nvPr/>
        </p:nvSpPr>
        <p:spPr>
          <a:xfrm>
            <a:off x="1498600" y="5556177"/>
            <a:ext cx="1943100" cy="10156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sz="1800" dirty="0"/>
              <a:t>Datos Transaccionales</a:t>
            </a:r>
          </a:p>
        </p:txBody>
      </p:sp>
      <p:sp>
        <p:nvSpPr>
          <p:cNvPr id="14" name="Rectángulo 13">
            <a:extLst>
              <a:ext uri="{FF2B5EF4-FFF2-40B4-BE49-F238E27FC236}">
                <a16:creationId xmlns:a16="http://schemas.microsoft.com/office/drawing/2014/main" id="{D3D97BBA-45BC-E6B5-13D2-D6D6F6666F65}"/>
              </a:ext>
            </a:extLst>
          </p:cNvPr>
          <p:cNvSpPr/>
          <p:nvPr/>
        </p:nvSpPr>
        <p:spPr>
          <a:xfrm>
            <a:off x="1498600" y="6976838"/>
            <a:ext cx="1943100" cy="10156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sz="1800" dirty="0"/>
              <a:t>Datos Transaccionales</a:t>
            </a:r>
          </a:p>
        </p:txBody>
      </p:sp>
      <p:sp>
        <p:nvSpPr>
          <p:cNvPr id="15" name="Rectángulo 14">
            <a:extLst>
              <a:ext uri="{FF2B5EF4-FFF2-40B4-BE49-F238E27FC236}">
                <a16:creationId xmlns:a16="http://schemas.microsoft.com/office/drawing/2014/main" id="{16E43B46-24E6-0715-82E2-6C50DB896AAD}"/>
              </a:ext>
            </a:extLst>
          </p:cNvPr>
          <p:cNvSpPr/>
          <p:nvPr/>
        </p:nvSpPr>
        <p:spPr>
          <a:xfrm>
            <a:off x="14846300" y="4119673"/>
            <a:ext cx="1943100" cy="10156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sz="1800" dirty="0"/>
              <a:t>Consumidores Analíticos</a:t>
            </a:r>
          </a:p>
        </p:txBody>
      </p:sp>
      <p:sp>
        <p:nvSpPr>
          <p:cNvPr id="17" name="Rectángulo 16">
            <a:extLst>
              <a:ext uri="{FF2B5EF4-FFF2-40B4-BE49-F238E27FC236}">
                <a16:creationId xmlns:a16="http://schemas.microsoft.com/office/drawing/2014/main" id="{595D6043-0382-F531-3E66-0E2D5EAF55F4}"/>
              </a:ext>
            </a:extLst>
          </p:cNvPr>
          <p:cNvSpPr/>
          <p:nvPr/>
        </p:nvSpPr>
        <p:spPr>
          <a:xfrm>
            <a:off x="14846300" y="5556177"/>
            <a:ext cx="1943100" cy="10156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sz="1800" dirty="0"/>
              <a:t>Consumidores Analíticos</a:t>
            </a:r>
          </a:p>
        </p:txBody>
      </p:sp>
      <p:sp>
        <p:nvSpPr>
          <p:cNvPr id="20" name="Rectángulo 19">
            <a:extLst>
              <a:ext uri="{FF2B5EF4-FFF2-40B4-BE49-F238E27FC236}">
                <a16:creationId xmlns:a16="http://schemas.microsoft.com/office/drawing/2014/main" id="{4B69EFA7-8D26-DA48-6CC6-5FC18C990F6F}"/>
              </a:ext>
            </a:extLst>
          </p:cNvPr>
          <p:cNvSpPr/>
          <p:nvPr/>
        </p:nvSpPr>
        <p:spPr>
          <a:xfrm>
            <a:off x="14846300" y="6992681"/>
            <a:ext cx="1943100" cy="10156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sz="1800" dirty="0"/>
              <a:t>Consumidores Analíticos</a:t>
            </a:r>
          </a:p>
        </p:txBody>
      </p:sp>
      <p:sp>
        <p:nvSpPr>
          <p:cNvPr id="21" name="Flecha: a la derecha 20">
            <a:extLst>
              <a:ext uri="{FF2B5EF4-FFF2-40B4-BE49-F238E27FC236}">
                <a16:creationId xmlns:a16="http://schemas.microsoft.com/office/drawing/2014/main" id="{E4CDBE19-2875-3548-AB11-8C34F67E0F6D}"/>
              </a:ext>
            </a:extLst>
          </p:cNvPr>
          <p:cNvSpPr/>
          <p:nvPr/>
        </p:nvSpPr>
        <p:spPr>
          <a:xfrm>
            <a:off x="3898900" y="5384800"/>
            <a:ext cx="850900" cy="15304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2" name="Flecha: a la derecha 21">
            <a:extLst>
              <a:ext uri="{FF2B5EF4-FFF2-40B4-BE49-F238E27FC236}">
                <a16:creationId xmlns:a16="http://schemas.microsoft.com/office/drawing/2014/main" id="{C1304C28-E216-EE63-B003-3CFA83150801}"/>
              </a:ext>
            </a:extLst>
          </p:cNvPr>
          <p:cNvSpPr/>
          <p:nvPr/>
        </p:nvSpPr>
        <p:spPr>
          <a:xfrm>
            <a:off x="13627100" y="5415335"/>
            <a:ext cx="850900" cy="15304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3" name="CuadroTexto 22">
            <a:extLst>
              <a:ext uri="{FF2B5EF4-FFF2-40B4-BE49-F238E27FC236}">
                <a16:creationId xmlns:a16="http://schemas.microsoft.com/office/drawing/2014/main" id="{F90731B4-5B37-ABF1-E84F-5D8F5139541D}"/>
              </a:ext>
            </a:extLst>
          </p:cNvPr>
          <p:cNvSpPr txBox="1"/>
          <p:nvPr/>
        </p:nvSpPr>
        <p:spPr>
          <a:xfrm>
            <a:off x="7090392" y="8179087"/>
            <a:ext cx="4107215" cy="461665"/>
          </a:xfrm>
          <a:prstGeom prst="rect">
            <a:avLst/>
          </a:prstGeom>
          <a:noFill/>
        </p:spPr>
        <p:txBody>
          <a:bodyPr wrap="none" rtlCol="0">
            <a:spAutoFit/>
          </a:bodyPr>
          <a:lstStyle/>
          <a:p>
            <a:r>
              <a:rPr lang="es-CO" sz="2400" dirty="0"/>
              <a:t>Equipo Central de Ingeniería</a:t>
            </a:r>
          </a:p>
        </p:txBody>
      </p:sp>
    </p:spTree>
    <p:extLst>
      <p:ext uri="{BB962C8B-B14F-4D97-AF65-F5344CB8AC3E}">
        <p14:creationId xmlns:p14="http://schemas.microsoft.com/office/powerpoint/2010/main" val="7636092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CFF7434B-3764-2BC0-C043-243BC1ABE920}"/>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0EDB9F51-7268-74E1-5C4A-C8CC0E7C29ED}"/>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708EB97C-0A61-45A5-5325-ED82F0AECA55}"/>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E7A0DFA6-0463-C3E8-8FA7-BF0CC212ED6D}"/>
              </a:ext>
            </a:extLst>
          </p:cNvPr>
          <p:cNvGrpSpPr/>
          <p:nvPr/>
        </p:nvGrpSpPr>
        <p:grpSpPr>
          <a:xfrm>
            <a:off x="4686277" y="836335"/>
            <a:ext cx="8492536" cy="2045469"/>
            <a:chOff x="-547779" y="-324843"/>
            <a:chExt cx="7981040" cy="2727292"/>
          </a:xfrm>
        </p:grpSpPr>
        <p:grpSp>
          <p:nvGrpSpPr>
            <p:cNvPr id="109" name="Google Shape;109;p2">
              <a:extLst>
                <a:ext uri="{FF2B5EF4-FFF2-40B4-BE49-F238E27FC236}">
                  <a16:creationId xmlns:a16="http://schemas.microsoft.com/office/drawing/2014/main" id="{CBCBEFA4-2A65-60D0-AC96-73192A56725B}"/>
                </a:ext>
              </a:extLst>
            </p:cNvPr>
            <p:cNvGrpSpPr/>
            <p:nvPr/>
          </p:nvGrpSpPr>
          <p:grpSpPr>
            <a:xfrm>
              <a:off x="-547779" y="-324843"/>
              <a:ext cx="7981040" cy="1217565"/>
              <a:chOff x="-128389" y="-76137"/>
              <a:chExt cx="1870603" cy="285374"/>
            </a:xfrm>
          </p:grpSpPr>
          <p:sp>
            <p:nvSpPr>
              <p:cNvPr id="110" name="Google Shape;110;p2">
                <a:extLst>
                  <a:ext uri="{FF2B5EF4-FFF2-40B4-BE49-F238E27FC236}">
                    <a16:creationId xmlns:a16="http://schemas.microsoft.com/office/drawing/2014/main" id="{F462070F-05AD-F038-C55A-2EA2E43989B6}"/>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EC735953-2390-A5D5-305E-7C4561D3155D}"/>
                  </a:ext>
                </a:extLst>
              </p:cNvPr>
              <p:cNvSpPr txBox="1"/>
              <p:nvPr/>
            </p:nvSpPr>
            <p:spPr>
              <a:xfrm>
                <a:off x="-128389" y="-76137"/>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CEA94C55-DED6-F799-397F-D7C4226E171F}"/>
                </a:ext>
              </a:extLst>
            </p:cNvPr>
            <p:cNvSpPr txBox="1"/>
            <p:nvPr/>
          </p:nvSpPr>
          <p:spPr>
            <a:xfrm>
              <a:off x="-110312" y="70528"/>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Factores que impulsan hacia Data </a:t>
              </a:r>
              <a:r>
                <a:rPr lang="es-CO" sz="3200" dirty="0" err="1">
                  <a:solidFill>
                    <a:schemeClr val="bg1"/>
                  </a:solidFill>
                </a:rPr>
                <a:t>Mesh</a:t>
              </a:r>
              <a:endParaRPr lang="es-CO" sz="3200" dirty="0">
                <a:solidFill>
                  <a:schemeClr val="bg1"/>
                </a:solidFill>
              </a:endParaRP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graphicFrame>
        <p:nvGraphicFramePr>
          <p:cNvPr id="5" name="Diagrama 4">
            <a:extLst>
              <a:ext uri="{FF2B5EF4-FFF2-40B4-BE49-F238E27FC236}">
                <a16:creationId xmlns:a16="http://schemas.microsoft.com/office/drawing/2014/main" id="{3FD296AC-AC95-DF90-1D98-99C39CE2EF62}"/>
              </a:ext>
            </a:extLst>
          </p:cNvPr>
          <p:cNvGraphicFramePr/>
          <p:nvPr>
            <p:extLst>
              <p:ext uri="{D42A27DB-BD31-4B8C-83A1-F6EECF244321}">
                <p14:modId xmlns:p14="http://schemas.microsoft.com/office/powerpoint/2010/main" val="1685017087"/>
              </p:ext>
            </p:extLst>
          </p:nvPr>
        </p:nvGraphicFramePr>
        <p:xfrm>
          <a:off x="2811780" y="3069580"/>
          <a:ext cx="12881610" cy="56858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6870185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E86D0D7A-C15B-7C70-AAEA-02C1DEBBD31D}"/>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EB7CE42D-119C-8E3C-5D2D-61B5A1860DE5}"/>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84683C5C-3D8C-4264-F193-4DE3B4265B99}"/>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61A7F4E6-C534-1BC2-BAAA-8255B518E263}"/>
              </a:ext>
            </a:extLst>
          </p:cNvPr>
          <p:cNvGrpSpPr/>
          <p:nvPr/>
        </p:nvGrpSpPr>
        <p:grpSpPr>
          <a:xfrm>
            <a:off x="4686277" y="836335"/>
            <a:ext cx="8492536" cy="2045469"/>
            <a:chOff x="-547779" y="-324843"/>
            <a:chExt cx="7981040" cy="2727292"/>
          </a:xfrm>
        </p:grpSpPr>
        <p:grpSp>
          <p:nvGrpSpPr>
            <p:cNvPr id="109" name="Google Shape;109;p2">
              <a:extLst>
                <a:ext uri="{FF2B5EF4-FFF2-40B4-BE49-F238E27FC236}">
                  <a16:creationId xmlns:a16="http://schemas.microsoft.com/office/drawing/2014/main" id="{B3B40418-AAA3-8F4F-03CB-EE66256C1002}"/>
                </a:ext>
              </a:extLst>
            </p:cNvPr>
            <p:cNvGrpSpPr/>
            <p:nvPr/>
          </p:nvGrpSpPr>
          <p:grpSpPr>
            <a:xfrm>
              <a:off x="-547779" y="-324843"/>
              <a:ext cx="7981040" cy="1217565"/>
              <a:chOff x="-128389" y="-76137"/>
              <a:chExt cx="1870603" cy="285374"/>
            </a:xfrm>
          </p:grpSpPr>
          <p:sp>
            <p:nvSpPr>
              <p:cNvPr id="110" name="Google Shape;110;p2">
                <a:extLst>
                  <a:ext uri="{FF2B5EF4-FFF2-40B4-BE49-F238E27FC236}">
                    <a16:creationId xmlns:a16="http://schemas.microsoft.com/office/drawing/2014/main" id="{1796ADC4-20B0-7E67-8BAA-AEC1FB0220EE}"/>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C3A54AFD-9725-C2AF-56A0-FD806138963C}"/>
                  </a:ext>
                </a:extLst>
              </p:cNvPr>
              <p:cNvSpPr txBox="1"/>
              <p:nvPr/>
            </p:nvSpPr>
            <p:spPr>
              <a:xfrm>
                <a:off x="-128389" y="-76137"/>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F871ECE4-E8EC-E44D-F318-AA214772B521}"/>
                </a:ext>
              </a:extLst>
            </p:cNvPr>
            <p:cNvSpPr txBox="1"/>
            <p:nvPr/>
          </p:nvSpPr>
          <p:spPr>
            <a:xfrm>
              <a:off x="-110312" y="70528"/>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Que es un dominio</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3" name="Imagen 2">
            <a:extLst>
              <a:ext uri="{FF2B5EF4-FFF2-40B4-BE49-F238E27FC236}">
                <a16:creationId xmlns:a16="http://schemas.microsoft.com/office/drawing/2014/main" id="{DF33FDD5-1C30-453B-DDA4-BACD41B6192D}"/>
              </a:ext>
            </a:extLst>
          </p:cNvPr>
          <p:cNvPicPr>
            <a:picLocks noChangeAspect="1"/>
          </p:cNvPicPr>
          <p:nvPr/>
        </p:nvPicPr>
        <p:blipFill>
          <a:blip r:embed="rId5"/>
          <a:stretch>
            <a:fillRect/>
          </a:stretch>
        </p:blipFill>
        <p:spPr>
          <a:xfrm>
            <a:off x="3897152" y="2369813"/>
            <a:ext cx="10341295" cy="68372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992857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C64F3EB9-FD6F-2FB6-45F2-802666E0645F}"/>
            </a:ext>
          </a:extLst>
        </p:cNvPr>
        <p:cNvGrpSpPr/>
        <p:nvPr/>
      </p:nvGrpSpPr>
      <p:grpSpPr>
        <a:xfrm>
          <a:off x="0" y="0"/>
          <a:ext cx="0" cy="0"/>
          <a:chOff x="0" y="0"/>
          <a:chExt cx="0" cy="0"/>
        </a:xfrm>
      </p:grpSpPr>
      <p:sp>
        <p:nvSpPr>
          <p:cNvPr id="107" name="Google Shape;107;p2">
            <a:extLst>
              <a:ext uri="{FF2B5EF4-FFF2-40B4-BE49-F238E27FC236}">
                <a16:creationId xmlns:a16="http://schemas.microsoft.com/office/drawing/2014/main" id="{90F8230B-DB0E-91B1-C630-4FA60C715E5B}"/>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3">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EE7CD1E5-2282-BAD2-880A-D405A3F0EB62}"/>
              </a:ext>
            </a:extLst>
          </p:cNvPr>
          <p:cNvGrpSpPr/>
          <p:nvPr/>
        </p:nvGrpSpPr>
        <p:grpSpPr>
          <a:xfrm>
            <a:off x="399261" y="-119866"/>
            <a:ext cx="7909650" cy="2110792"/>
            <a:chOff x="0" y="-375833"/>
            <a:chExt cx="7433261" cy="2814390"/>
          </a:xfrm>
        </p:grpSpPr>
        <p:grpSp>
          <p:nvGrpSpPr>
            <p:cNvPr id="109" name="Google Shape;109;p2">
              <a:extLst>
                <a:ext uri="{FF2B5EF4-FFF2-40B4-BE49-F238E27FC236}">
                  <a16:creationId xmlns:a16="http://schemas.microsoft.com/office/drawing/2014/main" id="{6B30108B-2361-BDB0-56AE-A58D9EB7B756}"/>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F2BF8676-1B87-1B4D-1AF3-1E021734A6F6}"/>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2CB4203A-B4F4-0192-4A38-EB3AC37908F4}"/>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7BCF93FC-44E8-642F-D857-3E8A872A4602}"/>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Data </a:t>
              </a:r>
              <a:r>
                <a:rPr lang="es-CO" sz="3200" dirty="0" err="1">
                  <a:solidFill>
                    <a:schemeClr val="bg1"/>
                  </a:solidFill>
                </a:rPr>
                <a:t>Mesh</a:t>
              </a:r>
              <a:endParaRPr lang="es-CO" sz="3200" dirty="0">
                <a:solidFill>
                  <a:schemeClr val="bg1"/>
                </a:solidFill>
              </a:endParaRP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5" name="object 6">
            <a:extLst>
              <a:ext uri="{FF2B5EF4-FFF2-40B4-BE49-F238E27FC236}">
                <a16:creationId xmlns:a16="http://schemas.microsoft.com/office/drawing/2014/main" id="{4307015A-83B8-0258-EC5A-978E5249B6FD}"/>
              </a:ext>
            </a:extLst>
          </p:cNvPr>
          <p:cNvPicPr/>
          <p:nvPr/>
        </p:nvPicPr>
        <p:blipFill>
          <a:blip r:embed="rId4" cstate="print"/>
          <a:stretch>
            <a:fillRect/>
          </a:stretch>
        </p:blipFill>
        <p:spPr>
          <a:xfrm>
            <a:off x="1834809" y="4942746"/>
            <a:ext cx="12948204" cy="854031"/>
          </a:xfrm>
          <a:prstGeom prst="rect">
            <a:avLst/>
          </a:prstGeom>
        </p:spPr>
      </p:pic>
      <p:sp>
        <p:nvSpPr>
          <p:cNvPr id="8" name="object 12">
            <a:extLst>
              <a:ext uri="{FF2B5EF4-FFF2-40B4-BE49-F238E27FC236}">
                <a16:creationId xmlns:a16="http://schemas.microsoft.com/office/drawing/2014/main" id="{154BAAC2-C5AF-AB38-FBDF-53BC63DCED5C}"/>
              </a:ext>
            </a:extLst>
          </p:cNvPr>
          <p:cNvSpPr txBox="1"/>
          <p:nvPr/>
        </p:nvSpPr>
        <p:spPr>
          <a:xfrm>
            <a:off x="121515" y="4948592"/>
            <a:ext cx="1599367" cy="747641"/>
          </a:xfrm>
          <a:prstGeom prst="rect">
            <a:avLst/>
          </a:prstGeom>
        </p:spPr>
        <p:txBody>
          <a:bodyPr vert="horz" wrap="square" lIns="0" tIns="16510" rIns="0" bIns="0" rtlCol="0">
            <a:spAutoFit/>
          </a:bodyPr>
          <a:lstStyle/>
          <a:p>
            <a:pPr algn="ctr">
              <a:lnSpc>
                <a:spcPts val="2865"/>
              </a:lnSpc>
              <a:spcBef>
                <a:spcPts val="130"/>
              </a:spcBef>
            </a:pPr>
            <a:r>
              <a:rPr lang="es-CO" sz="2450" spc="-10" dirty="0">
                <a:latin typeface="Calibri"/>
                <a:cs typeface="Calibri"/>
              </a:rPr>
              <a:t>Centralizado</a:t>
            </a:r>
            <a:endParaRPr sz="2450" dirty="0">
              <a:latin typeface="Calibri"/>
              <a:cs typeface="Calibri"/>
            </a:endParaRPr>
          </a:p>
          <a:p>
            <a:pPr marL="1905" algn="ctr">
              <a:lnSpc>
                <a:spcPts val="2805"/>
              </a:lnSpc>
            </a:pPr>
            <a:r>
              <a:rPr sz="2400" spc="-10" dirty="0">
                <a:latin typeface="Calibri"/>
                <a:cs typeface="Calibri"/>
              </a:rPr>
              <a:t>(Control)</a:t>
            </a:r>
            <a:endParaRPr sz="2400" dirty="0">
              <a:latin typeface="Calibri"/>
              <a:cs typeface="Calibri"/>
            </a:endParaRPr>
          </a:p>
        </p:txBody>
      </p:sp>
      <p:sp>
        <p:nvSpPr>
          <p:cNvPr id="9" name="object 14">
            <a:extLst>
              <a:ext uri="{FF2B5EF4-FFF2-40B4-BE49-F238E27FC236}">
                <a16:creationId xmlns:a16="http://schemas.microsoft.com/office/drawing/2014/main" id="{2F306428-8CA4-2521-A8B0-1F76AEE6D86F}"/>
              </a:ext>
            </a:extLst>
          </p:cNvPr>
          <p:cNvSpPr txBox="1"/>
          <p:nvPr/>
        </p:nvSpPr>
        <p:spPr>
          <a:xfrm>
            <a:off x="3994379" y="2063026"/>
            <a:ext cx="2477770" cy="392430"/>
          </a:xfrm>
          <a:prstGeom prst="rect">
            <a:avLst/>
          </a:prstGeom>
        </p:spPr>
        <p:txBody>
          <a:bodyPr vert="horz" wrap="square" lIns="0" tIns="13335" rIns="0" bIns="0" rtlCol="0">
            <a:spAutoFit/>
          </a:bodyPr>
          <a:lstStyle/>
          <a:p>
            <a:pPr marL="12700">
              <a:lnSpc>
                <a:spcPct val="100000"/>
              </a:lnSpc>
              <a:spcBef>
                <a:spcPts val="105"/>
              </a:spcBef>
            </a:pPr>
            <a:r>
              <a:rPr lang="es-CO" sz="2400" spc="90" dirty="0">
                <a:latin typeface="Calibri"/>
                <a:cs typeface="Calibri"/>
              </a:rPr>
              <a:t>Armonizado</a:t>
            </a:r>
            <a:r>
              <a:rPr sz="2400" spc="140" dirty="0">
                <a:latin typeface="Calibri"/>
                <a:cs typeface="Calibri"/>
              </a:rPr>
              <a:t> </a:t>
            </a:r>
            <a:r>
              <a:rPr sz="2400" spc="55" dirty="0">
                <a:latin typeface="Calibri"/>
                <a:cs typeface="Calibri"/>
              </a:rPr>
              <a:t>Mesh</a:t>
            </a:r>
            <a:endParaRPr sz="2400" dirty="0">
              <a:latin typeface="Calibri"/>
              <a:cs typeface="Calibri"/>
            </a:endParaRPr>
          </a:p>
        </p:txBody>
      </p:sp>
      <p:sp>
        <p:nvSpPr>
          <p:cNvPr id="10" name="object 15">
            <a:extLst>
              <a:ext uri="{FF2B5EF4-FFF2-40B4-BE49-F238E27FC236}">
                <a16:creationId xmlns:a16="http://schemas.microsoft.com/office/drawing/2014/main" id="{D45BC00B-324D-96F6-D5BC-4EEA1B636BF0}"/>
              </a:ext>
            </a:extLst>
          </p:cNvPr>
          <p:cNvSpPr txBox="1"/>
          <p:nvPr/>
        </p:nvSpPr>
        <p:spPr>
          <a:xfrm>
            <a:off x="5698587" y="5609804"/>
            <a:ext cx="4109908" cy="937693"/>
          </a:xfrm>
          <a:prstGeom prst="rect">
            <a:avLst/>
          </a:prstGeom>
        </p:spPr>
        <p:txBody>
          <a:bodyPr vert="horz" wrap="square" lIns="0" tIns="40640" rIns="0" bIns="0" rtlCol="0">
            <a:spAutoFit/>
          </a:bodyPr>
          <a:lstStyle/>
          <a:p>
            <a:pPr marL="13970" marR="5080" indent="-1905" algn="just">
              <a:lnSpc>
                <a:spcPts val="2400"/>
              </a:lnSpc>
              <a:spcBef>
                <a:spcPts val="320"/>
              </a:spcBef>
            </a:pPr>
            <a:r>
              <a:rPr lang="es-ES" spc="-20" dirty="0">
                <a:latin typeface="Poppins" panose="00000500000000000000" pitchFamily="2" charset="0"/>
                <a:cs typeface="Poppins" panose="00000500000000000000" pitchFamily="2" charset="0"/>
              </a:rPr>
              <a:t>Desarrollar servicios básicos comunes con la flexibilidad necesaria para añadir personalizaciones específicas del dominio.</a:t>
            </a:r>
            <a:endParaRPr dirty="0">
              <a:latin typeface="Poppins" panose="00000500000000000000" pitchFamily="2" charset="0"/>
              <a:cs typeface="Poppins" panose="00000500000000000000" pitchFamily="2" charset="0"/>
            </a:endParaRPr>
          </a:p>
        </p:txBody>
      </p:sp>
      <p:sp>
        <p:nvSpPr>
          <p:cNvPr id="11" name="object 16">
            <a:extLst>
              <a:ext uri="{FF2B5EF4-FFF2-40B4-BE49-F238E27FC236}">
                <a16:creationId xmlns:a16="http://schemas.microsoft.com/office/drawing/2014/main" id="{98CC1B4B-BEF0-61B9-D46F-ABCF7DE50479}"/>
              </a:ext>
            </a:extLst>
          </p:cNvPr>
          <p:cNvSpPr txBox="1"/>
          <p:nvPr/>
        </p:nvSpPr>
        <p:spPr>
          <a:xfrm>
            <a:off x="6152229" y="6741240"/>
            <a:ext cx="4313364" cy="3007683"/>
          </a:xfrm>
          <a:prstGeom prst="rect">
            <a:avLst/>
          </a:prstGeom>
        </p:spPr>
        <p:txBody>
          <a:bodyPr vert="horz" wrap="square" lIns="0" tIns="16510" rIns="0" bIns="0" rtlCol="0">
            <a:spAutoFit/>
          </a:bodyPr>
          <a:lstStyle/>
          <a:p>
            <a:pPr marL="15240" marR="5080" indent="-3175">
              <a:lnSpc>
                <a:spcPct val="92400"/>
              </a:lnSpc>
              <a:spcBef>
                <a:spcPts val="105"/>
              </a:spcBef>
            </a:pPr>
            <a:r>
              <a:rPr lang="es-ES" sz="1800" spc="-80" dirty="0">
                <a:latin typeface="Poppins" panose="00000500000000000000" pitchFamily="2" charset="0"/>
                <a:cs typeface="Poppins" panose="00000500000000000000" pitchFamily="2" charset="0"/>
              </a:rPr>
              <a:t>Pros</a:t>
            </a:r>
          </a:p>
          <a:p>
            <a:pPr marL="297815" marR="5080" indent="-285750">
              <a:lnSpc>
                <a:spcPct val="92400"/>
              </a:lnSpc>
              <a:spcBef>
                <a:spcPts val="105"/>
              </a:spcBef>
              <a:buFont typeface="Arial" panose="020B0604020202020204" pitchFamily="34" charset="0"/>
              <a:buChar char="•"/>
            </a:pPr>
            <a:r>
              <a:rPr lang="es-ES" sz="1800" spc="-80" dirty="0">
                <a:latin typeface="Poppins" panose="00000500000000000000" pitchFamily="2" charset="0"/>
                <a:cs typeface="Poppins" panose="00000500000000000000" pitchFamily="2" charset="0"/>
              </a:rPr>
              <a:t>Los procesos centrales permiten una especialización consistente y fomentan el autoservicio.</a:t>
            </a:r>
          </a:p>
          <a:p>
            <a:pPr marL="297815" marR="5080" indent="-285750">
              <a:lnSpc>
                <a:spcPct val="92400"/>
              </a:lnSpc>
              <a:spcBef>
                <a:spcPts val="105"/>
              </a:spcBef>
              <a:buFont typeface="Arial" panose="020B0604020202020204" pitchFamily="34" charset="0"/>
              <a:buChar char="•"/>
            </a:pPr>
            <a:r>
              <a:rPr lang="es-ES" sz="1800" spc="-80" dirty="0">
                <a:latin typeface="Poppins" panose="00000500000000000000" pitchFamily="2" charset="0"/>
                <a:cs typeface="Poppins" panose="00000500000000000000" pitchFamily="2" charset="0"/>
              </a:rPr>
              <a:t>Ofrecen flexibilidad.</a:t>
            </a:r>
          </a:p>
          <a:p>
            <a:pPr marL="12700">
              <a:lnSpc>
                <a:spcPts val="3275"/>
              </a:lnSpc>
              <a:spcBef>
                <a:spcPts val="114"/>
              </a:spcBef>
              <a:tabLst>
                <a:tab pos="498475" algn="l"/>
              </a:tabLst>
            </a:pPr>
            <a:r>
              <a:rPr lang="es-ES" sz="1800" spc="35" dirty="0" err="1">
                <a:latin typeface="Poppins" panose="00000500000000000000" pitchFamily="2" charset="0"/>
                <a:cs typeface="Poppins" panose="00000500000000000000" pitchFamily="2" charset="0"/>
              </a:rPr>
              <a:t>Contr</a:t>
            </a:r>
            <a:endParaRPr lang="es-ES" sz="1800" dirty="0">
              <a:latin typeface="Poppins" panose="00000500000000000000" pitchFamily="2" charset="0"/>
              <a:cs typeface="Poppins" panose="00000500000000000000" pitchFamily="2" charset="0"/>
            </a:endParaRPr>
          </a:p>
          <a:p>
            <a:pPr marL="434975" marR="5080" indent="-342900">
              <a:lnSpc>
                <a:spcPct val="86400"/>
              </a:lnSpc>
              <a:spcBef>
                <a:spcPts val="220"/>
              </a:spcBef>
              <a:buFont typeface="Arial" panose="020B0604020202020204" pitchFamily="34" charset="0"/>
              <a:buChar char="•"/>
            </a:pPr>
            <a:r>
              <a:rPr lang="es-ES" sz="1800" spc="-85" dirty="0">
                <a:latin typeface="Poppins" panose="00000500000000000000" pitchFamily="2" charset="0"/>
                <a:cs typeface="Poppins" panose="00000500000000000000" pitchFamily="2" charset="0"/>
              </a:rPr>
              <a:t>El aumento de los costes de gestión requiere gobernanza e indexación de los activos de datos.</a:t>
            </a:r>
            <a:endParaRPr lang="es-ES" sz="1800" dirty="0">
              <a:latin typeface="Poppins" panose="00000500000000000000" pitchFamily="2" charset="0"/>
              <a:cs typeface="Poppins" panose="00000500000000000000" pitchFamily="2" charset="0"/>
            </a:endParaRPr>
          </a:p>
          <a:p>
            <a:pPr marL="297815" marR="5080" indent="-285750">
              <a:lnSpc>
                <a:spcPct val="92400"/>
              </a:lnSpc>
              <a:spcBef>
                <a:spcPts val="105"/>
              </a:spcBef>
              <a:buFont typeface="Arial" panose="020B0604020202020204" pitchFamily="34" charset="0"/>
              <a:buChar char="•"/>
            </a:pPr>
            <a:endParaRPr lang="es-ES" sz="1750" spc="-80" dirty="0">
              <a:latin typeface="Poppins" panose="00000500000000000000" pitchFamily="2" charset="0"/>
              <a:cs typeface="Poppins" panose="00000500000000000000" pitchFamily="2" charset="0"/>
            </a:endParaRPr>
          </a:p>
          <a:p>
            <a:pPr marL="297815" marR="5080" indent="-285750">
              <a:lnSpc>
                <a:spcPct val="92400"/>
              </a:lnSpc>
              <a:spcBef>
                <a:spcPts val="105"/>
              </a:spcBef>
              <a:buFont typeface="Arial" panose="020B0604020202020204" pitchFamily="34" charset="0"/>
              <a:buChar char="•"/>
            </a:pPr>
            <a:endParaRPr sz="1700" dirty="0">
              <a:latin typeface="Poppins" panose="00000500000000000000" pitchFamily="2" charset="0"/>
              <a:cs typeface="Poppins" panose="00000500000000000000" pitchFamily="2" charset="0"/>
            </a:endParaRPr>
          </a:p>
        </p:txBody>
      </p:sp>
      <p:sp>
        <p:nvSpPr>
          <p:cNvPr id="13" name="object 18">
            <a:extLst>
              <a:ext uri="{FF2B5EF4-FFF2-40B4-BE49-F238E27FC236}">
                <a16:creationId xmlns:a16="http://schemas.microsoft.com/office/drawing/2014/main" id="{DBEE72FA-6182-A732-516B-9B1A55C199CF}"/>
              </a:ext>
            </a:extLst>
          </p:cNvPr>
          <p:cNvSpPr txBox="1"/>
          <p:nvPr/>
        </p:nvSpPr>
        <p:spPr>
          <a:xfrm>
            <a:off x="10369347" y="692907"/>
            <a:ext cx="4670905" cy="884601"/>
          </a:xfrm>
          <a:prstGeom prst="rect">
            <a:avLst/>
          </a:prstGeom>
        </p:spPr>
        <p:txBody>
          <a:bodyPr vert="horz" wrap="square" lIns="0" tIns="3810" rIns="0" bIns="0" rtlCol="0">
            <a:spAutoFit/>
          </a:bodyPr>
          <a:lstStyle/>
          <a:p>
            <a:pPr marL="12700" marR="5080" indent="-635" algn="just">
              <a:lnSpc>
                <a:spcPct val="104299"/>
              </a:lnSpc>
              <a:spcBef>
                <a:spcPts val="30"/>
              </a:spcBef>
            </a:pPr>
            <a:r>
              <a:rPr lang="es-ES" sz="1850" dirty="0">
                <a:latin typeface="Poppins" panose="00000500000000000000" pitchFamily="2" charset="0"/>
                <a:cs typeface="Poppins" panose="00000500000000000000" pitchFamily="2" charset="0"/>
              </a:rPr>
              <a:t>Aproveche las políticas y plantillas comunes que garanticen la seguridad y la compatibilidad básicas.</a:t>
            </a:r>
            <a:endParaRPr sz="1950" dirty="0">
              <a:latin typeface="Poppins" panose="00000500000000000000" pitchFamily="2" charset="0"/>
              <a:cs typeface="Poppins" panose="00000500000000000000" pitchFamily="2" charset="0"/>
            </a:endParaRPr>
          </a:p>
        </p:txBody>
      </p:sp>
      <p:sp>
        <p:nvSpPr>
          <p:cNvPr id="15" name="object 20">
            <a:extLst>
              <a:ext uri="{FF2B5EF4-FFF2-40B4-BE49-F238E27FC236}">
                <a16:creationId xmlns:a16="http://schemas.microsoft.com/office/drawing/2014/main" id="{C7E65C14-6813-5023-44F8-F43D44CC409F}"/>
              </a:ext>
            </a:extLst>
          </p:cNvPr>
          <p:cNvSpPr txBox="1"/>
          <p:nvPr/>
        </p:nvSpPr>
        <p:spPr>
          <a:xfrm>
            <a:off x="10242176" y="5802487"/>
            <a:ext cx="3160395" cy="765594"/>
          </a:xfrm>
          <a:prstGeom prst="rect">
            <a:avLst/>
          </a:prstGeom>
        </p:spPr>
        <p:txBody>
          <a:bodyPr vert="horz" wrap="square" lIns="0" tIns="11430" rIns="0" bIns="0" rtlCol="0">
            <a:spAutoFit/>
          </a:bodyPr>
          <a:lstStyle/>
          <a:p>
            <a:pPr marL="12700">
              <a:lnSpc>
                <a:spcPct val="100000"/>
              </a:lnSpc>
              <a:spcBef>
                <a:spcPts val="90"/>
              </a:spcBef>
            </a:pPr>
            <a:r>
              <a:rPr lang="es-CO" sz="2450" dirty="0">
                <a:latin typeface="Arial MT"/>
                <a:cs typeface="Arial MT"/>
              </a:rPr>
              <a:t>Altamente Federado  </a:t>
            </a:r>
            <a:r>
              <a:rPr sz="2450" spc="-20" dirty="0">
                <a:latin typeface="Arial MT"/>
                <a:cs typeface="Arial MT"/>
              </a:rPr>
              <a:t>Mesh</a:t>
            </a:r>
            <a:endParaRPr sz="2450" dirty="0">
              <a:latin typeface="Arial MT"/>
              <a:cs typeface="Arial MT"/>
            </a:endParaRPr>
          </a:p>
        </p:txBody>
      </p:sp>
      <p:sp>
        <p:nvSpPr>
          <p:cNvPr id="16" name="object 21">
            <a:extLst>
              <a:ext uri="{FF2B5EF4-FFF2-40B4-BE49-F238E27FC236}">
                <a16:creationId xmlns:a16="http://schemas.microsoft.com/office/drawing/2014/main" id="{8F260567-A67E-07C7-5A29-92CF4F609475}"/>
              </a:ext>
            </a:extLst>
          </p:cNvPr>
          <p:cNvSpPr txBox="1"/>
          <p:nvPr/>
        </p:nvSpPr>
        <p:spPr>
          <a:xfrm>
            <a:off x="13836252" y="5875157"/>
            <a:ext cx="4179979" cy="973343"/>
          </a:xfrm>
          <a:prstGeom prst="rect">
            <a:avLst/>
          </a:prstGeom>
        </p:spPr>
        <p:txBody>
          <a:bodyPr vert="horz" wrap="square" lIns="0" tIns="49530" rIns="0" bIns="0" rtlCol="0">
            <a:spAutoFit/>
          </a:bodyPr>
          <a:lstStyle/>
          <a:p>
            <a:pPr marL="17145" marR="5080" indent="-5080">
              <a:lnSpc>
                <a:spcPts val="2360"/>
              </a:lnSpc>
              <a:spcBef>
                <a:spcPts val="390"/>
              </a:spcBef>
            </a:pPr>
            <a:r>
              <a:rPr lang="es-ES" sz="1800" spc="-95" dirty="0">
                <a:latin typeface="Poppins" panose="00000500000000000000" pitchFamily="2" charset="0"/>
                <a:cs typeface="Poppins" panose="00000500000000000000" pitchFamily="2" charset="0"/>
              </a:rPr>
              <a:t>Autonomía total para que los grupos implementen su propia pila tecnológica en diferentes entornos.</a:t>
            </a:r>
            <a:endParaRPr sz="1800" dirty="0">
              <a:latin typeface="Poppins" panose="00000500000000000000" pitchFamily="2" charset="0"/>
              <a:cs typeface="Poppins" panose="00000500000000000000" pitchFamily="2" charset="0"/>
            </a:endParaRPr>
          </a:p>
        </p:txBody>
      </p:sp>
      <p:sp>
        <p:nvSpPr>
          <p:cNvPr id="17" name="object 22">
            <a:extLst>
              <a:ext uri="{FF2B5EF4-FFF2-40B4-BE49-F238E27FC236}">
                <a16:creationId xmlns:a16="http://schemas.microsoft.com/office/drawing/2014/main" id="{0E1D95DD-DE1C-EEB8-C2FB-85018F52C43F}"/>
              </a:ext>
            </a:extLst>
          </p:cNvPr>
          <p:cNvSpPr txBox="1"/>
          <p:nvPr/>
        </p:nvSpPr>
        <p:spPr>
          <a:xfrm>
            <a:off x="13865142" y="6945828"/>
            <a:ext cx="2769414" cy="1255728"/>
          </a:xfrm>
          <a:prstGeom prst="rect">
            <a:avLst/>
          </a:prstGeom>
        </p:spPr>
        <p:txBody>
          <a:bodyPr vert="horz" wrap="square" lIns="0" tIns="11430" rIns="0" bIns="0" rtlCol="0">
            <a:spAutoFit/>
          </a:bodyPr>
          <a:lstStyle/>
          <a:p>
            <a:pPr marL="422275">
              <a:lnSpc>
                <a:spcPts val="3710"/>
              </a:lnSpc>
              <a:spcBef>
                <a:spcPts val="90"/>
              </a:spcBef>
            </a:pPr>
            <a:r>
              <a:rPr sz="3200" spc="-20" dirty="0">
                <a:latin typeface="Calibri"/>
                <a:cs typeface="Calibri"/>
              </a:rPr>
              <a:t>Pros</a:t>
            </a:r>
            <a:endParaRPr sz="3200" dirty="0">
              <a:latin typeface="Calibri"/>
              <a:cs typeface="Calibri"/>
            </a:endParaRPr>
          </a:p>
          <a:p>
            <a:pPr marL="355600" indent="-342900">
              <a:lnSpc>
                <a:spcPts val="2020"/>
              </a:lnSpc>
              <a:buFont typeface="Arial" panose="020B0604020202020204" pitchFamily="34" charset="0"/>
              <a:buChar char="•"/>
            </a:pPr>
            <a:r>
              <a:rPr lang="es-CO" sz="1900" spc="-50" dirty="0">
                <a:latin typeface="Calibri"/>
                <a:cs typeface="Calibri"/>
              </a:rPr>
              <a:t>Flexibilidad</a:t>
            </a:r>
          </a:p>
          <a:p>
            <a:pPr marL="355600" indent="-342900">
              <a:lnSpc>
                <a:spcPts val="2020"/>
              </a:lnSpc>
              <a:buFont typeface="Arial" panose="020B0604020202020204" pitchFamily="34" charset="0"/>
              <a:buChar char="•"/>
            </a:pPr>
            <a:r>
              <a:rPr lang="es-CO" sz="1900" spc="-50" dirty="0">
                <a:latin typeface="Calibri"/>
                <a:cs typeface="Calibri"/>
              </a:rPr>
              <a:t>Reduce Tiempos para ir a producción</a:t>
            </a:r>
            <a:endParaRPr sz="1850" dirty="0">
              <a:latin typeface="Calibri"/>
              <a:cs typeface="Calibri"/>
            </a:endParaRPr>
          </a:p>
        </p:txBody>
      </p:sp>
      <p:sp>
        <p:nvSpPr>
          <p:cNvPr id="18" name="object 23">
            <a:extLst>
              <a:ext uri="{FF2B5EF4-FFF2-40B4-BE49-F238E27FC236}">
                <a16:creationId xmlns:a16="http://schemas.microsoft.com/office/drawing/2014/main" id="{DAC440ED-A45F-132F-1A63-37DB75620268}"/>
              </a:ext>
            </a:extLst>
          </p:cNvPr>
          <p:cNvSpPr txBox="1"/>
          <p:nvPr/>
        </p:nvSpPr>
        <p:spPr>
          <a:xfrm>
            <a:off x="14904757" y="8080627"/>
            <a:ext cx="3111474" cy="2206373"/>
          </a:xfrm>
          <a:prstGeom prst="rect">
            <a:avLst/>
          </a:prstGeom>
        </p:spPr>
        <p:txBody>
          <a:bodyPr vert="horz" wrap="square" lIns="0" tIns="13335" rIns="0" bIns="0" rtlCol="0">
            <a:spAutoFit/>
          </a:bodyPr>
          <a:lstStyle/>
          <a:p>
            <a:pPr marL="66040">
              <a:lnSpc>
                <a:spcPts val="3825"/>
              </a:lnSpc>
              <a:spcBef>
                <a:spcPts val="105"/>
              </a:spcBef>
            </a:pPr>
            <a:r>
              <a:rPr sz="3300" spc="-10" dirty="0">
                <a:latin typeface="Calibri"/>
                <a:cs typeface="Calibri"/>
              </a:rPr>
              <a:t>Cons</a:t>
            </a:r>
            <a:endParaRPr sz="3300" dirty="0">
              <a:latin typeface="Calibri"/>
              <a:cs typeface="Calibri"/>
            </a:endParaRPr>
          </a:p>
          <a:p>
            <a:pPr marL="300354" indent="-285750">
              <a:lnSpc>
                <a:spcPts val="1930"/>
              </a:lnSpc>
              <a:buFont typeface="Arial" panose="020B0604020202020204" pitchFamily="34" charset="0"/>
              <a:buChar char="•"/>
            </a:pPr>
            <a:r>
              <a:rPr lang="es-ES" sz="1600" dirty="0">
                <a:latin typeface="Calibri"/>
                <a:cs typeface="Calibri"/>
              </a:rPr>
              <a:t>Visibilidad deficiente en la plataforma</a:t>
            </a:r>
          </a:p>
          <a:p>
            <a:pPr marL="300354" indent="-285750">
              <a:lnSpc>
                <a:spcPts val="1930"/>
              </a:lnSpc>
              <a:buFont typeface="Arial" panose="020B0604020202020204" pitchFamily="34" charset="0"/>
              <a:buChar char="•"/>
            </a:pPr>
            <a:r>
              <a:rPr lang="es-ES" sz="1600" dirty="0">
                <a:latin typeface="Calibri"/>
                <a:cs typeface="Calibri"/>
              </a:rPr>
              <a:t>Interfaces incompatibles</a:t>
            </a:r>
          </a:p>
          <a:p>
            <a:pPr marL="300354" indent="-285750">
              <a:lnSpc>
                <a:spcPts val="1930"/>
              </a:lnSpc>
              <a:buFont typeface="Arial" panose="020B0604020202020204" pitchFamily="34" charset="0"/>
              <a:buChar char="•"/>
            </a:pPr>
            <a:r>
              <a:rPr lang="es-ES" sz="1600" dirty="0">
                <a:latin typeface="Calibri"/>
                <a:cs typeface="Calibri"/>
              </a:rPr>
              <a:t>Duplicación de funcionalidades, aumento de costes</a:t>
            </a:r>
          </a:p>
          <a:p>
            <a:pPr marL="300354" indent="-285750">
              <a:lnSpc>
                <a:spcPts val="1930"/>
              </a:lnSpc>
              <a:buFont typeface="Arial" panose="020B0604020202020204" pitchFamily="34" charset="0"/>
              <a:buChar char="•"/>
            </a:pPr>
            <a:r>
              <a:rPr lang="es-ES" sz="1600" dirty="0">
                <a:latin typeface="Calibri"/>
                <a:cs typeface="Calibri"/>
              </a:rPr>
              <a:t>Integración de datos compleja</a:t>
            </a:r>
          </a:p>
          <a:p>
            <a:pPr marL="300354" indent="-285750">
              <a:lnSpc>
                <a:spcPts val="1930"/>
              </a:lnSpc>
              <a:buFont typeface="Arial" panose="020B0604020202020204" pitchFamily="34" charset="0"/>
              <a:buChar char="•"/>
            </a:pPr>
            <a:r>
              <a:rPr lang="es-ES" sz="1600" dirty="0">
                <a:latin typeface="Calibri"/>
                <a:cs typeface="Calibri"/>
              </a:rPr>
              <a:t>Genera deuda tecnológica</a:t>
            </a:r>
            <a:endParaRPr sz="1600" dirty="0">
              <a:latin typeface="Calibri"/>
              <a:cs typeface="Calibri"/>
            </a:endParaRPr>
          </a:p>
        </p:txBody>
      </p:sp>
      <p:sp>
        <p:nvSpPr>
          <p:cNvPr id="21" name="object 13">
            <a:extLst>
              <a:ext uri="{FF2B5EF4-FFF2-40B4-BE49-F238E27FC236}">
                <a16:creationId xmlns:a16="http://schemas.microsoft.com/office/drawing/2014/main" id="{EC17C30F-EB24-D71E-ED0E-CC4A276AC878}"/>
              </a:ext>
            </a:extLst>
          </p:cNvPr>
          <p:cNvSpPr txBox="1"/>
          <p:nvPr/>
        </p:nvSpPr>
        <p:spPr>
          <a:xfrm>
            <a:off x="1634381" y="5802487"/>
            <a:ext cx="2148840" cy="765594"/>
          </a:xfrm>
          <a:prstGeom prst="rect">
            <a:avLst/>
          </a:prstGeom>
        </p:spPr>
        <p:txBody>
          <a:bodyPr vert="horz" wrap="square" lIns="0" tIns="11430" rIns="0" bIns="0" rtlCol="0">
            <a:spAutoFit/>
          </a:bodyPr>
          <a:lstStyle/>
          <a:p>
            <a:pPr marL="12700">
              <a:lnSpc>
                <a:spcPct val="100000"/>
              </a:lnSpc>
              <a:spcBef>
                <a:spcPts val="90"/>
              </a:spcBef>
            </a:pPr>
            <a:r>
              <a:rPr lang="es-CO" sz="2450" dirty="0">
                <a:latin typeface="Calibri"/>
                <a:cs typeface="Calibri"/>
              </a:rPr>
              <a:t>Gobernado</a:t>
            </a:r>
            <a:r>
              <a:rPr sz="2450" spc="490" dirty="0">
                <a:latin typeface="Calibri"/>
                <a:cs typeface="Calibri"/>
              </a:rPr>
              <a:t> </a:t>
            </a:r>
            <a:r>
              <a:rPr sz="2450" spc="-20" dirty="0">
                <a:latin typeface="Calibri"/>
                <a:cs typeface="Calibri"/>
              </a:rPr>
              <a:t>Mesh</a:t>
            </a:r>
            <a:endParaRPr sz="2450" dirty="0">
              <a:latin typeface="Calibri"/>
              <a:cs typeface="Calibri"/>
            </a:endParaRPr>
          </a:p>
        </p:txBody>
      </p:sp>
      <p:sp>
        <p:nvSpPr>
          <p:cNvPr id="23" name="object 24">
            <a:extLst>
              <a:ext uri="{FF2B5EF4-FFF2-40B4-BE49-F238E27FC236}">
                <a16:creationId xmlns:a16="http://schemas.microsoft.com/office/drawing/2014/main" id="{17DFF702-3FF3-02C5-7617-2148DACE7C45}"/>
              </a:ext>
            </a:extLst>
          </p:cNvPr>
          <p:cNvSpPr txBox="1"/>
          <p:nvPr/>
        </p:nvSpPr>
        <p:spPr>
          <a:xfrm>
            <a:off x="15249849" y="4860384"/>
            <a:ext cx="1954074" cy="824585"/>
          </a:xfrm>
          <a:prstGeom prst="rect">
            <a:avLst/>
          </a:prstGeom>
        </p:spPr>
        <p:txBody>
          <a:bodyPr vert="horz" wrap="square" lIns="0" tIns="54610" rIns="0" bIns="0" rtlCol="0">
            <a:spAutoFit/>
          </a:bodyPr>
          <a:lstStyle/>
          <a:p>
            <a:pPr marL="224790" marR="5080" indent="-212725">
              <a:lnSpc>
                <a:spcPts val="2780"/>
              </a:lnSpc>
              <a:spcBef>
                <a:spcPts val="430"/>
              </a:spcBef>
            </a:pPr>
            <a:r>
              <a:rPr lang="es-CO" sz="2550" spc="-75" dirty="0">
                <a:latin typeface="Calibri"/>
                <a:cs typeface="Calibri"/>
              </a:rPr>
              <a:t>Distribuido</a:t>
            </a:r>
          </a:p>
          <a:p>
            <a:pPr marL="224790" marR="5080" indent="-212725">
              <a:lnSpc>
                <a:spcPts val="2780"/>
              </a:lnSpc>
              <a:spcBef>
                <a:spcPts val="430"/>
              </a:spcBef>
            </a:pPr>
            <a:r>
              <a:rPr sz="2550" spc="-10" dirty="0">
                <a:latin typeface="Calibri"/>
                <a:cs typeface="Calibri"/>
              </a:rPr>
              <a:t>(</a:t>
            </a:r>
            <a:r>
              <a:rPr lang="es-CO" sz="2550" spc="-10" dirty="0">
                <a:latin typeface="Calibri"/>
                <a:cs typeface="Calibri"/>
              </a:rPr>
              <a:t>Agilidad</a:t>
            </a:r>
            <a:r>
              <a:rPr sz="2550" spc="-10" dirty="0">
                <a:latin typeface="Calibri"/>
                <a:cs typeface="Calibri"/>
              </a:rPr>
              <a:t>)</a:t>
            </a:r>
            <a:endParaRPr sz="2550" dirty="0">
              <a:latin typeface="Calibri"/>
              <a:cs typeface="Calibri"/>
            </a:endParaRPr>
          </a:p>
        </p:txBody>
      </p:sp>
      <p:sp>
        <p:nvSpPr>
          <p:cNvPr id="28" name="CuadroTexto 27">
            <a:extLst>
              <a:ext uri="{FF2B5EF4-FFF2-40B4-BE49-F238E27FC236}">
                <a16:creationId xmlns:a16="http://schemas.microsoft.com/office/drawing/2014/main" id="{4246E69A-196A-9650-251F-38060E7806A3}"/>
              </a:ext>
            </a:extLst>
          </p:cNvPr>
          <p:cNvSpPr txBox="1"/>
          <p:nvPr/>
        </p:nvSpPr>
        <p:spPr>
          <a:xfrm>
            <a:off x="11165637" y="1921299"/>
            <a:ext cx="3022974" cy="2677656"/>
          </a:xfrm>
          <a:prstGeom prst="rect">
            <a:avLst/>
          </a:prstGeom>
          <a:noFill/>
        </p:spPr>
        <p:txBody>
          <a:bodyPr wrap="square">
            <a:spAutoFit/>
          </a:bodyPr>
          <a:lstStyle/>
          <a:p>
            <a:r>
              <a:rPr lang="es-ES" dirty="0"/>
              <a:t>Pros</a:t>
            </a:r>
          </a:p>
          <a:p>
            <a:pPr marL="285750" indent="-285750">
              <a:buFont typeface="Arial" panose="020B0604020202020204" pitchFamily="34" charset="0"/>
              <a:buChar char="•"/>
            </a:pPr>
            <a:r>
              <a:rPr lang="es-ES" dirty="0"/>
              <a:t>Diseño central consistente</a:t>
            </a:r>
          </a:p>
          <a:p>
            <a:pPr marL="285750" indent="-285750">
              <a:buFont typeface="Arial" panose="020B0604020202020204" pitchFamily="34" charset="0"/>
              <a:buChar char="•"/>
            </a:pPr>
            <a:r>
              <a:rPr lang="es-ES" dirty="0"/>
              <a:t>Permite la especialización en el dominio</a:t>
            </a:r>
          </a:p>
          <a:p>
            <a:pPr marL="285750" indent="-285750">
              <a:buFont typeface="Arial" panose="020B0604020202020204" pitchFamily="34" charset="0"/>
              <a:buChar char="•"/>
            </a:pPr>
            <a:r>
              <a:rPr lang="es-ES" dirty="0"/>
              <a:t>Fomenta el autoservicio</a:t>
            </a:r>
          </a:p>
          <a:p>
            <a:pPr marL="285750" indent="-285750">
              <a:buFont typeface="Arial" panose="020B0604020202020204" pitchFamily="34" charset="0"/>
              <a:buChar char="•"/>
            </a:pPr>
            <a:r>
              <a:rPr lang="es-ES" dirty="0"/>
              <a:t>Ofrece flexibilidad organizativa</a:t>
            </a:r>
          </a:p>
          <a:p>
            <a:endParaRPr lang="es-ES" dirty="0"/>
          </a:p>
          <a:p>
            <a:r>
              <a:rPr lang="es-CO" spc="35" dirty="0" err="1">
                <a:latin typeface="Poppins" panose="00000500000000000000" pitchFamily="2" charset="0"/>
                <a:cs typeface="Poppins" panose="00000500000000000000" pitchFamily="2" charset="0"/>
              </a:rPr>
              <a:t>Contr</a:t>
            </a:r>
            <a:endParaRPr lang="es-CO" dirty="0">
              <a:latin typeface="Poppins" panose="00000500000000000000" pitchFamily="2" charset="0"/>
              <a:cs typeface="Poppins" panose="00000500000000000000" pitchFamily="2" charset="0"/>
            </a:endParaRPr>
          </a:p>
          <a:p>
            <a:endParaRPr lang="es-ES" dirty="0"/>
          </a:p>
          <a:p>
            <a:pPr marL="285750" indent="-285750">
              <a:buFont typeface="Arial" panose="020B0604020202020204" pitchFamily="34" charset="0"/>
              <a:buChar char="•"/>
            </a:pPr>
            <a:r>
              <a:rPr lang="es-ES" dirty="0"/>
              <a:t>Mayor carga administrativa</a:t>
            </a:r>
          </a:p>
          <a:p>
            <a:pPr marL="285750" indent="-285750">
              <a:buFont typeface="Arial" panose="020B0604020202020204" pitchFamily="34" charset="0"/>
              <a:buChar char="•"/>
            </a:pPr>
            <a:r>
              <a:rPr lang="es-ES" dirty="0"/>
              <a:t>Requiere una gobernanza y catalogación estrictas</a:t>
            </a:r>
            <a:endParaRPr lang="es-CO" dirty="0"/>
          </a:p>
        </p:txBody>
      </p:sp>
      <p:pic>
        <p:nvPicPr>
          <p:cNvPr id="3" name="Imagen 2">
            <a:extLst>
              <a:ext uri="{FF2B5EF4-FFF2-40B4-BE49-F238E27FC236}">
                <a16:creationId xmlns:a16="http://schemas.microsoft.com/office/drawing/2014/main" id="{834E7429-4ACD-4E45-BF0F-0B5C6AF88D63}"/>
              </a:ext>
            </a:extLst>
          </p:cNvPr>
          <p:cNvPicPr>
            <a:picLocks noChangeAspect="1"/>
          </p:cNvPicPr>
          <p:nvPr/>
        </p:nvPicPr>
        <p:blipFill>
          <a:blip r:embed="rId5"/>
          <a:stretch>
            <a:fillRect/>
          </a:stretch>
        </p:blipFill>
        <p:spPr>
          <a:xfrm>
            <a:off x="6577159" y="1542001"/>
            <a:ext cx="3623988" cy="3228849"/>
          </a:xfrm>
          <a:prstGeom prst="rect">
            <a:avLst/>
          </a:prstGeom>
        </p:spPr>
      </p:pic>
      <p:pic>
        <p:nvPicPr>
          <p:cNvPr id="6" name="Imagen 5">
            <a:extLst>
              <a:ext uri="{FF2B5EF4-FFF2-40B4-BE49-F238E27FC236}">
                <a16:creationId xmlns:a16="http://schemas.microsoft.com/office/drawing/2014/main" id="{4C2AC3A8-D129-352B-EA73-F7A0C23CE853}"/>
              </a:ext>
            </a:extLst>
          </p:cNvPr>
          <p:cNvPicPr>
            <a:picLocks noChangeAspect="1"/>
          </p:cNvPicPr>
          <p:nvPr/>
        </p:nvPicPr>
        <p:blipFill>
          <a:blip r:embed="rId6"/>
          <a:stretch>
            <a:fillRect/>
          </a:stretch>
        </p:blipFill>
        <p:spPr>
          <a:xfrm>
            <a:off x="10717210" y="7273327"/>
            <a:ext cx="2867425" cy="2553056"/>
          </a:xfrm>
          <a:prstGeom prst="rect">
            <a:avLst/>
          </a:prstGeom>
        </p:spPr>
      </p:pic>
      <p:pic>
        <p:nvPicPr>
          <p:cNvPr id="12" name="Imagen 11">
            <a:extLst>
              <a:ext uri="{FF2B5EF4-FFF2-40B4-BE49-F238E27FC236}">
                <a16:creationId xmlns:a16="http://schemas.microsoft.com/office/drawing/2014/main" id="{6CA09ACB-6071-5DA6-79CE-4ACD879573E6}"/>
              </a:ext>
            </a:extLst>
          </p:cNvPr>
          <p:cNvPicPr>
            <a:picLocks noChangeAspect="1"/>
          </p:cNvPicPr>
          <p:nvPr/>
        </p:nvPicPr>
        <p:blipFill>
          <a:blip r:embed="rId7"/>
          <a:stretch>
            <a:fillRect/>
          </a:stretch>
        </p:blipFill>
        <p:spPr>
          <a:xfrm>
            <a:off x="2118154" y="6848500"/>
            <a:ext cx="3115110" cy="2514951"/>
          </a:xfrm>
          <a:prstGeom prst="rect">
            <a:avLst/>
          </a:prstGeom>
        </p:spPr>
      </p:pic>
    </p:spTree>
    <p:extLst>
      <p:ext uri="{BB962C8B-B14F-4D97-AF65-F5344CB8AC3E}">
        <p14:creationId xmlns:p14="http://schemas.microsoft.com/office/powerpoint/2010/main" val="32092725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2AB276C2-D918-3B1A-171E-960DE8110D9E}"/>
            </a:ext>
          </a:extLst>
        </p:cNvPr>
        <p:cNvGrpSpPr/>
        <p:nvPr/>
      </p:nvGrpSpPr>
      <p:grpSpPr>
        <a:xfrm>
          <a:off x="0" y="0"/>
          <a:ext cx="0" cy="0"/>
          <a:chOff x="0" y="0"/>
          <a:chExt cx="0" cy="0"/>
        </a:xfrm>
      </p:grpSpPr>
      <p:sp>
        <p:nvSpPr>
          <p:cNvPr id="107" name="Google Shape;107;p2">
            <a:extLst>
              <a:ext uri="{FF2B5EF4-FFF2-40B4-BE49-F238E27FC236}">
                <a16:creationId xmlns:a16="http://schemas.microsoft.com/office/drawing/2014/main" id="{0159CB30-5A3F-53D5-245B-084FAA220558}"/>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3">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AAE42872-B3FE-D276-4E89-1DAA8DA32C1A}"/>
              </a:ext>
            </a:extLst>
          </p:cNvPr>
          <p:cNvGrpSpPr/>
          <p:nvPr/>
        </p:nvGrpSpPr>
        <p:grpSpPr>
          <a:xfrm>
            <a:off x="6617880" y="275247"/>
            <a:ext cx="7909650" cy="2012304"/>
            <a:chOff x="0" y="-375833"/>
            <a:chExt cx="7433261" cy="2683072"/>
          </a:xfrm>
        </p:grpSpPr>
        <p:grpSp>
          <p:nvGrpSpPr>
            <p:cNvPr id="109" name="Google Shape;109;p2">
              <a:extLst>
                <a:ext uri="{FF2B5EF4-FFF2-40B4-BE49-F238E27FC236}">
                  <a16:creationId xmlns:a16="http://schemas.microsoft.com/office/drawing/2014/main" id="{56AD7E54-B1EA-12C0-8DAE-AB3CBA814C33}"/>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E7FD01D5-C34E-B6F6-E480-A4366D5B8AF5}"/>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F2B39D99-1A58-A7E2-9A1C-4EC662ED0AD9}"/>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3AC49760-D104-B04A-7F0F-E1CAA750B2F7}"/>
                </a:ext>
              </a:extLst>
            </p:cNvPr>
            <p:cNvSpPr txBox="1"/>
            <p:nvPr/>
          </p:nvSpPr>
          <p:spPr>
            <a:xfrm>
              <a:off x="126003" y="106636"/>
              <a:ext cx="7181400" cy="2200603"/>
            </a:xfrm>
            <a:prstGeom prst="rect">
              <a:avLst/>
            </a:prstGeom>
            <a:noFill/>
            <a:ln>
              <a:noFill/>
            </a:ln>
          </p:spPr>
          <p:txBody>
            <a:bodyPr spcFirstLastPara="1" wrap="square" lIns="0" tIns="0" rIns="0" bIns="0" anchor="t" anchorCtr="0">
              <a:spAutoFit/>
            </a:bodyPr>
            <a:lstStyle/>
            <a:p>
              <a:r>
                <a:rPr lang="es-ES" sz="3200" b="1" dirty="0">
                  <a:solidFill>
                    <a:schemeClr val="bg1"/>
                  </a:solidFill>
                </a:rPr>
                <a:t>Malla Armonizada (</a:t>
              </a:r>
              <a:r>
                <a:rPr lang="es-ES" sz="3200" b="1" dirty="0" err="1">
                  <a:solidFill>
                    <a:schemeClr val="bg1"/>
                  </a:solidFill>
                </a:rPr>
                <a:t>Harmonised</a:t>
              </a:r>
              <a:r>
                <a:rPr lang="es-ES" sz="3200" b="1" dirty="0">
                  <a:solidFill>
                    <a:schemeClr val="bg1"/>
                  </a:solidFill>
                </a:rPr>
                <a:t> </a:t>
              </a:r>
              <a:r>
                <a:rPr lang="es-ES" sz="3200" b="1" dirty="0" err="1">
                  <a:solidFill>
                    <a:schemeClr val="bg1"/>
                  </a:solidFill>
                </a:rPr>
                <a:t>Mesh</a:t>
              </a:r>
              <a:r>
                <a:rPr lang="es-ES" sz="3200" b="1" dirty="0">
                  <a:solidFill>
                    <a:schemeClr val="bg1"/>
                  </a:solidFill>
                </a:rPr>
                <a:t>)</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4" name="CuadroTexto 3">
            <a:extLst>
              <a:ext uri="{FF2B5EF4-FFF2-40B4-BE49-F238E27FC236}">
                <a16:creationId xmlns:a16="http://schemas.microsoft.com/office/drawing/2014/main" id="{09D347DF-E3A4-5F08-5F0C-D8D073F27156}"/>
              </a:ext>
            </a:extLst>
          </p:cNvPr>
          <p:cNvSpPr txBox="1"/>
          <p:nvPr/>
        </p:nvSpPr>
        <p:spPr>
          <a:xfrm>
            <a:off x="814070" y="2561654"/>
            <a:ext cx="6537960" cy="6494085"/>
          </a:xfrm>
          <a:prstGeom prst="rect">
            <a:avLst/>
          </a:prstGeom>
          <a:noFill/>
        </p:spPr>
        <p:txBody>
          <a:bodyPr wrap="square">
            <a:spAutoFit/>
          </a:bodyPr>
          <a:lstStyle/>
          <a:p>
            <a:pPr algn="just"/>
            <a:r>
              <a:rPr lang="es-ES" sz="1600" b="1" dirty="0" err="1">
                <a:latin typeface="Poppins" panose="00000500000000000000" pitchFamily="2" charset="0"/>
                <a:cs typeface="Poppins" panose="00000500000000000000" pitchFamily="2" charset="0"/>
              </a:rPr>
              <a:t>Harmonised</a:t>
            </a:r>
            <a:r>
              <a:rPr lang="es-ES" sz="1600" b="1" dirty="0">
                <a:latin typeface="Poppins" panose="00000500000000000000" pitchFamily="2" charset="0"/>
                <a:cs typeface="Poppins" panose="00000500000000000000" pitchFamily="2" charset="0"/>
              </a:rPr>
              <a:t> </a:t>
            </a:r>
            <a:r>
              <a:rPr lang="es-ES" sz="1600" b="1" dirty="0" err="1">
                <a:latin typeface="Poppins" panose="00000500000000000000" pitchFamily="2" charset="0"/>
                <a:cs typeface="Poppins" panose="00000500000000000000" pitchFamily="2" charset="0"/>
              </a:rPr>
              <a:t>Mesh</a:t>
            </a:r>
            <a:r>
              <a:rPr lang="es-ES" sz="1600" dirty="0">
                <a:latin typeface="Poppins" panose="00000500000000000000" pitchFamily="2" charset="0"/>
                <a:cs typeface="Poppins" panose="00000500000000000000" pitchFamily="2" charset="0"/>
              </a:rPr>
              <a:t> permite que varios grupos dentro de una organización operen su propia plataforma de analítica, mientras se adhieren a políticas y estándares comunes.</a:t>
            </a:r>
          </a:p>
          <a:p>
            <a:pPr algn="just"/>
            <a:endParaRPr lang="es-ES" sz="1600" dirty="0">
              <a:latin typeface="Poppins" panose="00000500000000000000" pitchFamily="2" charset="0"/>
              <a:cs typeface="Poppins" panose="00000500000000000000" pitchFamily="2" charset="0"/>
            </a:endParaRPr>
          </a:p>
          <a:p>
            <a:pPr algn="just"/>
            <a:r>
              <a:rPr lang="es-ES" sz="1600" dirty="0">
                <a:latin typeface="Poppins" panose="00000500000000000000" pitchFamily="2" charset="0"/>
                <a:cs typeface="Poppins" panose="00000500000000000000" pitchFamily="2" charset="0"/>
              </a:rPr>
              <a:t>El </a:t>
            </a:r>
            <a:r>
              <a:rPr lang="es-ES" sz="1600" b="1" dirty="0" err="1">
                <a:latin typeface="Poppins" panose="00000500000000000000" pitchFamily="2" charset="0"/>
                <a:cs typeface="Poppins" panose="00000500000000000000" pitchFamily="2" charset="0"/>
              </a:rPr>
              <a:t>datahub</a:t>
            </a:r>
            <a:r>
              <a:rPr lang="es-ES" sz="1600" b="1" dirty="0">
                <a:latin typeface="Poppins" panose="00000500000000000000" pitchFamily="2" charset="0"/>
                <a:cs typeface="Poppins" panose="00000500000000000000" pitchFamily="2" charset="0"/>
              </a:rPr>
              <a:t> central</a:t>
            </a:r>
            <a:r>
              <a:rPr lang="es-ES" sz="1600" dirty="0">
                <a:latin typeface="Poppins" panose="00000500000000000000" pitchFamily="2" charset="0"/>
                <a:cs typeface="Poppins" panose="00000500000000000000" pitchFamily="2" charset="0"/>
              </a:rPr>
              <a:t> aloja el </a:t>
            </a:r>
            <a:r>
              <a:rPr lang="es-ES" sz="1600" b="1" dirty="0">
                <a:latin typeface="Poppins" panose="00000500000000000000" pitchFamily="2" charset="0"/>
                <a:cs typeface="Poppins" panose="00000500000000000000" pitchFamily="2" charset="0"/>
              </a:rPr>
              <a:t>catálogo de datos</a:t>
            </a:r>
            <a:r>
              <a:rPr lang="es-ES" sz="1600" dirty="0">
                <a:latin typeface="Poppins" panose="00000500000000000000" pitchFamily="2" charset="0"/>
                <a:cs typeface="Poppins" panose="00000500000000000000" pitchFamily="2" charset="0"/>
              </a:rPr>
              <a:t>, las </a:t>
            </a:r>
            <a:r>
              <a:rPr lang="es-ES" sz="1600" b="1" dirty="0">
                <a:latin typeface="Poppins" panose="00000500000000000000" pitchFamily="2" charset="0"/>
                <a:cs typeface="Poppins" panose="00000500000000000000" pitchFamily="2" charset="0"/>
              </a:rPr>
              <a:t>capacidades de auditoría de toda la malla</a:t>
            </a:r>
            <a:r>
              <a:rPr lang="es-ES" sz="1600" dirty="0">
                <a:latin typeface="Poppins" panose="00000500000000000000" pitchFamily="2" charset="0"/>
                <a:cs typeface="Poppins" panose="00000500000000000000" pitchFamily="2" charset="0"/>
              </a:rPr>
              <a:t>, la </a:t>
            </a:r>
            <a:r>
              <a:rPr lang="es-ES" sz="1600" b="1" dirty="0">
                <a:latin typeface="Poppins" panose="00000500000000000000" pitchFamily="2" charset="0"/>
                <a:cs typeface="Poppins" panose="00000500000000000000" pitchFamily="2" charset="0"/>
              </a:rPr>
              <a:t>monitorización</a:t>
            </a:r>
            <a:r>
              <a:rPr lang="es-ES" sz="1600" dirty="0">
                <a:latin typeface="Poppins" panose="00000500000000000000" pitchFamily="2" charset="0"/>
                <a:cs typeface="Poppins" panose="00000500000000000000" pitchFamily="2" charset="0"/>
              </a:rPr>
              <a:t> y los </a:t>
            </a:r>
            <a:r>
              <a:rPr lang="es-ES" sz="1600" b="1" dirty="0">
                <a:latin typeface="Poppins" panose="00000500000000000000" pitchFamily="2" charset="0"/>
                <a:cs typeface="Poppins" panose="00000500000000000000" pitchFamily="2" charset="0"/>
              </a:rPr>
              <a:t>servicios de automatización</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descubrimiento de datos</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registro de metadatos</a:t>
            </a:r>
            <a:r>
              <a:rPr lang="es-ES" sz="1600" dirty="0">
                <a:latin typeface="Poppins" panose="00000500000000000000" pitchFamily="2" charset="0"/>
                <a:cs typeface="Poppins" panose="00000500000000000000" pitchFamily="2" charset="0"/>
              </a:rPr>
              <a:t>, entre otros.</a:t>
            </a:r>
          </a:p>
          <a:p>
            <a:pPr algn="just"/>
            <a:endParaRPr lang="es-ES" sz="1600" dirty="0">
              <a:latin typeface="Poppins" panose="00000500000000000000" pitchFamily="2" charset="0"/>
              <a:cs typeface="Poppins" panose="00000500000000000000" pitchFamily="2" charset="0"/>
            </a:endParaRPr>
          </a:p>
          <a:p>
            <a:pPr algn="just"/>
            <a:r>
              <a:rPr lang="es-ES" sz="1600" dirty="0">
                <a:latin typeface="Poppins" panose="00000500000000000000" pitchFamily="2" charset="0"/>
                <a:cs typeface="Poppins" panose="00000500000000000000" pitchFamily="2" charset="0"/>
              </a:rPr>
              <a:t>El </a:t>
            </a:r>
            <a:r>
              <a:rPr lang="es-ES" sz="1600" b="1" dirty="0">
                <a:latin typeface="Poppins" panose="00000500000000000000" pitchFamily="2" charset="0"/>
                <a:cs typeface="Poppins" panose="00000500000000000000" pitchFamily="2" charset="0"/>
              </a:rPr>
              <a:t>grupo central de la plataforma de datos</a:t>
            </a:r>
            <a:r>
              <a:rPr lang="es-ES" sz="1600" dirty="0">
                <a:latin typeface="Poppins" panose="00000500000000000000" pitchFamily="2" charset="0"/>
                <a:cs typeface="Poppins" panose="00000500000000000000" pitchFamily="2" charset="0"/>
              </a:rPr>
              <a:t> define </a:t>
            </a:r>
            <a:r>
              <a:rPr lang="es-ES" sz="1600" b="1" dirty="0">
                <a:latin typeface="Poppins" panose="00000500000000000000" pitchFamily="2" charset="0"/>
                <a:cs typeface="Poppins" panose="00000500000000000000" pitchFamily="2" charset="0"/>
              </a:rPr>
              <a:t>planos (</a:t>
            </a:r>
            <a:r>
              <a:rPr lang="es-ES" sz="1600" b="1" dirty="0" err="1">
                <a:latin typeface="Poppins" panose="00000500000000000000" pitchFamily="2" charset="0"/>
                <a:cs typeface="Poppins" panose="00000500000000000000" pitchFamily="2" charset="0"/>
              </a:rPr>
              <a:t>blueprints</a:t>
            </a:r>
            <a:r>
              <a:rPr lang="es-ES" sz="1600" b="1" dirty="0">
                <a:latin typeface="Poppins" panose="00000500000000000000" pitchFamily="2" charset="0"/>
                <a:cs typeface="Poppins" panose="00000500000000000000" pitchFamily="2" charset="0"/>
              </a:rPr>
              <a:t>)</a:t>
            </a:r>
            <a:r>
              <a:rPr lang="es-ES" sz="1600" dirty="0">
                <a:latin typeface="Poppins" panose="00000500000000000000" pitchFamily="2" charset="0"/>
                <a:cs typeface="Poppins" panose="00000500000000000000" pitchFamily="2" charset="0"/>
              </a:rPr>
              <a:t> que abarcan la </a:t>
            </a:r>
            <a:r>
              <a:rPr lang="es-ES" sz="1600" b="1" dirty="0">
                <a:latin typeface="Poppins" panose="00000500000000000000" pitchFamily="2" charset="0"/>
                <a:cs typeface="Poppins" panose="00000500000000000000" pitchFamily="2" charset="0"/>
              </a:rPr>
              <a:t>seguridad básica</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políticas</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capacidades</a:t>
            </a:r>
            <a:r>
              <a:rPr lang="es-ES" sz="1600" dirty="0">
                <a:latin typeface="Poppins" panose="00000500000000000000" pitchFamily="2" charset="0"/>
                <a:cs typeface="Poppins" panose="00000500000000000000" pitchFamily="2" charset="0"/>
              </a:rPr>
              <a:t> y </a:t>
            </a:r>
            <a:r>
              <a:rPr lang="es-ES" sz="1600" b="1" dirty="0">
                <a:latin typeface="Poppins" panose="00000500000000000000" pitchFamily="2" charset="0"/>
                <a:cs typeface="Poppins" panose="00000500000000000000" pitchFamily="2" charset="0"/>
              </a:rPr>
              <a:t>estándares</a:t>
            </a:r>
            <a:r>
              <a:rPr lang="es-ES" sz="1600" dirty="0">
                <a:latin typeface="Poppins" panose="00000500000000000000" pitchFamily="2" charset="0"/>
                <a:cs typeface="Poppins" panose="00000500000000000000" pitchFamily="2" charset="0"/>
              </a:rPr>
              <a:t>.</a:t>
            </a:r>
          </a:p>
          <a:p>
            <a:pPr algn="just"/>
            <a:endParaRPr lang="es-ES" sz="1600" dirty="0">
              <a:latin typeface="Poppins" panose="00000500000000000000" pitchFamily="2" charset="0"/>
              <a:cs typeface="Poppins" panose="00000500000000000000" pitchFamily="2" charset="0"/>
            </a:endParaRPr>
          </a:p>
          <a:p>
            <a:pPr algn="just"/>
            <a:r>
              <a:rPr lang="es-ES" sz="1600" dirty="0">
                <a:latin typeface="Poppins" panose="00000500000000000000" pitchFamily="2" charset="0"/>
                <a:cs typeface="Poppins" panose="00000500000000000000" pitchFamily="2" charset="0"/>
              </a:rPr>
              <a:t>Se </a:t>
            </a:r>
            <a:r>
              <a:rPr lang="es-ES" sz="1600" b="1" dirty="0">
                <a:latin typeface="Poppins" panose="00000500000000000000" pitchFamily="2" charset="0"/>
                <a:cs typeface="Poppins" panose="00000500000000000000" pitchFamily="2" charset="0"/>
              </a:rPr>
              <a:t>instancian nuevos nodos</a:t>
            </a:r>
            <a:r>
              <a:rPr lang="es-ES" sz="1600" dirty="0">
                <a:latin typeface="Poppins" panose="00000500000000000000" pitchFamily="2" charset="0"/>
                <a:cs typeface="Poppins" panose="00000500000000000000" pitchFamily="2" charset="0"/>
              </a:rPr>
              <a:t> a partir de estos planos, los cuales incluyen las </a:t>
            </a:r>
            <a:r>
              <a:rPr lang="es-ES" sz="1600" b="1" dirty="0">
                <a:latin typeface="Poppins" panose="00000500000000000000" pitchFamily="2" charset="0"/>
                <a:cs typeface="Poppins" panose="00000500000000000000" pitchFamily="2" charset="0"/>
              </a:rPr>
              <a:t>capacidades clave</a:t>
            </a:r>
            <a:r>
              <a:rPr lang="es-ES" sz="1600" dirty="0">
                <a:latin typeface="Poppins" panose="00000500000000000000" pitchFamily="2" charset="0"/>
                <a:cs typeface="Poppins" panose="00000500000000000000" pitchFamily="2" charset="0"/>
              </a:rPr>
              <a:t> para habilitar la analítica empresarial (por ejemplo: </a:t>
            </a:r>
            <a:r>
              <a:rPr lang="es-ES" sz="1600" b="1" dirty="0">
                <a:latin typeface="Poppins" panose="00000500000000000000" pitchFamily="2" charset="0"/>
                <a:cs typeface="Poppins" panose="00000500000000000000" pitchFamily="2" charset="0"/>
              </a:rPr>
              <a:t>almacenamiento</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componentes de integración</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monitorización</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gestión de claves</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ELT</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motores analíticos</a:t>
            </a:r>
            <a:r>
              <a:rPr lang="es-ES" sz="1600" dirty="0">
                <a:latin typeface="Poppins" panose="00000500000000000000" pitchFamily="2" charset="0"/>
                <a:cs typeface="Poppins" panose="00000500000000000000" pitchFamily="2" charset="0"/>
              </a:rPr>
              <a:t> y </a:t>
            </a:r>
            <a:r>
              <a:rPr lang="es-ES" sz="1600" b="1" dirty="0">
                <a:latin typeface="Poppins" panose="00000500000000000000" pitchFamily="2" charset="0"/>
                <a:cs typeface="Poppins" panose="00000500000000000000" pitchFamily="2" charset="0"/>
              </a:rPr>
              <a:t>automatización</a:t>
            </a:r>
            <a:r>
              <a:rPr lang="es-ES" sz="1600" dirty="0">
                <a:latin typeface="Poppins" panose="00000500000000000000" pitchFamily="2" charset="0"/>
                <a:cs typeface="Poppins" panose="00000500000000000000" pitchFamily="2" charset="0"/>
              </a:rPr>
              <a:t>).</a:t>
            </a:r>
          </a:p>
          <a:p>
            <a:pPr algn="just"/>
            <a:endParaRPr lang="es-ES" sz="1600" dirty="0">
              <a:latin typeface="Poppins" panose="00000500000000000000" pitchFamily="2" charset="0"/>
              <a:cs typeface="Poppins" panose="00000500000000000000" pitchFamily="2" charset="0"/>
            </a:endParaRPr>
          </a:p>
          <a:p>
            <a:pPr algn="just"/>
            <a:r>
              <a:rPr lang="es-ES" sz="1600" dirty="0">
                <a:latin typeface="Poppins" panose="00000500000000000000" pitchFamily="2" charset="0"/>
                <a:cs typeface="Poppins" panose="00000500000000000000" pitchFamily="2" charset="0"/>
              </a:rPr>
              <a:t>Las </a:t>
            </a:r>
            <a:r>
              <a:rPr lang="es-ES" sz="1600" b="1" dirty="0">
                <a:latin typeface="Poppins" panose="00000500000000000000" pitchFamily="2" charset="0"/>
                <a:cs typeface="Poppins" panose="00000500000000000000" pitchFamily="2" charset="0"/>
              </a:rPr>
              <a:t>instancias de nodos</a:t>
            </a:r>
            <a:r>
              <a:rPr lang="es-ES" sz="1600" dirty="0">
                <a:latin typeface="Poppins" panose="00000500000000000000" pitchFamily="2" charset="0"/>
                <a:cs typeface="Poppins" panose="00000500000000000000" pitchFamily="2" charset="0"/>
              </a:rPr>
              <a:t> pueden ampliarse para atender </a:t>
            </a:r>
            <a:r>
              <a:rPr lang="es-ES" sz="1600" b="1" dirty="0">
                <a:latin typeface="Poppins" panose="00000500000000000000" pitchFamily="2" charset="0"/>
                <a:cs typeface="Poppins" panose="00000500000000000000" pitchFamily="2" charset="0"/>
              </a:rPr>
              <a:t>requerimientos empresariales específicos</a:t>
            </a:r>
            <a:r>
              <a:rPr lang="es-ES" sz="1600" dirty="0">
                <a:latin typeface="Poppins" panose="00000500000000000000" pitchFamily="2" charset="0"/>
                <a:cs typeface="Poppins" panose="00000500000000000000" pitchFamily="2" charset="0"/>
              </a:rPr>
              <a:t>, por ejemplo, </a:t>
            </a:r>
            <a:r>
              <a:rPr lang="es-ES" sz="1600" b="1" dirty="0">
                <a:latin typeface="Poppins" panose="00000500000000000000" pitchFamily="2" charset="0"/>
                <a:cs typeface="Poppins" panose="00000500000000000000" pitchFamily="2" charset="0"/>
              </a:rPr>
              <a:t>desplegando dominios adicionales</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personalizando dominios</a:t>
            </a:r>
            <a:r>
              <a:rPr lang="es-ES" sz="1600" dirty="0">
                <a:latin typeface="Poppins" panose="00000500000000000000" pitchFamily="2" charset="0"/>
                <a:cs typeface="Poppins" panose="00000500000000000000" pitchFamily="2" charset="0"/>
              </a:rPr>
              <a:t> y </a:t>
            </a:r>
            <a:r>
              <a:rPr lang="es-ES" sz="1600" b="1" dirty="0">
                <a:latin typeface="Poppins" panose="00000500000000000000" pitchFamily="2" charset="0"/>
                <a:cs typeface="Poppins" panose="00000500000000000000" pitchFamily="2" charset="0"/>
              </a:rPr>
              <a:t>productos de datos</a:t>
            </a:r>
            <a:r>
              <a:rPr lang="es-ES" sz="1600" dirty="0">
                <a:latin typeface="Poppins" panose="00000500000000000000" pitchFamily="2" charset="0"/>
                <a:cs typeface="Poppins" panose="00000500000000000000" pitchFamily="2" charset="0"/>
              </a:rPr>
              <a:t> dentro del nodo.</a:t>
            </a:r>
          </a:p>
          <a:p>
            <a:pPr algn="just"/>
            <a:endParaRPr lang="es-ES" sz="1600" dirty="0">
              <a:latin typeface="Poppins" panose="00000500000000000000" pitchFamily="2" charset="0"/>
              <a:cs typeface="Poppins" panose="00000500000000000000" pitchFamily="2" charset="0"/>
            </a:endParaRPr>
          </a:p>
          <a:p>
            <a:pPr algn="just"/>
            <a:r>
              <a:rPr lang="es-ES" sz="1600" dirty="0">
                <a:latin typeface="Poppins" panose="00000500000000000000" pitchFamily="2" charset="0"/>
                <a:cs typeface="Poppins" panose="00000500000000000000" pitchFamily="2" charset="0"/>
              </a:rPr>
              <a:t>Los </a:t>
            </a:r>
            <a:r>
              <a:rPr lang="es-ES" sz="1600" b="1" dirty="0">
                <a:latin typeface="Poppins" panose="00000500000000000000" pitchFamily="2" charset="0"/>
                <a:cs typeface="Poppins" panose="00000500000000000000" pitchFamily="2" charset="0"/>
              </a:rPr>
              <a:t>nodos</a:t>
            </a:r>
            <a:r>
              <a:rPr lang="es-ES" sz="1600" dirty="0">
                <a:latin typeface="Poppins" panose="00000500000000000000" pitchFamily="2" charset="0"/>
                <a:cs typeface="Poppins" panose="00000500000000000000" pitchFamily="2" charset="0"/>
              </a:rPr>
              <a:t> suelen dividirse según la </a:t>
            </a:r>
            <a:r>
              <a:rPr lang="es-ES" sz="1600" b="1" dirty="0">
                <a:latin typeface="Poppins" panose="00000500000000000000" pitchFamily="2" charset="0"/>
                <a:cs typeface="Poppins" panose="00000500000000000000" pitchFamily="2" charset="0"/>
              </a:rPr>
              <a:t>unidad organizacional</a:t>
            </a:r>
            <a:r>
              <a:rPr lang="es-ES" sz="1600" dirty="0">
                <a:latin typeface="Poppins" panose="00000500000000000000" pitchFamily="2" charset="0"/>
                <a:cs typeface="Poppins" panose="00000500000000000000" pitchFamily="2" charset="0"/>
              </a:rPr>
              <a:t>, </a:t>
            </a:r>
            <a:r>
              <a:rPr lang="es-ES" sz="1600" b="1" dirty="0">
                <a:latin typeface="Poppins" panose="00000500000000000000" pitchFamily="2" charset="0"/>
                <a:cs typeface="Poppins" panose="00000500000000000000" pitchFamily="2" charset="0"/>
              </a:rPr>
              <a:t>función de negocio</a:t>
            </a:r>
            <a:r>
              <a:rPr lang="es-ES" sz="1600" dirty="0">
                <a:latin typeface="Poppins" panose="00000500000000000000" pitchFamily="2" charset="0"/>
                <a:cs typeface="Poppins" panose="00000500000000000000" pitchFamily="2" charset="0"/>
              </a:rPr>
              <a:t> o </a:t>
            </a:r>
            <a:r>
              <a:rPr lang="es-ES" sz="1600" b="1" dirty="0">
                <a:latin typeface="Poppins" panose="00000500000000000000" pitchFamily="2" charset="0"/>
                <a:cs typeface="Poppins" panose="00000500000000000000" pitchFamily="2" charset="0"/>
              </a:rPr>
              <a:t>región</a:t>
            </a:r>
            <a:r>
              <a:rPr lang="es-ES" sz="1600" dirty="0">
                <a:latin typeface="Poppins" panose="00000500000000000000" pitchFamily="2" charset="0"/>
                <a:cs typeface="Poppins" panose="00000500000000000000" pitchFamily="2" charset="0"/>
              </a:rPr>
              <a:t>.</a:t>
            </a:r>
          </a:p>
        </p:txBody>
      </p:sp>
      <p:pic>
        <p:nvPicPr>
          <p:cNvPr id="3" name="Imagen 2">
            <a:extLst>
              <a:ext uri="{FF2B5EF4-FFF2-40B4-BE49-F238E27FC236}">
                <a16:creationId xmlns:a16="http://schemas.microsoft.com/office/drawing/2014/main" id="{50DF4C1F-6A50-9BB1-873D-FD2330DF7805}"/>
              </a:ext>
            </a:extLst>
          </p:cNvPr>
          <p:cNvPicPr>
            <a:picLocks noChangeAspect="1"/>
          </p:cNvPicPr>
          <p:nvPr/>
        </p:nvPicPr>
        <p:blipFill>
          <a:blip r:embed="rId4"/>
          <a:stretch>
            <a:fillRect/>
          </a:stretch>
        </p:blipFill>
        <p:spPr>
          <a:xfrm>
            <a:off x="9893950" y="2938961"/>
            <a:ext cx="5908091" cy="5263906"/>
          </a:xfrm>
          <a:prstGeom prst="rect">
            <a:avLst/>
          </a:prstGeom>
        </p:spPr>
      </p:pic>
    </p:spTree>
    <p:extLst>
      <p:ext uri="{BB962C8B-B14F-4D97-AF65-F5344CB8AC3E}">
        <p14:creationId xmlns:p14="http://schemas.microsoft.com/office/powerpoint/2010/main" val="9200472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332CD625-8EE9-6E06-0A7D-C4B856C41EAB}"/>
            </a:ext>
          </a:extLst>
        </p:cNvPr>
        <p:cNvGrpSpPr/>
        <p:nvPr/>
      </p:nvGrpSpPr>
      <p:grpSpPr>
        <a:xfrm>
          <a:off x="0" y="0"/>
          <a:ext cx="0" cy="0"/>
          <a:chOff x="0" y="0"/>
          <a:chExt cx="0" cy="0"/>
        </a:xfrm>
      </p:grpSpPr>
      <p:sp>
        <p:nvSpPr>
          <p:cNvPr id="107" name="Google Shape;107;p2">
            <a:extLst>
              <a:ext uri="{FF2B5EF4-FFF2-40B4-BE49-F238E27FC236}">
                <a16:creationId xmlns:a16="http://schemas.microsoft.com/office/drawing/2014/main" id="{635309A6-BE50-CF85-68B4-A29BAD019D85}"/>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3">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C2AD56F2-53F6-2CE5-F5D2-390AF828088F}"/>
              </a:ext>
            </a:extLst>
          </p:cNvPr>
          <p:cNvGrpSpPr/>
          <p:nvPr/>
        </p:nvGrpSpPr>
        <p:grpSpPr>
          <a:xfrm>
            <a:off x="6617880" y="275247"/>
            <a:ext cx="7909650" cy="2012304"/>
            <a:chOff x="0" y="-375833"/>
            <a:chExt cx="7433261" cy="2683072"/>
          </a:xfrm>
        </p:grpSpPr>
        <p:grpSp>
          <p:nvGrpSpPr>
            <p:cNvPr id="109" name="Google Shape;109;p2">
              <a:extLst>
                <a:ext uri="{FF2B5EF4-FFF2-40B4-BE49-F238E27FC236}">
                  <a16:creationId xmlns:a16="http://schemas.microsoft.com/office/drawing/2014/main" id="{C46CB51C-3DD4-1595-7CF7-2A3D6A4CEA46}"/>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9358E76E-2CF7-F8B8-B823-3DF9402C5D86}"/>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5395BB60-741C-8879-3CE1-B31BDF86752E}"/>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DCC3FE80-961F-E4BC-F3A6-6361784C164F}"/>
                </a:ext>
              </a:extLst>
            </p:cNvPr>
            <p:cNvSpPr txBox="1"/>
            <p:nvPr/>
          </p:nvSpPr>
          <p:spPr>
            <a:xfrm>
              <a:off x="126003" y="106636"/>
              <a:ext cx="7181400" cy="2200603"/>
            </a:xfrm>
            <a:prstGeom prst="rect">
              <a:avLst/>
            </a:prstGeom>
            <a:noFill/>
            <a:ln>
              <a:noFill/>
            </a:ln>
          </p:spPr>
          <p:txBody>
            <a:bodyPr spcFirstLastPara="1" wrap="square" lIns="0" tIns="0" rIns="0" bIns="0" anchor="t" anchorCtr="0">
              <a:spAutoFit/>
            </a:bodyPr>
            <a:lstStyle/>
            <a:p>
              <a:r>
                <a:rPr lang="es-ES" sz="3200" b="1" dirty="0">
                  <a:solidFill>
                    <a:schemeClr val="bg1"/>
                  </a:solidFill>
                </a:rPr>
                <a:t>Malla Gobernada (</a:t>
              </a:r>
              <a:r>
                <a:rPr lang="es-ES" sz="3200" b="1" dirty="0" err="1">
                  <a:solidFill>
                    <a:schemeClr val="bg1"/>
                  </a:solidFill>
                </a:rPr>
                <a:t>Governed</a:t>
              </a:r>
              <a:r>
                <a:rPr lang="es-ES" sz="3200" b="1" dirty="0">
                  <a:solidFill>
                    <a:schemeClr val="bg1"/>
                  </a:solidFill>
                </a:rPr>
                <a:t> </a:t>
              </a:r>
              <a:r>
                <a:rPr lang="es-ES" sz="3200" b="1" dirty="0" err="1">
                  <a:solidFill>
                    <a:schemeClr val="bg1"/>
                  </a:solidFill>
                </a:rPr>
                <a:t>Mesh</a:t>
              </a:r>
              <a:r>
                <a:rPr lang="es-ES" sz="3200" b="1" dirty="0">
                  <a:solidFill>
                    <a:schemeClr val="bg1"/>
                  </a:solidFill>
                </a:rPr>
                <a:t>)</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4" name="CuadroTexto 3">
            <a:extLst>
              <a:ext uri="{FF2B5EF4-FFF2-40B4-BE49-F238E27FC236}">
                <a16:creationId xmlns:a16="http://schemas.microsoft.com/office/drawing/2014/main" id="{AD2CE6D1-9C39-367A-EE55-F44B86EDCC73}"/>
              </a:ext>
            </a:extLst>
          </p:cNvPr>
          <p:cNvSpPr txBox="1"/>
          <p:nvPr/>
        </p:nvSpPr>
        <p:spPr>
          <a:xfrm>
            <a:off x="957580" y="2367529"/>
            <a:ext cx="6343560" cy="6863417"/>
          </a:xfrm>
          <a:prstGeom prst="rect">
            <a:avLst/>
          </a:prstGeom>
          <a:noFill/>
        </p:spPr>
        <p:txBody>
          <a:bodyPr wrap="square">
            <a:spAutoFit/>
          </a:bodyPr>
          <a:lstStyle/>
          <a:p>
            <a:pPr algn="just"/>
            <a:r>
              <a:rPr lang="es-ES" sz="2000" b="1" dirty="0">
                <a:latin typeface="Poppins" panose="00000500000000000000" pitchFamily="2" charset="0"/>
                <a:cs typeface="Poppins" panose="00000500000000000000" pitchFamily="2" charset="0"/>
              </a:rPr>
              <a:t>Indexación central:</a:t>
            </a:r>
            <a:r>
              <a:rPr lang="es-ES" sz="2000" dirty="0">
                <a:latin typeface="Poppins" panose="00000500000000000000" pitchFamily="2" charset="0"/>
                <a:cs typeface="Poppins" panose="00000500000000000000" pitchFamily="2" charset="0"/>
              </a:rPr>
              <a:t> el patrón de </a:t>
            </a:r>
            <a:r>
              <a:rPr lang="es-ES" sz="2000" i="1" dirty="0">
                <a:latin typeface="Poppins" panose="00000500000000000000" pitchFamily="2" charset="0"/>
                <a:cs typeface="Poppins" panose="00000500000000000000" pitchFamily="2" charset="0"/>
              </a:rPr>
              <a:t>Core </a:t>
            </a:r>
            <a:r>
              <a:rPr lang="es-ES" sz="2000" i="1" dirty="0" err="1">
                <a:latin typeface="Poppins" panose="00000500000000000000" pitchFamily="2" charset="0"/>
                <a:cs typeface="Poppins" panose="00000500000000000000" pitchFamily="2" charset="0"/>
              </a:rPr>
              <a:t>Services</a:t>
            </a:r>
            <a:r>
              <a:rPr lang="es-ES" sz="2000" i="1" dirty="0">
                <a:latin typeface="Poppins" panose="00000500000000000000" pitchFamily="2" charset="0"/>
                <a:cs typeface="Poppins" panose="00000500000000000000" pitchFamily="2" charset="0"/>
              </a:rPr>
              <a:t> </a:t>
            </a:r>
            <a:r>
              <a:rPr lang="es-ES" sz="2000" i="1" dirty="0" err="1">
                <a:latin typeface="Poppins" panose="00000500000000000000" pitchFamily="2" charset="0"/>
                <a:cs typeface="Poppins" panose="00000500000000000000" pitchFamily="2" charset="0"/>
              </a:rPr>
              <a:t>Provider</a:t>
            </a:r>
            <a:r>
              <a:rPr lang="es-ES" sz="2000" dirty="0">
                <a:latin typeface="Poppins" panose="00000500000000000000" pitchFamily="2" charset="0"/>
                <a:cs typeface="Poppins" panose="00000500000000000000" pitchFamily="2" charset="0"/>
              </a:rPr>
              <a:t> obliga a los dominios a distribuir siempre los datos a través de un </a:t>
            </a:r>
            <a:r>
              <a:rPr lang="es-ES" sz="2000" i="1" dirty="0" err="1">
                <a:latin typeface="Poppins" panose="00000500000000000000" pitchFamily="2" charset="0"/>
                <a:cs typeface="Poppins" panose="00000500000000000000" pitchFamily="2" charset="0"/>
              </a:rPr>
              <a:t>hub</a:t>
            </a:r>
            <a:r>
              <a:rPr lang="es-ES" sz="2000" dirty="0">
                <a:latin typeface="Poppins" panose="00000500000000000000" pitchFamily="2" charset="0"/>
                <a:cs typeface="Poppins" panose="00000500000000000000" pitchFamily="2" charset="0"/>
              </a:rPr>
              <a:t> central.</a:t>
            </a:r>
          </a:p>
          <a:p>
            <a:pPr algn="just"/>
            <a:endParaRPr lang="es-ES" sz="2000" dirty="0">
              <a:latin typeface="Poppins" panose="00000500000000000000" pitchFamily="2" charset="0"/>
              <a:cs typeface="Poppins" panose="00000500000000000000" pitchFamily="2" charset="0"/>
            </a:endParaRPr>
          </a:p>
          <a:p>
            <a:pPr algn="just"/>
            <a:r>
              <a:rPr lang="es-ES" sz="2000" dirty="0">
                <a:latin typeface="Poppins" panose="00000500000000000000" pitchFamily="2" charset="0"/>
                <a:cs typeface="Poppins" panose="00000500000000000000" pitchFamily="2" charset="0"/>
              </a:rPr>
              <a:t>El </a:t>
            </a:r>
            <a:r>
              <a:rPr lang="es-ES" sz="2000" i="1" dirty="0">
                <a:latin typeface="Poppins" panose="00000500000000000000" pitchFamily="2" charset="0"/>
                <a:cs typeface="Poppins" panose="00000500000000000000" pitchFamily="2" charset="0"/>
              </a:rPr>
              <a:t>Core </a:t>
            </a:r>
            <a:r>
              <a:rPr lang="es-ES" sz="2000" i="1" dirty="0" err="1">
                <a:latin typeface="Poppins" panose="00000500000000000000" pitchFamily="2" charset="0"/>
                <a:cs typeface="Poppins" panose="00000500000000000000" pitchFamily="2" charset="0"/>
              </a:rPr>
              <a:t>Services</a:t>
            </a:r>
            <a:r>
              <a:rPr lang="es-ES" sz="2000" i="1" dirty="0">
                <a:latin typeface="Poppins" panose="00000500000000000000" pitchFamily="2" charset="0"/>
                <a:cs typeface="Poppins" panose="00000500000000000000" pitchFamily="2" charset="0"/>
              </a:rPr>
              <a:t> </a:t>
            </a:r>
            <a:r>
              <a:rPr lang="es-ES" sz="2000" i="1" dirty="0" err="1">
                <a:latin typeface="Poppins" panose="00000500000000000000" pitchFamily="2" charset="0"/>
                <a:cs typeface="Poppins" panose="00000500000000000000" pitchFamily="2" charset="0"/>
              </a:rPr>
              <a:t>Provider</a:t>
            </a:r>
            <a:r>
              <a:rPr lang="es-ES" sz="2000" dirty="0">
                <a:latin typeface="Poppins" panose="00000500000000000000" pitchFamily="2" charset="0"/>
                <a:cs typeface="Poppins" panose="00000500000000000000" pitchFamily="2" charset="0"/>
              </a:rPr>
              <a:t> aborda mejor las preocupaciones de variabilidad temporal y de datos no volátiles de los grandes consumidores de datos, ya que puede facilitar la orquestación entre dominios dependientes de datos.</a:t>
            </a:r>
          </a:p>
          <a:p>
            <a:pPr algn="just"/>
            <a:endParaRPr lang="es-ES" sz="2000" dirty="0">
              <a:latin typeface="Poppins" panose="00000500000000000000" pitchFamily="2" charset="0"/>
              <a:cs typeface="Poppins" panose="00000500000000000000" pitchFamily="2" charset="0"/>
            </a:endParaRPr>
          </a:p>
          <a:p>
            <a:pPr algn="just"/>
            <a:r>
              <a:rPr lang="es-ES" sz="2000" dirty="0">
                <a:latin typeface="Poppins" panose="00000500000000000000" pitchFamily="2" charset="0"/>
                <a:cs typeface="Poppins" panose="00000500000000000000" pitchFamily="2" charset="0"/>
              </a:rPr>
              <a:t>La </a:t>
            </a:r>
            <a:r>
              <a:rPr lang="es-ES" sz="2000" i="1" dirty="0" err="1">
                <a:latin typeface="Poppins" panose="00000500000000000000" pitchFamily="2" charset="0"/>
                <a:cs typeface="Poppins" panose="00000500000000000000" pitchFamily="2" charset="0"/>
              </a:rPr>
              <a:t>Centralized</a:t>
            </a:r>
            <a:r>
              <a:rPr lang="es-ES" sz="2000" i="1" dirty="0">
                <a:latin typeface="Poppins" panose="00000500000000000000" pitchFamily="2" charset="0"/>
                <a:cs typeface="Poppins" panose="00000500000000000000" pitchFamily="2" charset="0"/>
              </a:rPr>
              <a:t> </a:t>
            </a:r>
            <a:r>
              <a:rPr lang="es-ES" sz="2000" i="1" dirty="0" err="1">
                <a:latin typeface="Poppins" panose="00000500000000000000" pitchFamily="2" charset="0"/>
                <a:cs typeface="Poppins" panose="00000500000000000000" pitchFamily="2" charset="0"/>
              </a:rPr>
              <a:t>Platform</a:t>
            </a:r>
            <a:r>
              <a:rPr lang="es-ES" sz="2000" i="1" dirty="0">
                <a:latin typeface="Poppins" panose="00000500000000000000" pitchFamily="2" charset="0"/>
                <a:cs typeface="Poppins" panose="00000500000000000000" pitchFamily="2" charset="0"/>
              </a:rPr>
              <a:t> </a:t>
            </a:r>
            <a:r>
              <a:rPr lang="es-ES" sz="2000" i="1" dirty="0" err="1">
                <a:latin typeface="Poppins" panose="00000500000000000000" pitchFamily="2" charset="0"/>
                <a:cs typeface="Poppins" panose="00000500000000000000" pitchFamily="2" charset="0"/>
              </a:rPr>
              <a:t>Mesh</a:t>
            </a:r>
            <a:r>
              <a:rPr lang="es-ES" sz="2000" dirty="0">
                <a:latin typeface="Poppins" panose="00000500000000000000" pitchFamily="2" charset="0"/>
                <a:cs typeface="Poppins" panose="00000500000000000000" pitchFamily="2" charset="0"/>
              </a:rPr>
              <a:t> refuerza mejor los estándares de gobernanza de datos: por ejemplo, puede bloquear la distribución de datos de baja calidad.</a:t>
            </a:r>
          </a:p>
          <a:p>
            <a:pPr algn="just"/>
            <a:endParaRPr lang="es-ES" sz="2000" dirty="0">
              <a:latin typeface="Poppins" panose="00000500000000000000" pitchFamily="2" charset="0"/>
              <a:cs typeface="Poppins" panose="00000500000000000000" pitchFamily="2" charset="0"/>
            </a:endParaRPr>
          </a:p>
          <a:p>
            <a:pPr algn="just"/>
            <a:r>
              <a:rPr lang="es-ES" sz="2000" dirty="0">
                <a:latin typeface="Poppins" panose="00000500000000000000" pitchFamily="2" charset="0"/>
                <a:cs typeface="Poppins" panose="00000500000000000000" pitchFamily="2" charset="0"/>
              </a:rPr>
              <a:t>La </a:t>
            </a:r>
            <a:r>
              <a:rPr lang="es-ES" sz="2000" i="1" dirty="0" err="1">
                <a:latin typeface="Poppins" panose="00000500000000000000" pitchFamily="2" charset="0"/>
                <a:cs typeface="Poppins" panose="00000500000000000000" pitchFamily="2" charset="0"/>
              </a:rPr>
              <a:t>Centralized</a:t>
            </a:r>
            <a:r>
              <a:rPr lang="es-ES" sz="2000" i="1" dirty="0">
                <a:latin typeface="Poppins" panose="00000500000000000000" pitchFamily="2" charset="0"/>
                <a:cs typeface="Poppins" panose="00000500000000000000" pitchFamily="2" charset="0"/>
              </a:rPr>
              <a:t> </a:t>
            </a:r>
            <a:r>
              <a:rPr lang="es-ES" sz="2000" i="1" dirty="0" err="1">
                <a:latin typeface="Poppins" panose="00000500000000000000" pitchFamily="2" charset="0"/>
                <a:cs typeface="Poppins" panose="00000500000000000000" pitchFamily="2" charset="0"/>
              </a:rPr>
              <a:t>Platform</a:t>
            </a:r>
            <a:r>
              <a:rPr lang="es-ES" sz="2000" i="1" dirty="0">
                <a:latin typeface="Poppins" panose="00000500000000000000" pitchFamily="2" charset="0"/>
                <a:cs typeface="Poppins" panose="00000500000000000000" pitchFamily="2" charset="0"/>
              </a:rPr>
              <a:t> </a:t>
            </a:r>
            <a:r>
              <a:rPr lang="es-ES" sz="2000" i="1" dirty="0" err="1">
                <a:latin typeface="Poppins" panose="00000500000000000000" pitchFamily="2" charset="0"/>
                <a:cs typeface="Poppins" panose="00000500000000000000" pitchFamily="2" charset="0"/>
              </a:rPr>
              <a:t>Mesh</a:t>
            </a:r>
            <a:r>
              <a:rPr lang="es-ES" sz="2000" dirty="0">
                <a:latin typeface="Poppins" panose="00000500000000000000" pitchFamily="2" charset="0"/>
                <a:cs typeface="Poppins" panose="00000500000000000000" pitchFamily="2" charset="0"/>
              </a:rPr>
              <a:t> puede complementarse con herramientas de </a:t>
            </a:r>
            <a:r>
              <a:rPr lang="es-ES" sz="2000" i="1" dirty="0">
                <a:latin typeface="Poppins" panose="00000500000000000000" pitchFamily="2" charset="0"/>
                <a:cs typeface="Poppins" panose="00000500000000000000" pitchFamily="2" charset="0"/>
              </a:rPr>
              <a:t>Master Data Management</a:t>
            </a:r>
            <a:r>
              <a:rPr lang="es-ES" sz="2000" dirty="0">
                <a:latin typeface="Poppins" panose="00000500000000000000" pitchFamily="2" charset="0"/>
                <a:cs typeface="Poppins" panose="00000500000000000000" pitchFamily="2" charset="0"/>
              </a:rPr>
              <a:t> y </a:t>
            </a:r>
            <a:r>
              <a:rPr lang="es-ES" sz="2000" i="1" dirty="0">
                <a:latin typeface="Poppins" panose="00000500000000000000" pitchFamily="2" charset="0"/>
                <a:cs typeface="Poppins" panose="00000500000000000000" pitchFamily="2" charset="0"/>
              </a:rPr>
              <a:t>Data </a:t>
            </a:r>
            <a:r>
              <a:rPr lang="es-ES" sz="2000" i="1" dirty="0" err="1">
                <a:latin typeface="Poppins" panose="00000500000000000000" pitchFamily="2" charset="0"/>
                <a:cs typeface="Poppins" panose="00000500000000000000" pitchFamily="2" charset="0"/>
              </a:rPr>
              <a:t>Quality</a:t>
            </a:r>
            <a:r>
              <a:rPr lang="es-ES" sz="2000" dirty="0">
                <a:latin typeface="Poppins" panose="00000500000000000000" pitchFamily="2" charset="0"/>
                <a:cs typeface="Poppins" panose="00000500000000000000" pitchFamily="2" charset="0"/>
              </a:rPr>
              <a:t>.</a:t>
            </a:r>
          </a:p>
          <a:p>
            <a:pPr algn="just"/>
            <a:endParaRPr lang="es-ES" sz="2000" dirty="0">
              <a:latin typeface="Poppins" panose="00000500000000000000" pitchFamily="2" charset="0"/>
              <a:cs typeface="Poppins" panose="00000500000000000000" pitchFamily="2" charset="0"/>
            </a:endParaRPr>
          </a:p>
          <a:p>
            <a:pPr algn="just"/>
            <a:r>
              <a:rPr lang="es-ES" sz="2000" dirty="0">
                <a:latin typeface="Poppins" panose="00000500000000000000" pitchFamily="2" charset="0"/>
                <a:cs typeface="Poppins" panose="00000500000000000000" pitchFamily="2" charset="0"/>
              </a:rPr>
              <a:t>Aumenta la gobernanza y la sobrecarga operativa. El equipo central podría convertirse en un cuello de botella.</a:t>
            </a:r>
          </a:p>
        </p:txBody>
      </p:sp>
      <p:pic>
        <p:nvPicPr>
          <p:cNvPr id="3" name="Imagen 2">
            <a:extLst>
              <a:ext uri="{FF2B5EF4-FFF2-40B4-BE49-F238E27FC236}">
                <a16:creationId xmlns:a16="http://schemas.microsoft.com/office/drawing/2014/main" id="{D6C10B90-EC9C-3C2A-F921-F5584E68DC34}"/>
              </a:ext>
            </a:extLst>
          </p:cNvPr>
          <p:cNvPicPr>
            <a:picLocks noChangeAspect="1"/>
          </p:cNvPicPr>
          <p:nvPr/>
        </p:nvPicPr>
        <p:blipFill>
          <a:blip r:embed="rId4"/>
          <a:stretch>
            <a:fillRect/>
          </a:stretch>
        </p:blipFill>
        <p:spPr>
          <a:xfrm>
            <a:off x="9402400" y="3301900"/>
            <a:ext cx="6002202" cy="4845814"/>
          </a:xfrm>
          <a:prstGeom prst="rect">
            <a:avLst/>
          </a:prstGeom>
        </p:spPr>
      </p:pic>
    </p:spTree>
    <p:extLst>
      <p:ext uri="{BB962C8B-B14F-4D97-AF65-F5344CB8AC3E}">
        <p14:creationId xmlns:p14="http://schemas.microsoft.com/office/powerpoint/2010/main" val="26402949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15D26BF4-0073-C670-910E-B52F12E20A4B}"/>
            </a:ext>
          </a:extLst>
        </p:cNvPr>
        <p:cNvGrpSpPr/>
        <p:nvPr/>
      </p:nvGrpSpPr>
      <p:grpSpPr>
        <a:xfrm>
          <a:off x="0" y="0"/>
          <a:ext cx="0" cy="0"/>
          <a:chOff x="0" y="0"/>
          <a:chExt cx="0" cy="0"/>
        </a:xfrm>
      </p:grpSpPr>
      <p:sp>
        <p:nvSpPr>
          <p:cNvPr id="107" name="Google Shape;107;p2">
            <a:extLst>
              <a:ext uri="{FF2B5EF4-FFF2-40B4-BE49-F238E27FC236}">
                <a16:creationId xmlns:a16="http://schemas.microsoft.com/office/drawing/2014/main" id="{7129F429-36DC-F5B5-1157-6865C4013606}"/>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3">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360BFCC5-A22B-9BC3-086F-C5771AFDA9EC}"/>
              </a:ext>
            </a:extLst>
          </p:cNvPr>
          <p:cNvGrpSpPr/>
          <p:nvPr/>
        </p:nvGrpSpPr>
        <p:grpSpPr>
          <a:xfrm>
            <a:off x="6617880" y="275247"/>
            <a:ext cx="7909650" cy="2012304"/>
            <a:chOff x="0" y="-375833"/>
            <a:chExt cx="7433261" cy="2683072"/>
          </a:xfrm>
        </p:grpSpPr>
        <p:grpSp>
          <p:nvGrpSpPr>
            <p:cNvPr id="109" name="Google Shape;109;p2">
              <a:extLst>
                <a:ext uri="{FF2B5EF4-FFF2-40B4-BE49-F238E27FC236}">
                  <a16:creationId xmlns:a16="http://schemas.microsoft.com/office/drawing/2014/main" id="{9778717C-3FD7-32AE-C04E-B80AFA8B9E16}"/>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1CC19527-087B-D35A-0A00-D29536467AB6}"/>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1CD38411-1891-ACCA-8C6D-CAEF792C1F10}"/>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01A7ED12-65E6-29BC-3147-7FE327C787ED}"/>
                </a:ext>
              </a:extLst>
            </p:cNvPr>
            <p:cNvSpPr txBox="1"/>
            <p:nvPr/>
          </p:nvSpPr>
          <p:spPr>
            <a:xfrm>
              <a:off x="126003" y="106636"/>
              <a:ext cx="7181400" cy="2200603"/>
            </a:xfrm>
            <a:prstGeom prst="rect">
              <a:avLst/>
            </a:prstGeom>
            <a:noFill/>
            <a:ln>
              <a:noFill/>
            </a:ln>
          </p:spPr>
          <p:txBody>
            <a:bodyPr spcFirstLastPara="1" wrap="square" lIns="0" tIns="0" rIns="0" bIns="0" anchor="t" anchorCtr="0">
              <a:spAutoFit/>
            </a:bodyPr>
            <a:lstStyle/>
            <a:p>
              <a:r>
                <a:rPr lang="es-CO" sz="3200" b="1" dirty="0">
                  <a:solidFill>
                    <a:schemeClr val="bg1"/>
                  </a:solidFill>
                </a:rPr>
                <a:t>Altamente Federada (</a:t>
              </a:r>
              <a:r>
                <a:rPr lang="es-CO" sz="3200" b="1" dirty="0" err="1">
                  <a:solidFill>
                    <a:schemeClr val="bg1"/>
                  </a:solidFill>
                </a:rPr>
                <a:t>Highly</a:t>
              </a:r>
              <a:r>
                <a:rPr lang="es-CO" sz="3200" b="1" dirty="0">
                  <a:solidFill>
                    <a:schemeClr val="bg1"/>
                  </a:solidFill>
                </a:rPr>
                <a:t> </a:t>
              </a:r>
              <a:r>
                <a:rPr lang="es-CO" sz="3200" b="1" dirty="0" err="1">
                  <a:solidFill>
                    <a:schemeClr val="bg1"/>
                  </a:solidFill>
                </a:rPr>
                <a:t>Federated</a:t>
              </a:r>
              <a:r>
                <a:rPr lang="es-CO" sz="3200" b="1" dirty="0">
                  <a:solidFill>
                    <a:schemeClr val="bg1"/>
                  </a:solidFill>
                </a:rPr>
                <a:t>)</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7" name="CuadroTexto 6">
            <a:extLst>
              <a:ext uri="{FF2B5EF4-FFF2-40B4-BE49-F238E27FC236}">
                <a16:creationId xmlns:a16="http://schemas.microsoft.com/office/drawing/2014/main" id="{FD8273B6-D890-10F7-B5EF-9D5C6CBE636F}"/>
              </a:ext>
            </a:extLst>
          </p:cNvPr>
          <p:cNvSpPr txBox="1"/>
          <p:nvPr/>
        </p:nvSpPr>
        <p:spPr>
          <a:xfrm>
            <a:off x="997235" y="1886452"/>
            <a:ext cx="7641648" cy="7294305"/>
          </a:xfrm>
          <a:prstGeom prst="rect">
            <a:avLst/>
          </a:prstGeom>
          <a:noFill/>
        </p:spPr>
        <p:txBody>
          <a:bodyPr wrap="square">
            <a:spAutoFit/>
          </a:bodyPr>
          <a:lstStyle/>
          <a:p>
            <a:pPr marL="285750" indent="-285750" algn="just">
              <a:buFont typeface="Arial" panose="020B0604020202020204" pitchFamily="34" charset="0"/>
              <a:buChar char="•"/>
            </a:pPr>
            <a:r>
              <a:rPr lang="es-ES" sz="1800" dirty="0">
                <a:latin typeface="Poppins" panose="00000500000000000000" pitchFamily="2" charset="0"/>
                <a:cs typeface="Poppins" panose="00000500000000000000" pitchFamily="2" charset="0"/>
              </a:rPr>
              <a:t>Una arquitectura altamente federada permite autonomía completa para que los grupos implementen su propio </a:t>
            </a:r>
            <a:r>
              <a:rPr lang="es-ES" sz="1800" dirty="0" err="1">
                <a:latin typeface="Poppins" panose="00000500000000000000" pitchFamily="2" charset="0"/>
                <a:cs typeface="Poppins" panose="00000500000000000000" pitchFamily="2" charset="0"/>
              </a:rPr>
              <a:t>stack</a:t>
            </a:r>
            <a:r>
              <a:rPr lang="es-ES" sz="1800" dirty="0">
                <a:latin typeface="Poppins" panose="00000500000000000000" pitchFamily="2" charset="0"/>
                <a:cs typeface="Poppins" panose="00000500000000000000" pitchFamily="2" charset="0"/>
              </a:rPr>
              <a:t> en diferentes entornos.</a:t>
            </a:r>
          </a:p>
          <a:p>
            <a:pPr marL="285750" indent="-285750" algn="just">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marL="285750" indent="-285750" algn="just">
              <a:buFont typeface="Arial" panose="020B0604020202020204" pitchFamily="34" charset="0"/>
              <a:buChar char="•"/>
            </a:pPr>
            <a:r>
              <a:rPr lang="es-ES" sz="1800" dirty="0">
                <a:latin typeface="Poppins" panose="00000500000000000000" pitchFamily="2" charset="0"/>
                <a:cs typeface="Poppins" panose="00000500000000000000" pitchFamily="2" charset="0"/>
              </a:rPr>
              <a:t>Permite mayor flexibilidad para dominios especiales, por ejemplo, para experimentos o lanzamientos rápidos al mercado.</a:t>
            </a:r>
          </a:p>
          <a:p>
            <a:pPr marL="285750" indent="-285750" algn="just">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marL="285750" indent="-285750" algn="just">
              <a:buFont typeface="Arial" panose="020B0604020202020204" pitchFamily="34" charset="0"/>
              <a:buChar char="•"/>
            </a:pPr>
            <a:r>
              <a:rPr lang="es-ES" sz="1800" dirty="0">
                <a:latin typeface="Poppins" panose="00000500000000000000" pitchFamily="2" charset="0"/>
                <a:cs typeface="Poppins" panose="00000500000000000000" pitchFamily="2" charset="0"/>
              </a:rPr>
              <a:t>Admite enfoques mixtos de gobernanza; por ejemplo, los dominios pequeños suelen distribuir datos a través de </a:t>
            </a:r>
            <a:r>
              <a:rPr lang="es-ES" sz="1800" dirty="0" err="1">
                <a:latin typeface="Poppins" panose="00000500000000000000" pitchFamily="2" charset="0"/>
                <a:cs typeface="Poppins" panose="00000500000000000000" pitchFamily="2" charset="0"/>
              </a:rPr>
              <a:t>hubs</a:t>
            </a:r>
            <a:r>
              <a:rPr lang="es-ES" sz="1800" dirty="0">
                <a:latin typeface="Poppins" panose="00000500000000000000" pitchFamily="2" charset="0"/>
                <a:cs typeface="Poppins" panose="00000500000000000000" pitchFamily="2" charset="0"/>
              </a:rPr>
              <a:t> centrales, mientras que los dominios grandes se distribuyen de forma independiente.</a:t>
            </a:r>
          </a:p>
          <a:p>
            <a:pPr marL="285750" indent="-285750" algn="just">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marL="285750" indent="-285750" algn="just">
              <a:buFont typeface="Arial" panose="020B0604020202020204" pitchFamily="34" charset="0"/>
              <a:buChar char="•"/>
            </a:pPr>
            <a:r>
              <a:rPr lang="es-ES" sz="1800" dirty="0">
                <a:latin typeface="Poppins" panose="00000500000000000000" pitchFamily="2" charset="0"/>
                <a:cs typeface="Poppins" panose="00000500000000000000" pitchFamily="2" charset="0"/>
              </a:rPr>
              <a:t>Puede generar conflictos políticos sobre quién controla los datos o cuándo se necesita soberanía de datos.</a:t>
            </a:r>
          </a:p>
          <a:p>
            <a:pPr marL="285750" indent="-285750" algn="just">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marL="285750" indent="-285750" algn="just">
              <a:buFont typeface="Arial" panose="020B0604020202020204" pitchFamily="34" charset="0"/>
              <a:buChar char="•"/>
            </a:pPr>
            <a:r>
              <a:rPr lang="es-ES" sz="1800" dirty="0">
                <a:latin typeface="Poppins" panose="00000500000000000000" pitchFamily="2" charset="0"/>
                <a:cs typeface="Poppins" panose="00000500000000000000" pitchFamily="2" charset="0"/>
              </a:rPr>
              <a:t>Poca visibilidad a través de toda la plataforma.</a:t>
            </a:r>
          </a:p>
          <a:p>
            <a:pPr marL="285750" indent="-285750" algn="just">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marL="285750" indent="-285750" algn="just">
              <a:buFont typeface="Arial" panose="020B0604020202020204" pitchFamily="34" charset="0"/>
              <a:buChar char="•"/>
            </a:pPr>
            <a:r>
              <a:rPr lang="es-ES" sz="1800" dirty="0">
                <a:latin typeface="Poppins" panose="00000500000000000000" pitchFamily="2" charset="0"/>
                <a:cs typeface="Poppins" panose="00000500000000000000" pitchFamily="2" charset="0"/>
              </a:rPr>
              <a:t>Interfaces incompatibles.</a:t>
            </a:r>
          </a:p>
          <a:p>
            <a:pPr marL="285750" indent="-285750" algn="just">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marL="285750" indent="-285750" algn="just">
              <a:buFont typeface="Arial" panose="020B0604020202020204" pitchFamily="34" charset="0"/>
              <a:buChar char="•"/>
            </a:pPr>
            <a:r>
              <a:rPr lang="es-ES" sz="1800" dirty="0">
                <a:latin typeface="Poppins" panose="00000500000000000000" pitchFamily="2" charset="0"/>
                <a:cs typeface="Poppins" panose="00000500000000000000" pitchFamily="2" charset="0"/>
              </a:rPr>
              <a:t>Duplicación de capacidades e incremento de costos</a:t>
            </a:r>
          </a:p>
          <a:p>
            <a:pPr marL="285750" indent="-285750" algn="just">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marL="285750" indent="-285750" algn="just">
              <a:buFont typeface="Arial" panose="020B0604020202020204" pitchFamily="34" charset="0"/>
              <a:buChar char="•"/>
            </a:pPr>
            <a:r>
              <a:rPr lang="es-ES" sz="1800" dirty="0">
                <a:latin typeface="Poppins" panose="00000500000000000000" pitchFamily="2" charset="0"/>
                <a:cs typeface="Poppins" panose="00000500000000000000" pitchFamily="2" charset="0"/>
              </a:rPr>
              <a:t>Integración de datos tipo “muñeca rusa” (capas anidadas difíciles de mantener).</a:t>
            </a:r>
          </a:p>
          <a:p>
            <a:pPr marL="285750" indent="-285750" algn="just">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marL="285750" indent="-285750" algn="just">
              <a:buFont typeface="Arial" panose="020B0604020202020204" pitchFamily="34" charset="0"/>
              <a:buChar char="•"/>
            </a:pPr>
            <a:r>
              <a:rPr lang="es-ES" sz="1800" dirty="0">
                <a:latin typeface="Poppins" panose="00000500000000000000" pitchFamily="2" charset="0"/>
                <a:cs typeface="Poppins" panose="00000500000000000000" pitchFamily="2" charset="0"/>
              </a:rPr>
              <a:t>Genera deuda tecnológica.</a:t>
            </a:r>
            <a:endParaRPr lang="es-CO" sz="1800" dirty="0">
              <a:latin typeface="Poppins" panose="00000500000000000000" pitchFamily="2" charset="0"/>
              <a:cs typeface="Poppins" panose="00000500000000000000" pitchFamily="2" charset="0"/>
            </a:endParaRPr>
          </a:p>
        </p:txBody>
      </p:sp>
      <p:pic>
        <p:nvPicPr>
          <p:cNvPr id="3" name="Imagen 2">
            <a:extLst>
              <a:ext uri="{FF2B5EF4-FFF2-40B4-BE49-F238E27FC236}">
                <a16:creationId xmlns:a16="http://schemas.microsoft.com/office/drawing/2014/main" id="{98A89773-B231-8ADB-D452-8E9EA4A507A2}"/>
              </a:ext>
            </a:extLst>
          </p:cNvPr>
          <p:cNvPicPr>
            <a:picLocks noChangeAspect="1"/>
          </p:cNvPicPr>
          <p:nvPr/>
        </p:nvPicPr>
        <p:blipFill>
          <a:blip r:embed="rId4"/>
          <a:stretch>
            <a:fillRect/>
          </a:stretch>
        </p:blipFill>
        <p:spPr>
          <a:xfrm>
            <a:off x="10248626" y="3295253"/>
            <a:ext cx="5090517" cy="4532420"/>
          </a:xfrm>
          <a:prstGeom prst="rect">
            <a:avLst/>
          </a:prstGeom>
        </p:spPr>
      </p:pic>
    </p:spTree>
    <p:extLst>
      <p:ext uri="{BB962C8B-B14F-4D97-AF65-F5344CB8AC3E}">
        <p14:creationId xmlns:p14="http://schemas.microsoft.com/office/powerpoint/2010/main" val="1768749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F57EA-AB2A-D230-8269-26A12105E4DB}"/>
            </a:ext>
          </a:extLst>
        </p:cNvPr>
        <p:cNvGrpSpPr/>
        <p:nvPr/>
      </p:nvGrpSpPr>
      <p:grpSpPr>
        <a:xfrm>
          <a:off x="0" y="0"/>
          <a:ext cx="0" cy="0"/>
          <a:chOff x="0" y="0"/>
          <a:chExt cx="0" cy="0"/>
        </a:xfrm>
      </p:grpSpPr>
      <p:grpSp>
        <p:nvGrpSpPr>
          <p:cNvPr id="3" name="Group 3">
            <a:extLst>
              <a:ext uri="{FF2B5EF4-FFF2-40B4-BE49-F238E27FC236}">
                <a16:creationId xmlns:a16="http://schemas.microsoft.com/office/drawing/2014/main" id="{763BEABA-6A1E-0588-6E8E-B829C74E8AAA}"/>
              </a:ext>
            </a:extLst>
          </p:cNvPr>
          <p:cNvGrpSpPr/>
          <p:nvPr/>
        </p:nvGrpSpPr>
        <p:grpSpPr>
          <a:xfrm rot="-10800000">
            <a:off x="10392303" y="0"/>
            <a:ext cx="7895697" cy="10287000"/>
            <a:chOff x="0" y="0"/>
            <a:chExt cx="2079525" cy="2709333"/>
          </a:xfrm>
        </p:grpSpPr>
        <p:sp>
          <p:nvSpPr>
            <p:cNvPr id="4" name="Freeform 4">
              <a:extLst>
                <a:ext uri="{FF2B5EF4-FFF2-40B4-BE49-F238E27FC236}">
                  <a16:creationId xmlns:a16="http://schemas.microsoft.com/office/drawing/2014/main" id="{74725FA9-DB41-09A5-DF03-37153937910A}"/>
                </a:ext>
              </a:extLst>
            </p:cNvPr>
            <p:cNvSpPr/>
            <p:nvPr/>
          </p:nvSpPr>
          <p:spPr>
            <a:xfrm>
              <a:off x="0" y="0"/>
              <a:ext cx="2079525" cy="2709333"/>
            </a:xfrm>
            <a:custGeom>
              <a:avLst/>
              <a:gdLst/>
              <a:ahLst/>
              <a:cxnLst/>
              <a:rect l="l" t="t" r="r" b="b"/>
              <a:pathLst>
                <a:path w="2079525" h="2709333">
                  <a:moveTo>
                    <a:pt x="0" y="0"/>
                  </a:moveTo>
                  <a:lnTo>
                    <a:pt x="2079525" y="0"/>
                  </a:lnTo>
                  <a:lnTo>
                    <a:pt x="2079525"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5" name="TextBox 5">
              <a:extLst>
                <a:ext uri="{FF2B5EF4-FFF2-40B4-BE49-F238E27FC236}">
                  <a16:creationId xmlns:a16="http://schemas.microsoft.com/office/drawing/2014/main" id="{912FEF42-0636-3E17-8A6D-0E140C7E4274}"/>
                </a:ext>
              </a:extLst>
            </p:cNvPr>
            <p:cNvSpPr txBox="1"/>
            <p:nvPr/>
          </p:nvSpPr>
          <p:spPr>
            <a:xfrm>
              <a:off x="0" y="-38100"/>
              <a:ext cx="2079525"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a:extLst>
              <a:ext uri="{FF2B5EF4-FFF2-40B4-BE49-F238E27FC236}">
                <a16:creationId xmlns:a16="http://schemas.microsoft.com/office/drawing/2014/main" id="{70C63301-6F78-06FB-FAD1-BFAE730F4912}"/>
              </a:ext>
            </a:extLst>
          </p:cNvPr>
          <p:cNvSpPr/>
          <p:nvPr/>
        </p:nvSpPr>
        <p:spPr>
          <a:xfrm>
            <a:off x="9562641" y="4953536"/>
            <a:ext cx="4777510" cy="4687932"/>
          </a:xfrm>
          <a:custGeom>
            <a:avLst/>
            <a:gdLst/>
            <a:ahLst/>
            <a:cxnLst/>
            <a:rect l="l" t="t" r="r" b="b"/>
            <a:pathLst>
              <a:path w="4777510" h="4687932">
                <a:moveTo>
                  <a:pt x="0" y="0"/>
                </a:moveTo>
                <a:lnTo>
                  <a:pt x="4777511" y="0"/>
                </a:lnTo>
                <a:lnTo>
                  <a:pt x="4777511" y="4687932"/>
                </a:lnTo>
                <a:lnTo>
                  <a:pt x="0" y="46879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7" name="Freeform 7">
            <a:extLst>
              <a:ext uri="{FF2B5EF4-FFF2-40B4-BE49-F238E27FC236}">
                <a16:creationId xmlns:a16="http://schemas.microsoft.com/office/drawing/2014/main" id="{52FFCCEB-96B9-EDFB-AFD6-2797FA7C98E5}"/>
              </a:ext>
            </a:extLst>
          </p:cNvPr>
          <p:cNvSpPr/>
          <p:nvPr/>
        </p:nvSpPr>
        <p:spPr>
          <a:xfrm rot="-10800000">
            <a:off x="14340152" y="455568"/>
            <a:ext cx="4777510" cy="4687932"/>
          </a:xfrm>
          <a:custGeom>
            <a:avLst/>
            <a:gdLst/>
            <a:ahLst/>
            <a:cxnLst/>
            <a:rect l="l" t="t" r="r" b="b"/>
            <a:pathLst>
              <a:path w="4777510" h="4687932">
                <a:moveTo>
                  <a:pt x="0" y="0"/>
                </a:moveTo>
                <a:lnTo>
                  <a:pt x="4777510" y="0"/>
                </a:lnTo>
                <a:lnTo>
                  <a:pt x="4777510" y="4687932"/>
                </a:lnTo>
                <a:lnTo>
                  <a:pt x="0" y="46879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grpSp>
        <p:nvGrpSpPr>
          <p:cNvPr id="8" name="Group 8">
            <a:extLst>
              <a:ext uri="{FF2B5EF4-FFF2-40B4-BE49-F238E27FC236}">
                <a16:creationId xmlns:a16="http://schemas.microsoft.com/office/drawing/2014/main" id="{62AE8F99-2121-ACCC-DE87-9D8E38E2B656}"/>
              </a:ext>
            </a:extLst>
          </p:cNvPr>
          <p:cNvGrpSpPr/>
          <p:nvPr/>
        </p:nvGrpSpPr>
        <p:grpSpPr>
          <a:xfrm rot="1460314">
            <a:off x="10661875" y="4518938"/>
            <a:ext cx="7356554" cy="1249125"/>
            <a:chOff x="0" y="0"/>
            <a:chExt cx="1937529" cy="328988"/>
          </a:xfrm>
        </p:grpSpPr>
        <p:sp>
          <p:nvSpPr>
            <p:cNvPr id="9" name="Freeform 9">
              <a:extLst>
                <a:ext uri="{FF2B5EF4-FFF2-40B4-BE49-F238E27FC236}">
                  <a16:creationId xmlns:a16="http://schemas.microsoft.com/office/drawing/2014/main" id="{137C37D5-46E2-C18B-B79F-62EFE65E0F7C}"/>
                </a:ext>
              </a:extLst>
            </p:cNvPr>
            <p:cNvSpPr/>
            <p:nvPr/>
          </p:nvSpPr>
          <p:spPr>
            <a:xfrm>
              <a:off x="0" y="0"/>
              <a:ext cx="1937528" cy="328988"/>
            </a:xfrm>
            <a:custGeom>
              <a:avLst/>
              <a:gdLst/>
              <a:ahLst/>
              <a:cxnLst/>
              <a:rect l="l" t="t" r="r" b="b"/>
              <a:pathLst>
                <a:path w="1937528" h="328988">
                  <a:moveTo>
                    <a:pt x="105238" y="0"/>
                  </a:moveTo>
                  <a:lnTo>
                    <a:pt x="1832290" y="0"/>
                  </a:lnTo>
                  <a:cubicBezTo>
                    <a:pt x="1860201" y="0"/>
                    <a:pt x="1886969" y="11088"/>
                    <a:pt x="1906705" y="30824"/>
                  </a:cubicBezTo>
                  <a:cubicBezTo>
                    <a:pt x="1926441" y="50560"/>
                    <a:pt x="1937528" y="77327"/>
                    <a:pt x="1937528" y="105238"/>
                  </a:cubicBezTo>
                  <a:lnTo>
                    <a:pt x="1937528" y="223749"/>
                  </a:lnTo>
                  <a:cubicBezTo>
                    <a:pt x="1937528" y="281871"/>
                    <a:pt x="1890412" y="328988"/>
                    <a:pt x="1832290" y="328988"/>
                  </a:cubicBezTo>
                  <a:lnTo>
                    <a:pt x="105238" y="328988"/>
                  </a:lnTo>
                  <a:cubicBezTo>
                    <a:pt x="77327" y="328988"/>
                    <a:pt x="50560" y="317900"/>
                    <a:pt x="30824" y="298164"/>
                  </a:cubicBezTo>
                  <a:cubicBezTo>
                    <a:pt x="11088" y="278428"/>
                    <a:pt x="0" y="251660"/>
                    <a:pt x="0" y="223749"/>
                  </a:cubicBezTo>
                  <a:lnTo>
                    <a:pt x="0" y="105238"/>
                  </a:lnTo>
                  <a:cubicBezTo>
                    <a:pt x="0" y="47117"/>
                    <a:pt x="47117" y="0"/>
                    <a:pt x="105238" y="0"/>
                  </a:cubicBezTo>
                  <a:close/>
                </a:path>
              </a:pathLst>
            </a:custGeom>
            <a:solidFill>
              <a:srgbClr val="FFFFFF"/>
            </a:solidFill>
          </p:spPr>
          <p:txBody>
            <a:bodyPr/>
            <a:lstStyle/>
            <a:p>
              <a:endParaRPr lang="es-CO"/>
            </a:p>
          </p:txBody>
        </p:sp>
        <p:sp>
          <p:nvSpPr>
            <p:cNvPr id="10" name="TextBox 10">
              <a:extLst>
                <a:ext uri="{FF2B5EF4-FFF2-40B4-BE49-F238E27FC236}">
                  <a16:creationId xmlns:a16="http://schemas.microsoft.com/office/drawing/2014/main" id="{927D3582-B0C4-6E41-AA2D-FD73D127DDD6}"/>
                </a:ext>
              </a:extLst>
            </p:cNvPr>
            <p:cNvSpPr txBox="1"/>
            <p:nvPr/>
          </p:nvSpPr>
          <p:spPr>
            <a:xfrm>
              <a:off x="0" y="-38100"/>
              <a:ext cx="1937529" cy="367088"/>
            </a:xfrm>
            <a:prstGeom prst="rect">
              <a:avLst/>
            </a:prstGeom>
          </p:spPr>
          <p:txBody>
            <a:bodyPr lIns="50800" tIns="50800" rIns="50800" bIns="50800" rtlCol="0" anchor="ctr"/>
            <a:lstStyle/>
            <a:p>
              <a:pPr algn="ctr">
                <a:lnSpc>
                  <a:spcPts val="2659"/>
                </a:lnSpc>
              </a:pPr>
              <a:endParaRPr/>
            </a:p>
          </p:txBody>
        </p:sp>
      </p:grpSp>
      <p:grpSp>
        <p:nvGrpSpPr>
          <p:cNvPr id="11" name="Group 11">
            <a:extLst>
              <a:ext uri="{FF2B5EF4-FFF2-40B4-BE49-F238E27FC236}">
                <a16:creationId xmlns:a16="http://schemas.microsoft.com/office/drawing/2014/main" id="{D7A6C202-C67A-41DC-7499-D28D188D03E6}"/>
              </a:ext>
            </a:extLst>
          </p:cNvPr>
          <p:cNvGrpSpPr/>
          <p:nvPr/>
        </p:nvGrpSpPr>
        <p:grpSpPr>
          <a:xfrm rot="-10800000">
            <a:off x="-536257" y="9574006"/>
            <a:ext cx="8704391" cy="134923"/>
            <a:chOff x="0" y="0"/>
            <a:chExt cx="2292514" cy="35535"/>
          </a:xfrm>
        </p:grpSpPr>
        <p:sp>
          <p:nvSpPr>
            <p:cNvPr id="12" name="Freeform 12">
              <a:extLst>
                <a:ext uri="{FF2B5EF4-FFF2-40B4-BE49-F238E27FC236}">
                  <a16:creationId xmlns:a16="http://schemas.microsoft.com/office/drawing/2014/main" id="{D0807688-3D2E-8BBD-9C7C-BB692B82F405}"/>
                </a:ext>
              </a:extLst>
            </p:cNvPr>
            <p:cNvSpPr/>
            <p:nvPr/>
          </p:nvSpPr>
          <p:spPr>
            <a:xfrm>
              <a:off x="0" y="0"/>
              <a:ext cx="2292515" cy="35535"/>
            </a:xfrm>
            <a:custGeom>
              <a:avLst/>
              <a:gdLst/>
              <a:ahLst/>
              <a:cxnLst/>
              <a:rect l="l" t="t" r="r" b="b"/>
              <a:pathLst>
                <a:path w="2292515" h="35535">
                  <a:moveTo>
                    <a:pt x="17768" y="0"/>
                  </a:moveTo>
                  <a:lnTo>
                    <a:pt x="2274747" y="0"/>
                  </a:lnTo>
                  <a:cubicBezTo>
                    <a:pt x="2284560" y="0"/>
                    <a:pt x="2292515" y="7955"/>
                    <a:pt x="2292515" y="17768"/>
                  </a:cubicBezTo>
                  <a:lnTo>
                    <a:pt x="2292515" y="17768"/>
                  </a:lnTo>
                  <a:cubicBezTo>
                    <a:pt x="2292515" y="22480"/>
                    <a:pt x="2290643" y="26999"/>
                    <a:pt x="2287311" y="30331"/>
                  </a:cubicBezTo>
                  <a:cubicBezTo>
                    <a:pt x="2283978" y="33663"/>
                    <a:pt x="2279459" y="35535"/>
                    <a:pt x="2274747" y="35535"/>
                  </a:cubicBezTo>
                  <a:lnTo>
                    <a:pt x="17768" y="35535"/>
                  </a:lnTo>
                  <a:cubicBezTo>
                    <a:pt x="13055" y="35535"/>
                    <a:pt x="8536" y="33663"/>
                    <a:pt x="5204" y="30331"/>
                  </a:cubicBezTo>
                  <a:cubicBezTo>
                    <a:pt x="1872" y="26999"/>
                    <a:pt x="0" y="22480"/>
                    <a:pt x="0" y="17768"/>
                  </a:cubicBezTo>
                  <a:lnTo>
                    <a:pt x="0" y="17768"/>
                  </a:lnTo>
                  <a:cubicBezTo>
                    <a:pt x="0" y="13055"/>
                    <a:pt x="1872" y="8536"/>
                    <a:pt x="5204" y="5204"/>
                  </a:cubicBezTo>
                  <a:cubicBezTo>
                    <a:pt x="8536" y="1872"/>
                    <a:pt x="13055" y="0"/>
                    <a:pt x="17768" y="0"/>
                  </a:cubicBez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0"/>
            </a:gradFill>
          </p:spPr>
          <p:txBody>
            <a:bodyPr/>
            <a:lstStyle/>
            <a:p>
              <a:endParaRPr lang="es-CO"/>
            </a:p>
          </p:txBody>
        </p:sp>
        <p:sp>
          <p:nvSpPr>
            <p:cNvPr id="13" name="TextBox 13">
              <a:extLst>
                <a:ext uri="{FF2B5EF4-FFF2-40B4-BE49-F238E27FC236}">
                  <a16:creationId xmlns:a16="http://schemas.microsoft.com/office/drawing/2014/main" id="{EDE14CBD-71F3-CE58-1900-5B5A694C35F2}"/>
                </a:ext>
              </a:extLst>
            </p:cNvPr>
            <p:cNvSpPr txBox="1"/>
            <p:nvPr/>
          </p:nvSpPr>
          <p:spPr>
            <a:xfrm>
              <a:off x="0" y="-38100"/>
              <a:ext cx="2292514" cy="73635"/>
            </a:xfrm>
            <a:prstGeom prst="rect">
              <a:avLst/>
            </a:prstGeom>
          </p:spPr>
          <p:txBody>
            <a:bodyPr lIns="50800" tIns="50800" rIns="50800" bIns="50800" rtlCol="0" anchor="ctr"/>
            <a:lstStyle/>
            <a:p>
              <a:pPr algn="ctr">
                <a:lnSpc>
                  <a:spcPts val="2659"/>
                </a:lnSpc>
              </a:pPr>
              <a:endParaRPr/>
            </a:p>
          </p:txBody>
        </p:sp>
      </p:grpSp>
      <p:sp>
        <p:nvSpPr>
          <p:cNvPr id="15" name="TextBox 15">
            <a:extLst>
              <a:ext uri="{FF2B5EF4-FFF2-40B4-BE49-F238E27FC236}">
                <a16:creationId xmlns:a16="http://schemas.microsoft.com/office/drawing/2014/main" id="{53F83F89-F8AE-E23F-84E0-1F8B85266321}"/>
              </a:ext>
            </a:extLst>
          </p:cNvPr>
          <p:cNvSpPr txBox="1"/>
          <p:nvPr/>
        </p:nvSpPr>
        <p:spPr>
          <a:xfrm>
            <a:off x="822279" y="3068050"/>
            <a:ext cx="8321721" cy="752514"/>
          </a:xfrm>
          <a:prstGeom prst="rect">
            <a:avLst/>
          </a:prstGeom>
        </p:spPr>
        <p:txBody>
          <a:bodyPr wrap="square" lIns="0" tIns="0" rIns="0" bIns="0" rtlCol="0" anchor="t">
            <a:spAutoFit/>
          </a:bodyPr>
          <a:lstStyle/>
          <a:p>
            <a:pPr algn="ctr">
              <a:lnSpc>
                <a:spcPts val="6159"/>
              </a:lnSpc>
              <a:spcBef>
                <a:spcPct val="0"/>
              </a:spcBef>
            </a:pPr>
            <a:r>
              <a:rPr lang="es-CO" sz="4350" b="1" dirty="0">
                <a:solidFill>
                  <a:srgbClr val="700A89"/>
                </a:solidFill>
                <a:latin typeface="Poppins" panose="00000500000000000000" pitchFamily="2" charset="0"/>
                <a:cs typeface="Poppins" panose="00000500000000000000" pitchFamily="2" charset="0"/>
                <a:sym typeface="Poppins 1 Bold"/>
              </a:rPr>
              <a:t>Actividad</a:t>
            </a:r>
            <a:endParaRPr lang="es-CO" sz="4350" b="1" noProof="0" dirty="0">
              <a:solidFill>
                <a:srgbClr val="700A89"/>
              </a:solidFill>
              <a:latin typeface="Poppins 1 Bold"/>
              <a:cs typeface="Poppins 1 Bold"/>
              <a:sym typeface="Poppins 1 Bold"/>
            </a:endParaRPr>
          </a:p>
        </p:txBody>
      </p:sp>
      <p:grpSp>
        <p:nvGrpSpPr>
          <p:cNvPr id="14" name="Group 11">
            <a:extLst>
              <a:ext uri="{FF2B5EF4-FFF2-40B4-BE49-F238E27FC236}">
                <a16:creationId xmlns:a16="http://schemas.microsoft.com/office/drawing/2014/main" id="{B5508332-E396-C457-41BD-15EA1B9FF668}"/>
              </a:ext>
            </a:extLst>
          </p:cNvPr>
          <p:cNvGrpSpPr/>
          <p:nvPr/>
        </p:nvGrpSpPr>
        <p:grpSpPr>
          <a:xfrm>
            <a:off x="1733899" y="3967717"/>
            <a:ext cx="6529135" cy="2729894"/>
            <a:chOff x="-126535" y="-560842"/>
            <a:chExt cx="8705514" cy="3920975"/>
          </a:xfrm>
        </p:grpSpPr>
        <p:grpSp>
          <p:nvGrpSpPr>
            <p:cNvPr id="16" name="Group 12">
              <a:extLst>
                <a:ext uri="{FF2B5EF4-FFF2-40B4-BE49-F238E27FC236}">
                  <a16:creationId xmlns:a16="http://schemas.microsoft.com/office/drawing/2014/main" id="{DD42C7D6-C634-986E-F8A7-A484451609BF}"/>
                </a:ext>
              </a:extLst>
            </p:cNvPr>
            <p:cNvGrpSpPr/>
            <p:nvPr/>
          </p:nvGrpSpPr>
          <p:grpSpPr>
            <a:xfrm>
              <a:off x="-126535" y="-560842"/>
              <a:ext cx="8705514" cy="3920975"/>
              <a:chOff x="-8596" y="-38100"/>
              <a:chExt cx="591397" cy="266366"/>
            </a:xfrm>
          </p:grpSpPr>
          <p:sp>
            <p:nvSpPr>
              <p:cNvPr id="19" name="Freeform 13">
                <a:extLst>
                  <a:ext uri="{FF2B5EF4-FFF2-40B4-BE49-F238E27FC236}">
                    <a16:creationId xmlns:a16="http://schemas.microsoft.com/office/drawing/2014/main" id="{59870950-ABBE-D8A5-2B21-D00D299B06CB}"/>
                  </a:ext>
                </a:extLst>
              </p:cNvPr>
              <p:cNvSpPr/>
              <p:nvPr/>
            </p:nvSpPr>
            <p:spPr>
              <a:xfrm>
                <a:off x="-8596" y="-64"/>
                <a:ext cx="582801" cy="228266"/>
              </a:xfrm>
              <a:custGeom>
                <a:avLst/>
                <a:gdLst/>
                <a:ahLst/>
                <a:cxnLst/>
                <a:rect l="l" t="t" r="r" b="b"/>
                <a:pathLst>
                  <a:path w="582801" h="228266">
                    <a:moveTo>
                      <a:pt x="87467" y="0"/>
                    </a:moveTo>
                    <a:lnTo>
                      <a:pt x="495335" y="0"/>
                    </a:lnTo>
                    <a:cubicBezTo>
                      <a:pt x="543641" y="0"/>
                      <a:pt x="582801" y="39160"/>
                      <a:pt x="582801" y="87467"/>
                    </a:cubicBezTo>
                    <a:lnTo>
                      <a:pt x="582801" y="140800"/>
                    </a:lnTo>
                    <a:cubicBezTo>
                      <a:pt x="582801" y="189106"/>
                      <a:pt x="543641" y="228266"/>
                      <a:pt x="495335" y="228266"/>
                    </a:cubicBezTo>
                    <a:lnTo>
                      <a:pt x="87467" y="228266"/>
                    </a:lnTo>
                    <a:cubicBezTo>
                      <a:pt x="39160" y="228266"/>
                      <a:pt x="0" y="189106"/>
                      <a:pt x="0" y="140800"/>
                    </a:cubicBezTo>
                    <a:lnTo>
                      <a:pt x="0" y="87467"/>
                    </a:lnTo>
                    <a:cubicBezTo>
                      <a:pt x="0" y="39160"/>
                      <a:pt x="39160" y="0"/>
                      <a:pt x="87467" y="0"/>
                    </a:cubicBezTo>
                    <a:close/>
                  </a:path>
                </a:pathLst>
              </a:custGeom>
              <a:solidFill>
                <a:srgbClr val="000000">
                  <a:alpha val="0"/>
                </a:srgbClr>
              </a:solidFill>
              <a:ln w="38100" cap="rnd">
                <a:gradFill>
                  <a:gsLst>
                    <a:gs pos="0">
                      <a:srgbClr val="6B1374">
                        <a:alpha val="100000"/>
                      </a:srgbClr>
                    </a:gs>
                    <a:gs pos="33333">
                      <a:srgbClr val="700A89">
                        <a:alpha val="100000"/>
                      </a:srgbClr>
                    </a:gs>
                    <a:gs pos="66667">
                      <a:srgbClr val="C20052">
                        <a:alpha val="100000"/>
                      </a:srgbClr>
                    </a:gs>
                    <a:gs pos="100000">
                      <a:srgbClr val="FF0055">
                        <a:alpha val="100000"/>
                      </a:srgbClr>
                    </a:gs>
                  </a:gsLst>
                  <a:lin ang="2700000"/>
                </a:gradFill>
                <a:prstDash val="solid"/>
                <a:round/>
              </a:ln>
            </p:spPr>
            <p:txBody>
              <a:bodyPr/>
              <a:lstStyle/>
              <a:p>
                <a:endParaRPr lang="es-CO"/>
              </a:p>
            </p:txBody>
          </p:sp>
          <p:sp>
            <p:nvSpPr>
              <p:cNvPr id="20" name="TextBox 14">
                <a:extLst>
                  <a:ext uri="{FF2B5EF4-FFF2-40B4-BE49-F238E27FC236}">
                    <a16:creationId xmlns:a16="http://schemas.microsoft.com/office/drawing/2014/main" id="{BFD7014C-AF4D-9A3F-E1E4-F6B10D57103A}"/>
                  </a:ext>
                </a:extLst>
              </p:cNvPr>
              <p:cNvSpPr txBox="1"/>
              <p:nvPr/>
            </p:nvSpPr>
            <p:spPr>
              <a:xfrm>
                <a:off x="0" y="-38100"/>
                <a:ext cx="582801" cy="266366"/>
              </a:xfrm>
              <a:prstGeom prst="rect">
                <a:avLst/>
              </a:prstGeom>
            </p:spPr>
            <p:txBody>
              <a:bodyPr lIns="50800" tIns="50800" rIns="50800" bIns="50800" rtlCol="0" anchor="ctr"/>
              <a:lstStyle/>
              <a:p>
                <a:pPr algn="ctr">
                  <a:lnSpc>
                    <a:spcPts val="2660"/>
                  </a:lnSpc>
                </a:pPr>
                <a:endParaRPr/>
              </a:p>
            </p:txBody>
          </p:sp>
        </p:grpSp>
        <p:sp>
          <p:nvSpPr>
            <p:cNvPr id="17" name="TextBox 15">
              <a:extLst>
                <a:ext uri="{FF2B5EF4-FFF2-40B4-BE49-F238E27FC236}">
                  <a16:creationId xmlns:a16="http://schemas.microsoft.com/office/drawing/2014/main" id="{26C0743B-319B-BDC5-A2EC-A281764244F5}"/>
                </a:ext>
              </a:extLst>
            </p:cNvPr>
            <p:cNvSpPr txBox="1"/>
            <p:nvPr/>
          </p:nvSpPr>
          <p:spPr>
            <a:xfrm>
              <a:off x="188217" y="1342794"/>
              <a:ext cx="7868384" cy="694775"/>
            </a:xfrm>
            <a:prstGeom prst="rect">
              <a:avLst/>
            </a:prstGeom>
          </p:spPr>
          <p:txBody>
            <a:bodyPr lIns="0" tIns="0" rIns="0" bIns="0" rtlCol="0" anchor="t">
              <a:spAutoFit/>
            </a:bodyPr>
            <a:lstStyle/>
            <a:p>
              <a:pPr algn="ctr">
                <a:lnSpc>
                  <a:spcPts val="4320"/>
                </a:lnSpc>
              </a:pPr>
              <a:r>
                <a:rPr lang="es-CO" sz="2400" dirty="0"/>
                <a:t>Análisis de Requisitos — </a:t>
              </a:r>
              <a:r>
                <a:rPr lang="es-CO" sz="2400" dirty="0" err="1"/>
                <a:t>EcoBanco</a:t>
              </a:r>
              <a:r>
                <a:rPr lang="es-CO" sz="2400" dirty="0"/>
                <a:t> 3000</a:t>
              </a:r>
              <a:endParaRPr lang="es-CO" sz="2400" u="sng" noProof="0" dirty="0">
                <a:solidFill>
                  <a:srgbClr val="1F1F1D"/>
                </a:solidFill>
                <a:latin typeface="Poppins 3"/>
                <a:ea typeface="Poppins 3"/>
                <a:cs typeface="Poppins 3"/>
                <a:sym typeface="Poppins 3"/>
                <a:hlinkClick r:id="rId4" tooltip="mailto:eduardo.tamayo@enyoi.co"/>
              </a:endParaRPr>
            </a:p>
          </p:txBody>
        </p:sp>
      </p:grpSp>
    </p:spTree>
    <p:extLst>
      <p:ext uri="{BB962C8B-B14F-4D97-AF65-F5344CB8AC3E}">
        <p14:creationId xmlns:p14="http://schemas.microsoft.com/office/powerpoint/2010/main" val="29381318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A35C4BE5-5AF2-58DA-72B4-03E1D23FA33A}"/>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3D8F3E94-993B-0D59-743F-80C978A3ACAE}"/>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E576DCE2-E1E0-3C01-313B-95DABE769D3D}"/>
              </a:ext>
            </a:extLst>
          </p:cNvPr>
          <p:cNvGrpSpPr/>
          <p:nvPr/>
        </p:nvGrpSpPr>
        <p:grpSpPr>
          <a:xfrm>
            <a:off x="373335" y="2808923"/>
            <a:ext cx="2842305" cy="2110792"/>
            <a:chOff x="0" y="-375833"/>
            <a:chExt cx="7433261" cy="2814390"/>
          </a:xfrm>
        </p:grpSpPr>
        <p:grpSp>
          <p:nvGrpSpPr>
            <p:cNvPr id="109" name="Google Shape;109;p2">
              <a:extLst>
                <a:ext uri="{FF2B5EF4-FFF2-40B4-BE49-F238E27FC236}">
                  <a16:creationId xmlns:a16="http://schemas.microsoft.com/office/drawing/2014/main" id="{CAE09427-4CD5-BA28-F702-2DAD54125DFC}"/>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A801C93A-E0E4-2BF9-0659-E926D9CD56EC}"/>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5DDBF45C-95CA-3746-CE54-37AC607802C1}"/>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57575757-C3F5-81FA-D300-53C7B0617FE0}"/>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Comparativo</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graphicFrame>
        <p:nvGraphicFramePr>
          <p:cNvPr id="2" name="Tabla 1">
            <a:extLst>
              <a:ext uri="{FF2B5EF4-FFF2-40B4-BE49-F238E27FC236}">
                <a16:creationId xmlns:a16="http://schemas.microsoft.com/office/drawing/2014/main" id="{9F36FF0E-3214-FD94-41C6-3D9D2AE8177F}"/>
              </a:ext>
            </a:extLst>
          </p:cNvPr>
          <p:cNvGraphicFramePr>
            <a:graphicFrameLocks noGrp="1"/>
          </p:cNvGraphicFramePr>
          <p:nvPr>
            <p:extLst>
              <p:ext uri="{D42A27DB-BD31-4B8C-83A1-F6EECF244321}">
                <p14:modId xmlns:p14="http://schemas.microsoft.com/office/powerpoint/2010/main" val="3845418268"/>
              </p:ext>
            </p:extLst>
          </p:nvPr>
        </p:nvGraphicFramePr>
        <p:xfrm>
          <a:off x="3566160" y="133365"/>
          <a:ext cx="14493240" cy="9090759"/>
        </p:xfrm>
        <a:graphic>
          <a:graphicData uri="http://schemas.openxmlformats.org/drawingml/2006/table">
            <a:tbl>
              <a:tblPr firstRow="1" firstCol="1">
                <a:tableStyleId>{5C22544A-7EE6-4342-B048-85BDC9FD1C3A}</a:tableStyleId>
              </a:tblPr>
              <a:tblGrid>
                <a:gridCol w="2590800">
                  <a:extLst>
                    <a:ext uri="{9D8B030D-6E8A-4147-A177-3AD203B41FA5}">
                      <a16:colId xmlns:a16="http://schemas.microsoft.com/office/drawing/2014/main" val="1758390517"/>
                    </a:ext>
                  </a:extLst>
                </a:gridCol>
                <a:gridCol w="2910840">
                  <a:extLst>
                    <a:ext uri="{9D8B030D-6E8A-4147-A177-3AD203B41FA5}">
                      <a16:colId xmlns:a16="http://schemas.microsoft.com/office/drawing/2014/main" val="4088087225"/>
                    </a:ext>
                  </a:extLst>
                </a:gridCol>
                <a:gridCol w="2743200">
                  <a:extLst>
                    <a:ext uri="{9D8B030D-6E8A-4147-A177-3AD203B41FA5}">
                      <a16:colId xmlns:a16="http://schemas.microsoft.com/office/drawing/2014/main" val="1519233684"/>
                    </a:ext>
                  </a:extLst>
                </a:gridCol>
                <a:gridCol w="2865120">
                  <a:extLst>
                    <a:ext uri="{9D8B030D-6E8A-4147-A177-3AD203B41FA5}">
                      <a16:colId xmlns:a16="http://schemas.microsoft.com/office/drawing/2014/main" val="2279380362"/>
                    </a:ext>
                  </a:extLst>
                </a:gridCol>
                <a:gridCol w="3383280">
                  <a:extLst>
                    <a:ext uri="{9D8B030D-6E8A-4147-A177-3AD203B41FA5}">
                      <a16:colId xmlns:a16="http://schemas.microsoft.com/office/drawing/2014/main" val="190985749"/>
                    </a:ext>
                  </a:extLst>
                </a:gridCol>
              </a:tblGrid>
              <a:tr h="309376">
                <a:tc>
                  <a:txBody>
                    <a:bodyPr/>
                    <a:lstStyle/>
                    <a:p>
                      <a:pPr>
                        <a:buNone/>
                      </a:pPr>
                      <a:r>
                        <a:rPr lang="es-CO" sz="1600" dirty="0"/>
                        <a:t>Dimensión</a:t>
                      </a: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b="1"/>
                        <a:t>Data Warehouse (DW)</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b="1"/>
                        <a:t>Data Lake</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b="1"/>
                        <a:t>Data Lakehouse</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b="1"/>
                        <a:t>Data Mesh</a:t>
                      </a:r>
                      <a:endParaRPr lang="es-CO" sz="160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979415510"/>
                  </a:ext>
                </a:extLst>
              </a:tr>
              <a:tr h="726868">
                <a:tc>
                  <a:txBody>
                    <a:bodyPr/>
                    <a:lstStyle/>
                    <a:p>
                      <a:pPr>
                        <a:buNone/>
                      </a:pPr>
                      <a:r>
                        <a:rPr lang="es-CO" sz="1800" b="1" dirty="0"/>
                        <a:t>Propósito</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793248208"/>
                  </a:ext>
                </a:extLst>
              </a:tr>
              <a:tr h="726868">
                <a:tc>
                  <a:txBody>
                    <a:bodyPr/>
                    <a:lstStyle/>
                    <a:p>
                      <a:pPr>
                        <a:buNone/>
                      </a:pPr>
                      <a:r>
                        <a:rPr lang="es-CO" sz="1800" b="1" dirty="0"/>
                        <a:t>Tipos de datos</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29925076"/>
                  </a:ext>
                </a:extLst>
              </a:tr>
              <a:tr h="564156">
                <a:tc>
                  <a:txBody>
                    <a:bodyPr/>
                    <a:lstStyle/>
                    <a:p>
                      <a:pPr>
                        <a:buNone/>
                      </a:pPr>
                      <a:r>
                        <a:rPr lang="es-CO" sz="1800" b="1" dirty="0"/>
                        <a:t>Esquema</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820628261"/>
                  </a:ext>
                </a:extLst>
              </a:tr>
              <a:tr h="494854">
                <a:tc>
                  <a:txBody>
                    <a:bodyPr/>
                    <a:lstStyle/>
                    <a:p>
                      <a:pPr>
                        <a:buNone/>
                      </a:pPr>
                      <a:r>
                        <a:rPr lang="es-CO" sz="1800" b="1" dirty="0"/>
                        <a:t>Transacciones ACID</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1441124378"/>
                  </a:ext>
                </a:extLst>
              </a:tr>
              <a:tr h="564156">
                <a:tc>
                  <a:txBody>
                    <a:bodyPr/>
                    <a:lstStyle/>
                    <a:p>
                      <a:pPr>
                        <a:buNone/>
                      </a:pPr>
                      <a:r>
                        <a:rPr lang="es-CO" sz="1800" b="1" dirty="0"/>
                        <a:t>Rendimiento SQL</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918240009"/>
                  </a:ext>
                </a:extLst>
              </a:tr>
              <a:tr h="494854">
                <a:tc>
                  <a:txBody>
                    <a:bodyPr/>
                    <a:lstStyle/>
                    <a:p>
                      <a:pPr>
                        <a:buNone/>
                      </a:pPr>
                      <a:r>
                        <a:rPr lang="es-CO" sz="1800" b="1"/>
                        <a:t>Batch/Streaming</a:t>
                      </a:r>
                      <a:endParaRPr lang="es-CO" sz="18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837392670"/>
                  </a:ext>
                </a:extLst>
              </a:tr>
              <a:tr h="726868">
                <a:tc>
                  <a:txBody>
                    <a:bodyPr/>
                    <a:lstStyle/>
                    <a:p>
                      <a:pPr>
                        <a:buNone/>
                      </a:pPr>
                      <a:r>
                        <a:rPr lang="es-CO" sz="1800" b="1" dirty="0"/>
                        <a:t>Costos</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865981446"/>
                  </a:ext>
                </a:extLst>
              </a:tr>
              <a:tr h="691545">
                <a:tc>
                  <a:txBody>
                    <a:bodyPr/>
                    <a:lstStyle/>
                    <a:p>
                      <a:pPr>
                        <a:buNone/>
                      </a:pPr>
                      <a:r>
                        <a:rPr lang="es-CO" sz="1800" b="1" dirty="0"/>
                        <a:t>Gobernanza/Seguridad</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500517744"/>
                  </a:ext>
                </a:extLst>
              </a:tr>
              <a:tr h="564156">
                <a:tc>
                  <a:txBody>
                    <a:bodyPr/>
                    <a:lstStyle/>
                    <a:p>
                      <a:pPr>
                        <a:buNone/>
                      </a:pPr>
                      <a:r>
                        <a:rPr lang="es-CO" sz="1800" b="1" dirty="0"/>
                        <a:t>Escalabilidad</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1699072608"/>
                  </a:ext>
                </a:extLst>
              </a:tr>
              <a:tr h="494854">
                <a:tc>
                  <a:txBody>
                    <a:bodyPr/>
                    <a:lstStyle/>
                    <a:p>
                      <a:pPr>
                        <a:buNone/>
                      </a:pPr>
                      <a:r>
                        <a:rPr lang="es-CO" sz="1800" b="1"/>
                        <a:t>Latencia</a:t>
                      </a:r>
                      <a:endParaRPr lang="es-CO" sz="18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96693280"/>
                  </a:ext>
                </a:extLst>
              </a:tr>
              <a:tr h="494854">
                <a:tc>
                  <a:txBody>
                    <a:bodyPr/>
                    <a:lstStyle/>
                    <a:p>
                      <a:pPr>
                        <a:buNone/>
                      </a:pPr>
                      <a:r>
                        <a:rPr lang="es-CO" sz="1800" b="1" dirty="0"/>
                        <a:t>Usuarios típicos</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706871314"/>
                  </a:ext>
                </a:extLst>
              </a:tr>
              <a:tr h="726868">
                <a:tc>
                  <a:txBody>
                    <a:bodyPr/>
                    <a:lstStyle/>
                    <a:p>
                      <a:pPr>
                        <a:buNone/>
                      </a:pPr>
                      <a:r>
                        <a:rPr lang="es-CO" sz="1800" b="1" dirty="0"/>
                        <a:t>Pros clave</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4209261721"/>
                  </a:ext>
                </a:extLst>
              </a:tr>
              <a:tr h="691545">
                <a:tc>
                  <a:txBody>
                    <a:bodyPr/>
                    <a:lstStyle/>
                    <a:p>
                      <a:pPr>
                        <a:buNone/>
                      </a:pPr>
                      <a:r>
                        <a:rPr lang="es-CO" sz="1800" b="1" dirty="0"/>
                        <a:t>Contras clave</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706862689"/>
                  </a:ext>
                </a:extLst>
              </a:tr>
              <a:tr h="818937">
                <a:tc>
                  <a:txBody>
                    <a:bodyPr/>
                    <a:lstStyle/>
                    <a:p>
                      <a:pPr>
                        <a:buNone/>
                      </a:pPr>
                      <a:r>
                        <a:rPr lang="es-CO" sz="1800" b="1" dirty="0"/>
                        <a:t>Ejemplos en AWS</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endParaRPr lang="es-CO"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1941092483"/>
                  </a:ext>
                </a:extLst>
              </a:tr>
            </a:tbl>
          </a:graphicData>
        </a:graphic>
      </p:graphicFrame>
      <p:sp>
        <p:nvSpPr>
          <p:cNvPr id="3" name="CuadroTexto 2">
            <a:extLst>
              <a:ext uri="{FF2B5EF4-FFF2-40B4-BE49-F238E27FC236}">
                <a16:creationId xmlns:a16="http://schemas.microsoft.com/office/drawing/2014/main" id="{457ADB26-DD90-1F61-64C9-FBA5A3183C43}"/>
              </a:ext>
            </a:extLst>
          </p:cNvPr>
          <p:cNvSpPr txBox="1"/>
          <p:nvPr/>
        </p:nvSpPr>
        <p:spPr>
          <a:xfrm>
            <a:off x="647378" y="4691916"/>
            <a:ext cx="2294218" cy="307777"/>
          </a:xfrm>
          <a:prstGeom prst="rect">
            <a:avLst/>
          </a:prstGeom>
          <a:noFill/>
        </p:spPr>
        <p:txBody>
          <a:bodyPr wrap="none" rtlCol="0">
            <a:spAutoFit/>
          </a:bodyPr>
          <a:lstStyle/>
          <a:p>
            <a:r>
              <a:rPr lang="es-CO" dirty="0"/>
              <a:t>Ejercicio con todo el grupo</a:t>
            </a:r>
          </a:p>
        </p:txBody>
      </p:sp>
    </p:spTree>
    <p:extLst>
      <p:ext uri="{BB962C8B-B14F-4D97-AF65-F5344CB8AC3E}">
        <p14:creationId xmlns:p14="http://schemas.microsoft.com/office/powerpoint/2010/main" val="33463122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AB249E52-87B1-A17F-BA74-F39010A1C493}"/>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EB26D09F-FF43-01C2-0470-B4FEFA6E921B}"/>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DF1AF45B-CBBD-4C66-4659-A085E0F4CD4A}"/>
              </a:ext>
            </a:extLst>
          </p:cNvPr>
          <p:cNvGrpSpPr/>
          <p:nvPr/>
        </p:nvGrpSpPr>
        <p:grpSpPr>
          <a:xfrm>
            <a:off x="373335" y="2808923"/>
            <a:ext cx="2842305" cy="2110792"/>
            <a:chOff x="0" y="-375833"/>
            <a:chExt cx="7433261" cy="2814390"/>
          </a:xfrm>
        </p:grpSpPr>
        <p:grpSp>
          <p:nvGrpSpPr>
            <p:cNvPr id="109" name="Google Shape;109;p2">
              <a:extLst>
                <a:ext uri="{FF2B5EF4-FFF2-40B4-BE49-F238E27FC236}">
                  <a16:creationId xmlns:a16="http://schemas.microsoft.com/office/drawing/2014/main" id="{D9F21F15-13F8-B2C8-3D85-87AEE34CD201}"/>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5EC6D0B3-06A3-F3F5-5D4A-59629EA677BF}"/>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2B397630-5753-5B5A-320C-45C831B74E16}"/>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F10D9ED0-0A53-7B55-4BA1-75FA6D5D7881}"/>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Comparativo</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graphicFrame>
        <p:nvGraphicFramePr>
          <p:cNvPr id="2" name="Tabla 1">
            <a:extLst>
              <a:ext uri="{FF2B5EF4-FFF2-40B4-BE49-F238E27FC236}">
                <a16:creationId xmlns:a16="http://schemas.microsoft.com/office/drawing/2014/main" id="{4AB511BF-CECF-C2B1-75F0-CFD1D244D67B}"/>
              </a:ext>
            </a:extLst>
          </p:cNvPr>
          <p:cNvGraphicFramePr>
            <a:graphicFrameLocks noGrp="1"/>
          </p:cNvGraphicFramePr>
          <p:nvPr>
            <p:extLst>
              <p:ext uri="{D42A27DB-BD31-4B8C-83A1-F6EECF244321}">
                <p14:modId xmlns:p14="http://schemas.microsoft.com/office/powerpoint/2010/main" val="116767230"/>
              </p:ext>
            </p:extLst>
          </p:nvPr>
        </p:nvGraphicFramePr>
        <p:xfrm>
          <a:off x="3566160" y="133365"/>
          <a:ext cx="14493240" cy="9459210"/>
        </p:xfrm>
        <a:graphic>
          <a:graphicData uri="http://schemas.openxmlformats.org/drawingml/2006/table">
            <a:tbl>
              <a:tblPr firstRow="1" firstCol="1">
                <a:tableStyleId>{5C22544A-7EE6-4342-B048-85BDC9FD1C3A}</a:tableStyleId>
              </a:tblPr>
              <a:tblGrid>
                <a:gridCol w="2590800">
                  <a:extLst>
                    <a:ext uri="{9D8B030D-6E8A-4147-A177-3AD203B41FA5}">
                      <a16:colId xmlns:a16="http://schemas.microsoft.com/office/drawing/2014/main" val="1758390517"/>
                    </a:ext>
                  </a:extLst>
                </a:gridCol>
                <a:gridCol w="2910840">
                  <a:extLst>
                    <a:ext uri="{9D8B030D-6E8A-4147-A177-3AD203B41FA5}">
                      <a16:colId xmlns:a16="http://schemas.microsoft.com/office/drawing/2014/main" val="4088087225"/>
                    </a:ext>
                  </a:extLst>
                </a:gridCol>
                <a:gridCol w="2743200">
                  <a:extLst>
                    <a:ext uri="{9D8B030D-6E8A-4147-A177-3AD203B41FA5}">
                      <a16:colId xmlns:a16="http://schemas.microsoft.com/office/drawing/2014/main" val="1519233684"/>
                    </a:ext>
                  </a:extLst>
                </a:gridCol>
                <a:gridCol w="2865120">
                  <a:extLst>
                    <a:ext uri="{9D8B030D-6E8A-4147-A177-3AD203B41FA5}">
                      <a16:colId xmlns:a16="http://schemas.microsoft.com/office/drawing/2014/main" val="2279380362"/>
                    </a:ext>
                  </a:extLst>
                </a:gridCol>
                <a:gridCol w="3383280">
                  <a:extLst>
                    <a:ext uri="{9D8B030D-6E8A-4147-A177-3AD203B41FA5}">
                      <a16:colId xmlns:a16="http://schemas.microsoft.com/office/drawing/2014/main" val="190985749"/>
                    </a:ext>
                  </a:extLst>
                </a:gridCol>
              </a:tblGrid>
              <a:tr h="309376">
                <a:tc>
                  <a:txBody>
                    <a:bodyPr/>
                    <a:lstStyle/>
                    <a:p>
                      <a:pPr>
                        <a:buNone/>
                      </a:pPr>
                      <a:r>
                        <a:rPr lang="es-CO" sz="1600" dirty="0"/>
                        <a:t>Dimensión</a:t>
                      </a: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b="1"/>
                        <a:t>Data Warehouse (DW)</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b="1"/>
                        <a:t>Data Lake</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b="1"/>
                        <a:t>Data Lakehouse</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b="1"/>
                        <a:t>Data Mesh</a:t>
                      </a:r>
                      <a:endParaRPr lang="es-CO" sz="160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979415510"/>
                  </a:ext>
                </a:extLst>
              </a:tr>
              <a:tr h="726868">
                <a:tc>
                  <a:txBody>
                    <a:bodyPr/>
                    <a:lstStyle/>
                    <a:p>
                      <a:pPr>
                        <a:buNone/>
                      </a:pPr>
                      <a:r>
                        <a:rPr lang="es-CO" sz="1800" b="1" dirty="0"/>
                        <a:t>Propósito</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BI/</a:t>
                      </a:r>
                      <a:r>
                        <a:rPr lang="es-ES" sz="1600" dirty="0" err="1"/>
                        <a:t>Reporting</a:t>
                      </a:r>
                      <a:r>
                        <a:rPr lang="es-ES" sz="1600" dirty="0"/>
                        <a:t> estructurado con alta calidad y latencia baja.</a:t>
                      </a:r>
                      <a:endParaRPr lang="es-ES"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Repositorio barato y escalable para raw (cualquier formato).</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Unifica lake + warehouse: datos abiertos con ACID y SQL.</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Modelo organizacional de </a:t>
                      </a:r>
                      <a:r>
                        <a:rPr lang="es-ES" sz="1600" b="1"/>
                        <a:t>propiedad por dominios</a:t>
                      </a:r>
                      <a:r>
                        <a:rPr lang="es-ES" sz="1600"/>
                        <a:t> y </a:t>
                      </a:r>
                      <a:r>
                        <a:rPr lang="es-ES" sz="1600" b="1"/>
                        <a:t>data products</a:t>
                      </a:r>
                      <a:r>
                        <a:rPr lang="es-ES" sz="1600"/>
                        <a:t>.</a:t>
                      </a:r>
                      <a:endParaRPr lang="es-ES" sz="160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793248208"/>
                  </a:ext>
                </a:extLst>
              </a:tr>
              <a:tr h="726868">
                <a:tc>
                  <a:txBody>
                    <a:bodyPr/>
                    <a:lstStyle/>
                    <a:p>
                      <a:pPr>
                        <a:buNone/>
                      </a:pPr>
                      <a:r>
                        <a:rPr lang="es-CO" sz="1800" b="1" dirty="0"/>
                        <a:t>Tipos de datos</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dirty="0"/>
                        <a:t>Estructurados (principalmente)</a:t>
                      </a: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Estructurados, semi y no estructurados.</a:t>
                      </a:r>
                      <a:endParaRPr lang="es-ES"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Todos (con tablas ACID sobre formatos abiertos).</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dirty="0"/>
                        <a:t>-</a:t>
                      </a:r>
                      <a:endParaRPr lang="es-CO"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29925076"/>
                  </a:ext>
                </a:extLst>
              </a:tr>
              <a:tr h="564156">
                <a:tc>
                  <a:txBody>
                    <a:bodyPr/>
                    <a:lstStyle/>
                    <a:p>
                      <a:pPr>
                        <a:buNone/>
                      </a:pPr>
                      <a:r>
                        <a:rPr lang="es-CO" sz="1800" b="1" dirty="0"/>
                        <a:t>Esquema</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Schema-on-write (estricto).</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Schema-on-read (flexible).</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Schema enforcement + evolución controlada.</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Contratos por dominio; esquema versionado por data product.</a:t>
                      </a:r>
                      <a:endParaRPr lang="es-CO" sz="160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820628261"/>
                  </a:ext>
                </a:extLst>
              </a:tr>
              <a:tr h="494854">
                <a:tc>
                  <a:txBody>
                    <a:bodyPr/>
                    <a:lstStyle/>
                    <a:p>
                      <a:pPr>
                        <a:buNone/>
                      </a:pPr>
                      <a:r>
                        <a:rPr lang="es-CO" sz="1800" b="1" dirty="0"/>
                        <a:t>Transacciones ACID</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Sí (nativas).</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dirty="0"/>
                        <a:t>No (por defecto).</a:t>
                      </a: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Sí (Delta/Iceberg/Hudi).</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Lo define cada dominio según la plataforma.</a:t>
                      </a:r>
                      <a:endParaRPr lang="es-ES" sz="160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1441124378"/>
                  </a:ext>
                </a:extLst>
              </a:tr>
              <a:tr h="564156">
                <a:tc>
                  <a:txBody>
                    <a:bodyPr/>
                    <a:lstStyle/>
                    <a:p>
                      <a:pPr>
                        <a:buNone/>
                      </a:pPr>
                      <a:r>
                        <a:rPr lang="es-CO" sz="1800" b="1" dirty="0"/>
                        <a:t>Rendimiento SQL</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dirty="0"/>
                        <a:t>Excelente (OLAP, </a:t>
                      </a:r>
                      <a:r>
                        <a:rPr lang="es-CO" sz="1600" dirty="0" err="1"/>
                        <a:t>star</a:t>
                      </a:r>
                      <a:r>
                        <a:rPr lang="es-CO" sz="1600" dirty="0"/>
                        <a:t>/</a:t>
                      </a:r>
                      <a:r>
                        <a:rPr lang="es-CO" sz="1600" dirty="0" err="1"/>
                        <a:t>snowflake</a:t>
                      </a:r>
                      <a:r>
                        <a:rPr lang="es-CO" sz="1600" dirty="0"/>
                        <a:t>).</a:t>
                      </a: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Variable (depende del motor).</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Alto (indexado, pruning, time-travel).</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a:t>
                      </a: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918240009"/>
                  </a:ext>
                </a:extLst>
              </a:tr>
              <a:tr h="494854">
                <a:tc>
                  <a:txBody>
                    <a:bodyPr/>
                    <a:lstStyle/>
                    <a:p>
                      <a:pPr>
                        <a:buNone/>
                      </a:pPr>
                      <a:r>
                        <a:rPr lang="es-CO" sz="1800" b="1"/>
                        <a:t>Batch/Streaming</a:t>
                      </a:r>
                      <a:endParaRPr lang="es-CO" sz="18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dirty="0" err="1"/>
                        <a:t>Batch</a:t>
                      </a:r>
                      <a:r>
                        <a:rPr lang="es-CO" sz="1600" dirty="0"/>
                        <a:t> (</a:t>
                      </a:r>
                      <a:r>
                        <a:rPr lang="es-CO" sz="1600" dirty="0" err="1"/>
                        <a:t>streaming</a:t>
                      </a:r>
                      <a:r>
                        <a:rPr lang="es-CO" sz="1600" dirty="0"/>
                        <a:t> limitado).</a:t>
                      </a: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Ambos, muy flexible.</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Ambos, con </a:t>
                      </a:r>
                      <a:r>
                        <a:rPr lang="es-ES" sz="1600" dirty="0" err="1"/>
                        <a:t>upserts</a:t>
                      </a:r>
                      <a:r>
                        <a:rPr lang="es-ES" sz="1600" dirty="0"/>
                        <a:t> y CDC a escala.</a:t>
                      </a:r>
                      <a:endParaRPr lang="es-ES"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a:t>
                      </a: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837392670"/>
                  </a:ext>
                </a:extLst>
              </a:tr>
              <a:tr h="726868">
                <a:tc>
                  <a:txBody>
                    <a:bodyPr/>
                    <a:lstStyle/>
                    <a:p>
                      <a:pPr>
                        <a:buNone/>
                      </a:pPr>
                      <a:r>
                        <a:rPr lang="es-CO" sz="1800" b="1" dirty="0"/>
                        <a:t>Costos</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Almacenamiento y licencias más altos.</a:t>
                      </a:r>
                      <a:endParaRPr lang="es-ES"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Almacenamiento muy bajo; cómputo por uso.</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Almacenamiento bajo; cómputo puede subir si no se optimiza.</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Costos de coordinación/gobernanza </a:t>
                      </a:r>
                      <a:r>
                        <a:rPr lang="es-ES" sz="1600" dirty="0" err="1"/>
                        <a:t>aum</a:t>
                      </a:r>
                      <a:r>
                        <a:rPr lang="es-ES" sz="1600" dirty="0"/>
                        <a:t>; depende de la base técnica.</a:t>
                      </a: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865981446"/>
                  </a:ext>
                </a:extLst>
              </a:tr>
              <a:tr h="691545">
                <a:tc>
                  <a:txBody>
                    <a:bodyPr/>
                    <a:lstStyle/>
                    <a:p>
                      <a:pPr>
                        <a:buNone/>
                      </a:pPr>
                      <a:r>
                        <a:rPr lang="es-CO" sz="1800" b="1" dirty="0"/>
                        <a:t>Gobernanza/Seguridad</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Centralizada y robusta.</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Más compleja; requiere catálogo y políticas.</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dirty="0"/>
                        <a:t>Robusta con catálogo + RBAC/mascarado.</a:t>
                      </a: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Federada: estándares comunes + cumplimiento por dominio.</a:t>
                      </a:r>
                      <a:endParaRPr lang="es-ES" sz="160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500517744"/>
                  </a:ext>
                </a:extLst>
              </a:tr>
              <a:tr h="564156">
                <a:tc>
                  <a:txBody>
                    <a:bodyPr/>
                    <a:lstStyle/>
                    <a:p>
                      <a:pPr>
                        <a:buNone/>
                      </a:pPr>
                      <a:r>
                        <a:rPr lang="es-CO" sz="1800" b="1" dirty="0"/>
                        <a:t>Escalabilidad</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Media–Alta.</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Muy alta (petabytes).</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dirty="0"/>
                        <a:t>Muy alta.</a:t>
                      </a:r>
                      <a:endParaRPr lang="es-CO" sz="16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Organizacional: escala con más dominios y data </a:t>
                      </a:r>
                      <a:r>
                        <a:rPr lang="es-ES" sz="1600" dirty="0" err="1"/>
                        <a:t>products</a:t>
                      </a:r>
                      <a:r>
                        <a:rPr lang="es-ES" sz="1600" dirty="0"/>
                        <a:t>.</a:t>
                      </a: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1699072608"/>
                  </a:ext>
                </a:extLst>
              </a:tr>
              <a:tr h="494854">
                <a:tc>
                  <a:txBody>
                    <a:bodyPr/>
                    <a:lstStyle/>
                    <a:p>
                      <a:pPr>
                        <a:buNone/>
                      </a:pPr>
                      <a:r>
                        <a:rPr lang="es-CO" sz="1800" b="1"/>
                        <a:t>Latencia</a:t>
                      </a:r>
                      <a:endParaRPr lang="es-CO" sz="18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Baja para consultas repetitivas.</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Variable.</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Buena (con materializations y optimize).</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a:t>
                      </a: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96693280"/>
                  </a:ext>
                </a:extLst>
              </a:tr>
              <a:tr h="494854">
                <a:tc>
                  <a:txBody>
                    <a:bodyPr/>
                    <a:lstStyle/>
                    <a:p>
                      <a:pPr>
                        <a:buNone/>
                      </a:pPr>
                      <a:r>
                        <a:rPr lang="es-CO" sz="1800" b="1" dirty="0"/>
                        <a:t>Usuarios típicos</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Analistas BI, finanzas.</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Científicos/ingenieros de datos, ML.</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BI + DS/ML + analítica en general.</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dirty="0"/>
                        <a:t>Equipos de negocio por dominio (</a:t>
                      </a:r>
                      <a:r>
                        <a:rPr lang="es-CO" sz="1600" dirty="0" err="1"/>
                        <a:t>owners</a:t>
                      </a:r>
                      <a:r>
                        <a:rPr lang="es-CO" sz="1600" dirty="0"/>
                        <a:t>).</a:t>
                      </a:r>
                      <a:endParaRPr lang="es-CO"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3706871314"/>
                  </a:ext>
                </a:extLst>
              </a:tr>
              <a:tr h="726868">
                <a:tc>
                  <a:txBody>
                    <a:bodyPr/>
                    <a:lstStyle/>
                    <a:p>
                      <a:pPr>
                        <a:buNone/>
                      </a:pPr>
                      <a:r>
                        <a:rPr lang="es-CO" sz="1800" b="1" dirty="0"/>
                        <a:t>Pros clave</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Calidad, consistencia, velocidad en reporting.</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Flexibilidad, costo, diversidad de datos.</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Una sola fuente para BI+ML, ACID en formatos abiertos.</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Autonomía, escalado organizacional, foco en valor por dominio.</a:t>
                      </a: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4209261721"/>
                  </a:ext>
                </a:extLst>
              </a:tr>
              <a:tr h="691545">
                <a:tc>
                  <a:txBody>
                    <a:bodyPr/>
                    <a:lstStyle/>
                    <a:p>
                      <a:pPr>
                        <a:buNone/>
                      </a:pPr>
                      <a:r>
                        <a:rPr lang="es-CO" sz="1800" b="1" dirty="0"/>
                        <a:t>Contras clave</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Rigidez, ETL costoso, lock-in.</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Caos si no hay gobernanza; rendimiento irregular.</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a:t>Operación y tuning requieren madurez.</a:t>
                      </a:r>
                      <a:endParaRPr lang="es-ES"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ES" sz="1600" dirty="0"/>
                        <a:t>Complejidad de coordinación y gobierno; interfaces dispares.</a:t>
                      </a:r>
                      <a:endParaRPr lang="es-ES"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2706862689"/>
                  </a:ext>
                </a:extLst>
              </a:tr>
              <a:tr h="818937">
                <a:tc>
                  <a:txBody>
                    <a:bodyPr/>
                    <a:lstStyle/>
                    <a:p>
                      <a:pPr>
                        <a:buNone/>
                      </a:pPr>
                      <a:r>
                        <a:rPr lang="es-CO" sz="1800" b="1" dirty="0"/>
                        <a:t>Ejemplos en AWS</a:t>
                      </a:r>
                      <a:endParaRPr lang="es-CO" sz="1800" dirty="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Redshift/Redshift RA3, QuickSight.</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S3 + Glue + Athena/EMR/Trino.</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a:t>S3 + (Delta/Iceberg/Hudi) + Glue/Lake Formation + Athena/EMR/Redshift Spectrum.</a:t>
                      </a:r>
                      <a:endParaRPr lang="es-CO" sz="1600">
                        <a:latin typeface="Poppins" panose="00000500000000000000" pitchFamily="2" charset="0"/>
                        <a:cs typeface="Poppins" panose="00000500000000000000" pitchFamily="2" charset="0"/>
                      </a:endParaRPr>
                    </a:p>
                  </a:txBody>
                  <a:tcPr marL="28346" marR="28346" marT="14173" marB="14173" anchor="ctr"/>
                </a:tc>
                <a:tc>
                  <a:txBody>
                    <a:bodyPr/>
                    <a:lstStyle/>
                    <a:p>
                      <a:pPr>
                        <a:buNone/>
                      </a:pPr>
                      <a:r>
                        <a:rPr lang="es-CO" sz="1600" dirty="0"/>
                        <a:t>Data </a:t>
                      </a:r>
                      <a:r>
                        <a:rPr lang="es-CO" sz="1600" dirty="0" err="1"/>
                        <a:t>Mesh</a:t>
                      </a:r>
                      <a:r>
                        <a:rPr lang="es-CO" sz="1600" dirty="0"/>
                        <a:t> sobre </a:t>
                      </a:r>
                      <a:r>
                        <a:rPr lang="es-CO" sz="1600" dirty="0" err="1"/>
                        <a:t>Lakehouse</a:t>
                      </a:r>
                      <a:r>
                        <a:rPr lang="es-CO" sz="1600" dirty="0"/>
                        <a:t>/DW con Lake </a:t>
                      </a:r>
                      <a:r>
                        <a:rPr lang="es-CO" sz="1600" dirty="0" err="1"/>
                        <a:t>Formation</a:t>
                      </a:r>
                      <a:r>
                        <a:rPr lang="es-CO" sz="1600" dirty="0"/>
                        <a:t> (LF-Tags), estándares y </a:t>
                      </a:r>
                      <a:r>
                        <a:rPr lang="es-CO" sz="1600" dirty="0" err="1"/>
                        <a:t>platform</a:t>
                      </a:r>
                      <a:r>
                        <a:rPr lang="es-CO" sz="1600" dirty="0"/>
                        <a:t> </a:t>
                      </a:r>
                      <a:r>
                        <a:rPr lang="es-CO" sz="1600" dirty="0" err="1"/>
                        <a:t>team</a:t>
                      </a:r>
                      <a:r>
                        <a:rPr lang="es-CO" sz="1600" dirty="0"/>
                        <a:t>.</a:t>
                      </a:r>
                      <a:endParaRPr lang="es-CO" sz="1600" dirty="0">
                        <a:latin typeface="Poppins" panose="00000500000000000000" pitchFamily="2" charset="0"/>
                        <a:cs typeface="Poppins" panose="00000500000000000000" pitchFamily="2" charset="0"/>
                      </a:endParaRPr>
                    </a:p>
                  </a:txBody>
                  <a:tcPr marL="28346" marR="28346" marT="14173" marB="14173" anchor="ctr"/>
                </a:tc>
                <a:extLst>
                  <a:ext uri="{0D108BD9-81ED-4DB2-BD59-A6C34878D82A}">
                    <a16:rowId xmlns:a16="http://schemas.microsoft.com/office/drawing/2014/main" val="1941092483"/>
                  </a:ext>
                </a:extLst>
              </a:tr>
            </a:tbl>
          </a:graphicData>
        </a:graphic>
      </p:graphicFrame>
    </p:spTree>
    <p:extLst>
      <p:ext uri="{BB962C8B-B14F-4D97-AF65-F5344CB8AC3E}">
        <p14:creationId xmlns:p14="http://schemas.microsoft.com/office/powerpoint/2010/main" val="20439899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A3847804-A947-5B1D-3FEC-CD4EECC09114}"/>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E3E82A70-1631-42BD-DE19-80C6BB644BF4}"/>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58FE9571-50A6-641C-5976-2F9516C21A36}"/>
              </a:ext>
            </a:extLst>
          </p:cNvPr>
          <p:cNvGrpSpPr/>
          <p:nvPr/>
        </p:nvGrpSpPr>
        <p:grpSpPr>
          <a:xfrm>
            <a:off x="729525" y="274208"/>
            <a:ext cx="7909650" cy="2110792"/>
            <a:chOff x="0" y="-375833"/>
            <a:chExt cx="7433261" cy="2814390"/>
          </a:xfrm>
        </p:grpSpPr>
        <p:grpSp>
          <p:nvGrpSpPr>
            <p:cNvPr id="109" name="Google Shape;109;p2">
              <a:extLst>
                <a:ext uri="{FF2B5EF4-FFF2-40B4-BE49-F238E27FC236}">
                  <a16:creationId xmlns:a16="http://schemas.microsoft.com/office/drawing/2014/main" id="{E6ED201C-72A8-498E-4061-DBC9969BCF06}"/>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4F18ED00-FD69-B16A-3AD5-EB739B70F89C}"/>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F76A4C89-5B59-7D6B-3BF9-9FBC2CA0A91C}"/>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CC92C615-A465-C380-01B0-1DE435614AD3}"/>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Arquitectura Lambda</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49839D31-5C59-EBAB-CCD8-BD2C73260C8D}"/>
              </a:ext>
            </a:extLst>
          </p:cNvPr>
          <p:cNvSpPr txBox="1"/>
          <p:nvPr/>
        </p:nvSpPr>
        <p:spPr>
          <a:xfrm>
            <a:off x="1036716" y="2027307"/>
            <a:ext cx="7945513" cy="6463308"/>
          </a:xfrm>
          <a:prstGeom prst="rect">
            <a:avLst/>
          </a:prstGeom>
          <a:noFill/>
        </p:spPr>
        <p:txBody>
          <a:bodyPr wrap="square">
            <a:spAutoFit/>
          </a:bodyPr>
          <a:lstStyle/>
          <a:p>
            <a:r>
              <a:rPr lang="es-ES" sz="1800" dirty="0">
                <a:latin typeface="Poppins" panose="00000500000000000000" pitchFamily="2" charset="0"/>
                <a:cs typeface="Poppins" panose="00000500000000000000" pitchFamily="2" charset="0"/>
              </a:rPr>
              <a:t>Nathan </a:t>
            </a:r>
            <a:r>
              <a:rPr lang="es-ES" sz="1800" dirty="0" err="1">
                <a:latin typeface="Poppins" panose="00000500000000000000" pitchFamily="2" charset="0"/>
                <a:cs typeface="Poppins" panose="00000500000000000000" pitchFamily="2" charset="0"/>
              </a:rPr>
              <a:t>Marz</a:t>
            </a:r>
            <a:r>
              <a:rPr lang="es-ES" sz="1800" dirty="0">
                <a:latin typeface="Poppins" panose="00000500000000000000" pitchFamily="2" charset="0"/>
                <a:cs typeface="Poppins" panose="00000500000000000000" pitchFamily="2" charset="0"/>
              </a:rPr>
              <a:t> acuñó el término arquitectura Lambda: una arquitectura de procesamiento de datos diseñada para manejar grandes volúmenes de datos aprovechando tanto el procesamiento por lotes como el procesamiento en tiempo real.</a:t>
            </a:r>
          </a:p>
          <a:p>
            <a:endParaRPr lang="es-ES" sz="1800" dirty="0">
              <a:latin typeface="Poppins" panose="00000500000000000000" pitchFamily="2" charset="0"/>
              <a:cs typeface="Poppins" panose="00000500000000000000" pitchFamily="2" charset="0"/>
            </a:endParaRPr>
          </a:p>
          <a:p>
            <a:r>
              <a:rPr lang="es-ES" sz="1800" dirty="0">
                <a:latin typeface="Poppins" panose="00000500000000000000" pitchFamily="2" charset="0"/>
                <a:cs typeface="Poppins" panose="00000500000000000000" pitchFamily="2" charset="0"/>
              </a:rPr>
              <a:t>Patrón que combina dos rutas de procesamiento para el </a:t>
            </a:r>
            <a:r>
              <a:rPr lang="es-ES" sz="1800" b="1" dirty="0">
                <a:latin typeface="Poppins" panose="00000500000000000000" pitchFamily="2" charset="0"/>
                <a:cs typeface="Poppins" panose="00000500000000000000" pitchFamily="2" charset="0"/>
              </a:rPr>
              <a:t>mismo dato de eventos</a:t>
            </a:r>
            <a:r>
              <a:rPr lang="es-ES" sz="1800" dirty="0">
                <a:latin typeface="Poppins" panose="00000500000000000000" pitchFamily="2" charset="0"/>
                <a:cs typeface="Poppins" panose="00000500000000000000" pitchFamily="2" charset="0"/>
              </a:rPr>
              <a:t>:</a:t>
            </a:r>
          </a:p>
          <a:p>
            <a:endParaRPr lang="es-ES" sz="1800" dirty="0">
              <a:latin typeface="Poppins" panose="00000500000000000000" pitchFamily="2" charset="0"/>
              <a:cs typeface="Poppins" panose="00000500000000000000" pitchFamily="2" charset="0"/>
            </a:endParaRPr>
          </a:p>
          <a:p>
            <a:r>
              <a:rPr lang="es-ES" sz="1800" b="1" dirty="0" err="1">
                <a:latin typeface="Poppins" panose="00000500000000000000" pitchFamily="2" charset="0"/>
                <a:cs typeface="Poppins" panose="00000500000000000000" pitchFamily="2" charset="0"/>
              </a:rPr>
              <a:t>Batch</a:t>
            </a:r>
            <a:r>
              <a:rPr lang="es-ES" sz="1800" b="1" dirty="0">
                <a:latin typeface="Poppins" panose="00000500000000000000" pitchFamily="2" charset="0"/>
                <a:cs typeface="Poppins" panose="00000500000000000000" pitchFamily="2" charset="0"/>
              </a:rPr>
              <a:t> </a:t>
            </a:r>
            <a:r>
              <a:rPr lang="es-ES" sz="1800" b="1" dirty="0" err="1">
                <a:latin typeface="Poppins" panose="00000500000000000000" pitchFamily="2" charset="0"/>
                <a:cs typeface="Poppins" panose="00000500000000000000" pitchFamily="2" charset="0"/>
              </a:rPr>
              <a:t>layer</a:t>
            </a:r>
            <a:r>
              <a:rPr lang="es-ES" sz="1800" dirty="0">
                <a:latin typeface="Poppins" panose="00000500000000000000" pitchFamily="2" charset="0"/>
                <a:cs typeface="Poppins" panose="00000500000000000000" pitchFamily="2" charset="0"/>
              </a:rPr>
              <a:t>: reprocesa históricos en lotes para máxima exactitud (fuente de verdad).</a:t>
            </a:r>
          </a:p>
          <a:p>
            <a:r>
              <a:rPr lang="es-ES" sz="1800" b="1" dirty="0" err="1">
                <a:latin typeface="Poppins" panose="00000500000000000000" pitchFamily="2" charset="0"/>
                <a:cs typeface="Poppins" panose="00000500000000000000" pitchFamily="2" charset="0"/>
              </a:rPr>
              <a:t>Speed</a:t>
            </a:r>
            <a:r>
              <a:rPr lang="es-ES" sz="1800" b="1" dirty="0">
                <a:latin typeface="Poppins" panose="00000500000000000000" pitchFamily="2" charset="0"/>
                <a:cs typeface="Poppins" panose="00000500000000000000" pitchFamily="2" charset="0"/>
              </a:rPr>
              <a:t>/</a:t>
            </a:r>
            <a:r>
              <a:rPr lang="es-ES" sz="1800" b="1" dirty="0" err="1">
                <a:latin typeface="Poppins" panose="00000500000000000000" pitchFamily="2" charset="0"/>
                <a:cs typeface="Poppins" panose="00000500000000000000" pitchFamily="2" charset="0"/>
              </a:rPr>
              <a:t>Streaming</a:t>
            </a:r>
            <a:r>
              <a:rPr lang="es-ES" sz="1800" b="1" dirty="0">
                <a:latin typeface="Poppins" panose="00000500000000000000" pitchFamily="2" charset="0"/>
                <a:cs typeface="Poppins" panose="00000500000000000000" pitchFamily="2" charset="0"/>
              </a:rPr>
              <a:t> </a:t>
            </a:r>
            <a:r>
              <a:rPr lang="es-ES" sz="1800" b="1" dirty="0" err="1">
                <a:latin typeface="Poppins" panose="00000500000000000000" pitchFamily="2" charset="0"/>
                <a:cs typeface="Poppins" panose="00000500000000000000" pitchFamily="2" charset="0"/>
              </a:rPr>
              <a:t>layer</a:t>
            </a:r>
            <a:r>
              <a:rPr lang="es-ES" sz="1800" dirty="0">
                <a:latin typeface="Poppins" panose="00000500000000000000" pitchFamily="2" charset="0"/>
                <a:cs typeface="Poppins" panose="00000500000000000000" pitchFamily="2" charset="0"/>
              </a:rPr>
              <a:t>: procesa eventos </a:t>
            </a:r>
            <a:r>
              <a:rPr lang="es-ES" sz="1800" b="1" dirty="0">
                <a:latin typeface="Poppins" panose="00000500000000000000" pitchFamily="2" charset="0"/>
                <a:cs typeface="Poppins" panose="00000500000000000000" pitchFamily="2" charset="0"/>
              </a:rPr>
              <a:t>en tiempo real</a:t>
            </a:r>
            <a:r>
              <a:rPr lang="es-ES" sz="1800" dirty="0">
                <a:latin typeface="Poppins" panose="00000500000000000000" pitchFamily="2" charset="0"/>
                <a:cs typeface="Poppins" panose="00000500000000000000" pitchFamily="2" charset="0"/>
              </a:rPr>
              <a:t> para baja latencia.</a:t>
            </a:r>
          </a:p>
          <a:p>
            <a:r>
              <a:rPr lang="es-ES" sz="1800" b="1" dirty="0" err="1">
                <a:latin typeface="Poppins" panose="00000500000000000000" pitchFamily="2" charset="0"/>
                <a:cs typeface="Poppins" panose="00000500000000000000" pitchFamily="2" charset="0"/>
              </a:rPr>
              <a:t>Serving</a:t>
            </a:r>
            <a:r>
              <a:rPr lang="es-ES" sz="1800" b="1" dirty="0">
                <a:latin typeface="Poppins" panose="00000500000000000000" pitchFamily="2" charset="0"/>
                <a:cs typeface="Poppins" panose="00000500000000000000" pitchFamily="2" charset="0"/>
              </a:rPr>
              <a:t> </a:t>
            </a:r>
            <a:r>
              <a:rPr lang="es-ES" sz="1800" b="1" dirty="0" err="1">
                <a:latin typeface="Poppins" panose="00000500000000000000" pitchFamily="2" charset="0"/>
                <a:cs typeface="Poppins" panose="00000500000000000000" pitchFamily="2" charset="0"/>
              </a:rPr>
              <a:t>layer</a:t>
            </a:r>
            <a:r>
              <a:rPr lang="es-ES" sz="1800" dirty="0">
                <a:latin typeface="Poppins" panose="00000500000000000000" pitchFamily="2" charset="0"/>
                <a:cs typeface="Poppins" panose="00000500000000000000" pitchFamily="2" charset="0"/>
              </a:rPr>
              <a:t>: expone vistas/outputs unificados hacia aplicaciones/BI/ML.</a:t>
            </a:r>
          </a:p>
          <a:p>
            <a:endParaRPr lang="es-ES" sz="1800" dirty="0">
              <a:latin typeface="Poppins" panose="00000500000000000000" pitchFamily="2" charset="0"/>
              <a:cs typeface="Poppins" panose="00000500000000000000" pitchFamily="2" charset="0"/>
            </a:endParaRPr>
          </a:p>
          <a:p>
            <a:r>
              <a:rPr lang="es-ES" sz="1800" dirty="0">
                <a:latin typeface="Poppins" panose="00000500000000000000" pitchFamily="2" charset="0"/>
                <a:cs typeface="Poppins" panose="00000500000000000000" pitchFamily="2" charset="0"/>
              </a:rPr>
              <a:t>OJO: “Lambda” aquí es el </a:t>
            </a:r>
            <a:r>
              <a:rPr lang="es-ES" sz="1800" b="1" dirty="0">
                <a:latin typeface="Poppins" panose="00000500000000000000" pitchFamily="2" charset="0"/>
                <a:cs typeface="Poppins" panose="00000500000000000000" pitchFamily="2" charset="0"/>
              </a:rPr>
              <a:t>patrón de arquitectura</a:t>
            </a:r>
            <a:r>
              <a:rPr lang="es-ES" sz="1800" dirty="0">
                <a:latin typeface="Poppins" panose="00000500000000000000" pitchFamily="2" charset="0"/>
                <a:cs typeface="Poppins" panose="00000500000000000000" pitchFamily="2" charset="0"/>
              </a:rPr>
              <a:t>, no el servicio </a:t>
            </a:r>
            <a:r>
              <a:rPr lang="es-ES" sz="1800" b="1" dirty="0">
                <a:latin typeface="Poppins" panose="00000500000000000000" pitchFamily="2" charset="0"/>
                <a:cs typeface="Poppins" panose="00000500000000000000" pitchFamily="2" charset="0"/>
              </a:rPr>
              <a:t>AWS Lambda</a:t>
            </a:r>
            <a:r>
              <a:rPr lang="es-ES" sz="1800" dirty="0">
                <a:latin typeface="Poppins" panose="00000500000000000000" pitchFamily="2" charset="0"/>
                <a:cs typeface="Poppins" panose="00000500000000000000" pitchFamily="2" charset="0"/>
              </a:rPr>
              <a:t> (aunque AWS Lambda puede participar).</a:t>
            </a:r>
          </a:p>
          <a:p>
            <a:endParaRPr lang="es-ES" sz="1800" dirty="0">
              <a:latin typeface="Poppins" panose="00000500000000000000" pitchFamily="2" charset="0"/>
              <a:cs typeface="Poppins" panose="00000500000000000000" pitchFamily="2" charset="0"/>
            </a:endParaRPr>
          </a:p>
          <a:p>
            <a:r>
              <a:rPr lang="es-ES" sz="1800" dirty="0">
                <a:latin typeface="Poppins" panose="00000500000000000000" pitchFamily="2" charset="0"/>
                <a:cs typeface="Poppins" panose="00000500000000000000" pitchFamily="2" charset="0"/>
              </a:rPr>
              <a:t>Dos opciones para una arquitectura Lambda</a:t>
            </a:r>
          </a:p>
          <a:p>
            <a:endParaRPr lang="es-ES" sz="1800" dirty="0">
              <a:latin typeface="Poppins" panose="00000500000000000000" pitchFamily="2" charset="0"/>
              <a:cs typeface="Poppins" panose="00000500000000000000" pitchFamily="2" charset="0"/>
            </a:endParaRPr>
          </a:p>
          <a:p>
            <a:r>
              <a:rPr lang="es-ES" sz="1800" dirty="0">
                <a:latin typeface="Poppins" panose="00000500000000000000" pitchFamily="2" charset="0"/>
                <a:cs typeface="Poppins" panose="00000500000000000000" pitchFamily="2" charset="0"/>
              </a:rPr>
              <a:t>El enfoque inicial proporcionaba una capa de servicio unificada. Esta capa unifica las capas de procesamiento en tiempo real y por lotes.</a:t>
            </a:r>
            <a:endParaRPr lang="es-CO" sz="1800" dirty="0">
              <a:latin typeface="Poppins" panose="00000500000000000000" pitchFamily="2" charset="0"/>
              <a:cs typeface="Poppins" panose="00000500000000000000" pitchFamily="2" charset="0"/>
            </a:endParaRPr>
          </a:p>
        </p:txBody>
      </p:sp>
      <p:pic>
        <p:nvPicPr>
          <p:cNvPr id="8194" name="Picture 2" descr="Lambda Architecture with Unified Serving Layer">
            <a:extLst>
              <a:ext uri="{FF2B5EF4-FFF2-40B4-BE49-F238E27FC236}">
                <a16:creationId xmlns:a16="http://schemas.microsoft.com/office/drawing/2014/main" id="{AB24A15C-A4A9-371D-9932-015A5FB171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05771" y="1510530"/>
            <a:ext cx="8253724" cy="3465315"/>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Lambda Architecture with Two Separate Serving Layers">
            <a:extLst>
              <a:ext uri="{FF2B5EF4-FFF2-40B4-BE49-F238E27FC236}">
                <a16:creationId xmlns:a16="http://schemas.microsoft.com/office/drawing/2014/main" id="{F2F28667-E27E-01B1-1DA4-1F6EDB440A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86549" y="5604532"/>
            <a:ext cx="8253725" cy="36918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7520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D226C12A-30CD-2DF0-4DBD-8DBDE169DBD7}"/>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D794529D-ED19-9F60-C0CD-3C60CD9599F4}"/>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7CD79273-C80E-8543-4E6F-628327DD9276}"/>
              </a:ext>
            </a:extLst>
          </p:cNvPr>
          <p:cNvGrpSpPr/>
          <p:nvPr/>
        </p:nvGrpSpPr>
        <p:grpSpPr>
          <a:xfrm>
            <a:off x="729525" y="274208"/>
            <a:ext cx="7909650" cy="2110792"/>
            <a:chOff x="0" y="-375833"/>
            <a:chExt cx="7433261" cy="2814390"/>
          </a:xfrm>
        </p:grpSpPr>
        <p:grpSp>
          <p:nvGrpSpPr>
            <p:cNvPr id="109" name="Google Shape;109;p2">
              <a:extLst>
                <a:ext uri="{FF2B5EF4-FFF2-40B4-BE49-F238E27FC236}">
                  <a16:creationId xmlns:a16="http://schemas.microsoft.com/office/drawing/2014/main" id="{52617312-3563-70C1-FDAE-FF3F24313413}"/>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10554DCF-5A83-CFD2-4651-00D4230CC8B8}"/>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C2CCE09B-ABDF-4E91-70D6-FA2375909DCA}"/>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AD113B8A-A0DB-22C8-CB69-2BCF6EFD8397}"/>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Arquitectura Lambda</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4" name="Imagen 3">
            <a:extLst>
              <a:ext uri="{FF2B5EF4-FFF2-40B4-BE49-F238E27FC236}">
                <a16:creationId xmlns:a16="http://schemas.microsoft.com/office/drawing/2014/main" id="{57D4BA55-FE00-6FA9-5BDE-52B8E97E4C2E}"/>
              </a:ext>
            </a:extLst>
          </p:cNvPr>
          <p:cNvPicPr>
            <a:picLocks noChangeAspect="1"/>
          </p:cNvPicPr>
          <p:nvPr/>
        </p:nvPicPr>
        <p:blipFill>
          <a:blip r:embed="rId4"/>
          <a:stretch>
            <a:fillRect/>
          </a:stretch>
        </p:blipFill>
        <p:spPr>
          <a:xfrm>
            <a:off x="2418901" y="2749272"/>
            <a:ext cx="13450197" cy="52963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126570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D273093A-A8F8-0CAC-5600-65F1CEB3FAA3}"/>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C3088BCE-6BC2-B19E-A424-A57E5048B437}"/>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CA93E73D-4122-6553-CBF9-87DA17EA45D6}"/>
              </a:ext>
            </a:extLst>
          </p:cNvPr>
          <p:cNvGrpSpPr/>
          <p:nvPr/>
        </p:nvGrpSpPr>
        <p:grpSpPr>
          <a:xfrm>
            <a:off x="729525" y="274208"/>
            <a:ext cx="7909650" cy="2110792"/>
            <a:chOff x="0" y="-375833"/>
            <a:chExt cx="7433261" cy="2814390"/>
          </a:xfrm>
        </p:grpSpPr>
        <p:grpSp>
          <p:nvGrpSpPr>
            <p:cNvPr id="109" name="Google Shape;109;p2">
              <a:extLst>
                <a:ext uri="{FF2B5EF4-FFF2-40B4-BE49-F238E27FC236}">
                  <a16:creationId xmlns:a16="http://schemas.microsoft.com/office/drawing/2014/main" id="{C96F37D9-65C7-9B1A-187F-8176D9BEC5BE}"/>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5B92E01B-E879-CD90-B851-5C83D7D4669C}"/>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21425E52-E66D-B33D-6413-65021723F724}"/>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39330BF7-4627-C2FD-1133-A076276C98E8}"/>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Arquitectura Lambda</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C7B0225B-A7B9-412E-7E1F-B5693529D4BF}"/>
              </a:ext>
            </a:extLst>
          </p:cNvPr>
          <p:cNvSpPr txBox="1"/>
          <p:nvPr/>
        </p:nvSpPr>
        <p:spPr>
          <a:xfrm>
            <a:off x="1278891" y="2066170"/>
            <a:ext cx="6535084" cy="5847755"/>
          </a:xfrm>
          <a:prstGeom prst="rect">
            <a:avLst/>
          </a:prstGeom>
          <a:noFill/>
        </p:spPr>
        <p:txBody>
          <a:bodyPr wrap="square">
            <a:spAutoFit/>
          </a:bodyPr>
          <a:lstStyle/>
          <a:p>
            <a:r>
              <a:rPr lang="es-ES" sz="2000" b="1" dirty="0">
                <a:latin typeface="Poppins" panose="00000500000000000000" pitchFamily="2" charset="0"/>
                <a:cs typeface="Poppins" panose="00000500000000000000" pitchFamily="2" charset="0"/>
              </a:rPr>
              <a:t>Ventajas</a:t>
            </a:r>
          </a:p>
          <a:p>
            <a:endParaRPr lang="es-ES" sz="2000" b="1" dirty="0">
              <a:latin typeface="Poppins" panose="00000500000000000000" pitchFamily="2" charset="0"/>
              <a:cs typeface="Poppins" panose="00000500000000000000" pitchFamily="2" charset="0"/>
            </a:endParaRPr>
          </a:p>
          <a:p>
            <a:r>
              <a:rPr lang="es-ES" sz="2000" b="1" dirty="0">
                <a:latin typeface="Poppins" panose="00000500000000000000" pitchFamily="2" charset="0"/>
                <a:cs typeface="Poppins" panose="00000500000000000000" pitchFamily="2" charset="0"/>
              </a:rPr>
              <a:t>Baja latencia + alta exactitud</a:t>
            </a:r>
            <a:r>
              <a:rPr lang="es-ES" sz="2000" dirty="0">
                <a:latin typeface="Poppins" panose="00000500000000000000" pitchFamily="2" charset="0"/>
                <a:cs typeface="Poppins" panose="00000500000000000000" pitchFamily="2" charset="0"/>
              </a:rPr>
              <a:t>: resultados rápidos por </a:t>
            </a:r>
            <a:r>
              <a:rPr lang="es-ES" sz="2000" dirty="0" err="1">
                <a:latin typeface="Poppins" panose="00000500000000000000" pitchFamily="2" charset="0"/>
                <a:cs typeface="Poppins" panose="00000500000000000000" pitchFamily="2" charset="0"/>
              </a:rPr>
              <a:t>streaming</a:t>
            </a:r>
            <a:r>
              <a:rPr lang="es-ES" sz="2000" dirty="0">
                <a:latin typeface="Poppins" panose="00000500000000000000" pitchFamily="2" charset="0"/>
                <a:cs typeface="Poppins" panose="00000500000000000000" pitchFamily="2" charset="0"/>
              </a:rPr>
              <a:t> y corrección posterior por </a:t>
            </a:r>
            <a:r>
              <a:rPr lang="es-ES" sz="2000" dirty="0" err="1">
                <a:latin typeface="Poppins" panose="00000500000000000000" pitchFamily="2" charset="0"/>
                <a:cs typeface="Poppins" panose="00000500000000000000" pitchFamily="2" charset="0"/>
              </a:rPr>
              <a:t>batch</a:t>
            </a:r>
            <a:r>
              <a:rPr lang="es-ES" sz="2000" dirty="0">
                <a:latin typeface="Poppins" panose="00000500000000000000" pitchFamily="2" charset="0"/>
                <a:cs typeface="Poppins" panose="00000500000000000000" pitchFamily="2" charset="0"/>
              </a:rPr>
              <a:t>.</a:t>
            </a:r>
          </a:p>
          <a:p>
            <a:r>
              <a:rPr lang="es-ES" sz="2000" b="1" dirty="0">
                <a:latin typeface="Poppins" panose="00000500000000000000" pitchFamily="2" charset="0"/>
                <a:cs typeface="Poppins" panose="00000500000000000000" pitchFamily="2" charset="0"/>
              </a:rPr>
              <a:t>Robustez ante errores</a:t>
            </a:r>
            <a:r>
              <a:rPr lang="es-ES" sz="2000" dirty="0">
                <a:latin typeface="Poppins" panose="00000500000000000000" pitchFamily="2" charset="0"/>
                <a:cs typeface="Poppins" panose="00000500000000000000" pitchFamily="2" charset="0"/>
              </a:rPr>
              <a:t>: si la capa </a:t>
            </a:r>
            <a:r>
              <a:rPr lang="es-ES" sz="2000" dirty="0" err="1">
                <a:latin typeface="Poppins" panose="00000500000000000000" pitchFamily="2" charset="0"/>
                <a:cs typeface="Poppins" panose="00000500000000000000" pitchFamily="2" charset="0"/>
              </a:rPr>
              <a:t>streaming</a:t>
            </a:r>
            <a:r>
              <a:rPr lang="es-ES" sz="2000" dirty="0">
                <a:latin typeface="Poppins" panose="00000500000000000000" pitchFamily="2" charset="0"/>
                <a:cs typeface="Poppins" panose="00000500000000000000" pitchFamily="2" charset="0"/>
              </a:rPr>
              <a:t> falla o se degrada, el </a:t>
            </a:r>
            <a:r>
              <a:rPr lang="es-ES" sz="2000" dirty="0" err="1">
                <a:latin typeface="Poppins" panose="00000500000000000000" pitchFamily="2" charset="0"/>
                <a:cs typeface="Poppins" panose="00000500000000000000" pitchFamily="2" charset="0"/>
              </a:rPr>
              <a:t>batch</a:t>
            </a:r>
            <a:r>
              <a:rPr lang="es-ES" sz="2000" dirty="0">
                <a:latin typeface="Poppins" panose="00000500000000000000" pitchFamily="2" charset="0"/>
                <a:cs typeface="Poppins" panose="00000500000000000000" pitchFamily="2" charset="0"/>
              </a:rPr>
              <a:t> puede </a:t>
            </a:r>
            <a:r>
              <a:rPr lang="es-ES" sz="2000" b="1" dirty="0">
                <a:latin typeface="Poppins" panose="00000500000000000000" pitchFamily="2" charset="0"/>
                <a:cs typeface="Poppins" panose="00000500000000000000" pitchFamily="2" charset="0"/>
              </a:rPr>
              <a:t>reconstruir</a:t>
            </a:r>
            <a:r>
              <a:rPr lang="es-ES" sz="2000" dirty="0">
                <a:latin typeface="Poppins" panose="00000500000000000000" pitchFamily="2" charset="0"/>
                <a:cs typeface="Poppins" panose="00000500000000000000" pitchFamily="2" charset="0"/>
              </a:rPr>
              <a:t> el estado correcto.</a:t>
            </a:r>
          </a:p>
          <a:p>
            <a:r>
              <a:rPr lang="es-ES" sz="2000" b="1" dirty="0" err="1">
                <a:latin typeface="Poppins" panose="00000500000000000000" pitchFamily="2" charset="0"/>
                <a:cs typeface="Poppins" panose="00000500000000000000" pitchFamily="2" charset="0"/>
              </a:rPr>
              <a:t>Backfills</a:t>
            </a:r>
            <a:r>
              <a:rPr lang="es-ES" sz="2000" b="1" dirty="0">
                <a:latin typeface="Poppins" panose="00000500000000000000" pitchFamily="2" charset="0"/>
                <a:cs typeface="Poppins" panose="00000500000000000000" pitchFamily="2" charset="0"/>
              </a:rPr>
              <a:t> y </a:t>
            </a:r>
            <a:r>
              <a:rPr lang="es-ES" sz="2000" b="1" dirty="0" err="1">
                <a:latin typeface="Poppins" panose="00000500000000000000" pitchFamily="2" charset="0"/>
                <a:cs typeface="Poppins" panose="00000500000000000000" pitchFamily="2" charset="0"/>
              </a:rPr>
              <a:t>replays</a:t>
            </a:r>
            <a:r>
              <a:rPr lang="es-ES" sz="2000" b="1" dirty="0">
                <a:latin typeface="Poppins" panose="00000500000000000000" pitchFamily="2" charset="0"/>
                <a:cs typeface="Poppins" panose="00000500000000000000" pitchFamily="2" charset="0"/>
              </a:rPr>
              <a:t> controlados</a:t>
            </a:r>
            <a:r>
              <a:rPr lang="es-ES" sz="2000" dirty="0">
                <a:latin typeface="Poppins" panose="00000500000000000000" pitchFamily="2" charset="0"/>
                <a:cs typeface="Poppins" panose="00000500000000000000" pitchFamily="2" charset="0"/>
              </a:rPr>
              <a:t>: permite recalcular métricas cuando cambian reglas o llega data atrasada.</a:t>
            </a:r>
          </a:p>
          <a:p>
            <a:r>
              <a:rPr lang="es-ES" sz="2000" b="1" dirty="0">
                <a:latin typeface="Poppins" panose="00000500000000000000" pitchFamily="2" charset="0"/>
                <a:cs typeface="Poppins" panose="00000500000000000000" pitchFamily="2" charset="0"/>
              </a:rPr>
              <a:t>Escalabilidad</a:t>
            </a:r>
            <a:r>
              <a:rPr lang="es-ES" sz="2000" dirty="0">
                <a:latin typeface="Poppins" panose="00000500000000000000" pitchFamily="2" charset="0"/>
                <a:cs typeface="Poppins" panose="00000500000000000000" pitchFamily="2" charset="0"/>
              </a:rPr>
              <a:t>: cada capa escala de forma independiente según volumen y </a:t>
            </a:r>
            <a:r>
              <a:rPr lang="es-ES" sz="2000" dirty="0" err="1">
                <a:latin typeface="Poppins" panose="00000500000000000000" pitchFamily="2" charset="0"/>
                <a:cs typeface="Poppins" panose="00000500000000000000" pitchFamily="2" charset="0"/>
              </a:rPr>
              <a:t>SLOs</a:t>
            </a:r>
            <a:r>
              <a:rPr lang="es-ES" sz="2000" dirty="0">
                <a:latin typeface="Poppins" panose="00000500000000000000" pitchFamily="2" charset="0"/>
                <a:cs typeface="Poppins" panose="00000500000000000000" pitchFamily="2" charset="0"/>
              </a:rPr>
              <a:t>.</a:t>
            </a:r>
          </a:p>
          <a:p>
            <a:r>
              <a:rPr lang="es-ES" sz="2000" b="1" dirty="0">
                <a:latin typeface="Poppins" panose="00000500000000000000" pitchFamily="2" charset="0"/>
                <a:cs typeface="Poppins" panose="00000500000000000000" pitchFamily="2" charset="0"/>
              </a:rPr>
              <a:t>Aislamiento de cargas</a:t>
            </a:r>
            <a:r>
              <a:rPr lang="es-ES" sz="2000" dirty="0">
                <a:latin typeface="Poppins" panose="00000500000000000000" pitchFamily="2" charset="0"/>
                <a:cs typeface="Poppins" panose="00000500000000000000" pitchFamily="2" charset="0"/>
              </a:rPr>
              <a:t>: analítica histórica pesada no afecta la capa en tiempo real.</a:t>
            </a:r>
          </a:p>
          <a:p>
            <a:r>
              <a:rPr lang="es-ES" sz="2000" b="1" dirty="0">
                <a:latin typeface="Poppins" panose="00000500000000000000" pitchFamily="2" charset="0"/>
                <a:cs typeface="Poppins" panose="00000500000000000000" pitchFamily="2" charset="0"/>
              </a:rPr>
              <a:t>Flexibilidad de herramientas</a:t>
            </a:r>
            <a:r>
              <a:rPr lang="es-ES" sz="2000" dirty="0">
                <a:latin typeface="Poppins" panose="00000500000000000000" pitchFamily="2" charset="0"/>
                <a:cs typeface="Poppins" panose="00000500000000000000" pitchFamily="2" charset="0"/>
              </a:rPr>
              <a:t>: puedes elegir motores óptimos para </a:t>
            </a:r>
            <a:r>
              <a:rPr lang="es-ES" sz="2000" dirty="0" err="1">
                <a:latin typeface="Poppins" panose="00000500000000000000" pitchFamily="2" charset="0"/>
                <a:cs typeface="Poppins" panose="00000500000000000000" pitchFamily="2" charset="0"/>
              </a:rPr>
              <a:t>batch</a:t>
            </a:r>
            <a:r>
              <a:rPr lang="es-ES" sz="2000" dirty="0">
                <a:latin typeface="Poppins" panose="00000500000000000000" pitchFamily="2" charset="0"/>
                <a:cs typeface="Poppins" panose="00000500000000000000" pitchFamily="2" charset="0"/>
              </a:rPr>
              <a:t> vs </a:t>
            </a:r>
            <a:r>
              <a:rPr lang="es-ES" sz="2000" dirty="0" err="1">
                <a:latin typeface="Poppins" panose="00000500000000000000" pitchFamily="2" charset="0"/>
                <a:cs typeface="Poppins" panose="00000500000000000000" pitchFamily="2" charset="0"/>
              </a:rPr>
              <a:t>streaming</a:t>
            </a:r>
            <a:r>
              <a:rPr lang="es-ES" sz="2000" dirty="0">
                <a:latin typeface="Poppins" panose="00000500000000000000" pitchFamily="2" charset="0"/>
                <a:cs typeface="Poppins" panose="00000500000000000000" pitchFamily="2" charset="0"/>
              </a:rPr>
              <a:t>.</a:t>
            </a:r>
          </a:p>
          <a:p>
            <a:br>
              <a:rPr lang="es-ES" sz="1800" dirty="0"/>
            </a:br>
            <a:endParaRPr lang="es-ES" sz="1800" dirty="0"/>
          </a:p>
          <a:p>
            <a:endParaRPr lang="es-ES" sz="1800" dirty="0"/>
          </a:p>
        </p:txBody>
      </p:sp>
      <p:sp>
        <p:nvSpPr>
          <p:cNvPr id="4" name="CuadroTexto 3">
            <a:extLst>
              <a:ext uri="{FF2B5EF4-FFF2-40B4-BE49-F238E27FC236}">
                <a16:creationId xmlns:a16="http://schemas.microsoft.com/office/drawing/2014/main" id="{39B11DA4-123D-F719-0012-E59F4DB5A886}"/>
              </a:ext>
            </a:extLst>
          </p:cNvPr>
          <p:cNvSpPr txBox="1"/>
          <p:nvPr/>
        </p:nvSpPr>
        <p:spPr>
          <a:xfrm>
            <a:off x="9235440" y="2066170"/>
            <a:ext cx="7438389" cy="5324535"/>
          </a:xfrm>
          <a:prstGeom prst="rect">
            <a:avLst/>
          </a:prstGeom>
          <a:noFill/>
        </p:spPr>
        <p:txBody>
          <a:bodyPr wrap="square">
            <a:spAutoFit/>
          </a:bodyPr>
          <a:lstStyle/>
          <a:p>
            <a:r>
              <a:rPr lang="es-ES" sz="2000" b="1" dirty="0">
                <a:latin typeface="Poppins" panose="00000500000000000000" pitchFamily="2" charset="0"/>
                <a:cs typeface="Poppins" panose="00000500000000000000" pitchFamily="2" charset="0"/>
              </a:rPr>
              <a:t>Desventajas</a:t>
            </a:r>
          </a:p>
          <a:p>
            <a:endParaRPr lang="es-ES" sz="2000" b="1" dirty="0">
              <a:latin typeface="Poppins" panose="00000500000000000000" pitchFamily="2" charset="0"/>
              <a:cs typeface="Poppins" panose="00000500000000000000" pitchFamily="2" charset="0"/>
            </a:endParaRPr>
          </a:p>
          <a:p>
            <a:r>
              <a:rPr lang="es-ES" sz="2000" b="1" dirty="0">
                <a:latin typeface="Poppins" panose="00000500000000000000" pitchFamily="2" charset="0"/>
                <a:cs typeface="Poppins" panose="00000500000000000000" pitchFamily="2" charset="0"/>
              </a:rPr>
              <a:t>Doble lógica</a:t>
            </a:r>
            <a:r>
              <a:rPr lang="es-ES" sz="2000" dirty="0">
                <a:latin typeface="Poppins" panose="00000500000000000000" pitchFamily="2" charset="0"/>
                <a:cs typeface="Poppins" panose="00000500000000000000" pitchFamily="2" charset="0"/>
              </a:rPr>
              <a:t>: se duplica (o casi) la </a:t>
            </a:r>
            <a:r>
              <a:rPr lang="es-ES" sz="2000" b="1" dirty="0">
                <a:latin typeface="Poppins" panose="00000500000000000000" pitchFamily="2" charset="0"/>
                <a:cs typeface="Poppins" panose="00000500000000000000" pitchFamily="2" charset="0"/>
              </a:rPr>
              <a:t>lógica de negocio</a:t>
            </a:r>
            <a:r>
              <a:rPr lang="es-ES" sz="2000" dirty="0">
                <a:latin typeface="Poppins" panose="00000500000000000000" pitchFamily="2" charset="0"/>
                <a:cs typeface="Poppins" panose="00000500000000000000" pitchFamily="2" charset="0"/>
              </a:rPr>
              <a:t> en dos pipelines: más código que mantener.</a:t>
            </a:r>
          </a:p>
          <a:p>
            <a:r>
              <a:rPr lang="es-ES" sz="2000" b="1" dirty="0">
                <a:latin typeface="Poppins" panose="00000500000000000000" pitchFamily="2" charset="0"/>
                <a:cs typeface="Poppins" panose="00000500000000000000" pitchFamily="2" charset="0"/>
              </a:rPr>
              <a:t>Complejidad operativa</a:t>
            </a:r>
            <a:r>
              <a:rPr lang="es-ES" sz="2000" dirty="0">
                <a:latin typeface="Poppins" panose="00000500000000000000" pitchFamily="2" charset="0"/>
                <a:cs typeface="Poppins" panose="00000500000000000000" pitchFamily="2" charset="0"/>
              </a:rPr>
              <a:t>: monitoreo, </a:t>
            </a:r>
            <a:r>
              <a:rPr lang="es-ES" sz="2000" i="1" dirty="0" err="1">
                <a:latin typeface="Poppins" panose="00000500000000000000" pitchFamily="2" charset="0"/>
                <a:cs typeface="Poppins" panose="00000500000000000000" pitchFamily="2" charset="0"/>
              </a:rPr>
              <a:t>deploys</a:t>
            </a:r>
            <a:r>
              <a:rPr lang="es-ES" sz="2000" dirty="0">
                <a:latin typeface="Poppins" panose="00000500000000000000" pitchFamily="2" charset="0"/>
                <a:cs typeface="Poppins" panose="00000500000000000000" pitchFamily="2" charset="0"/>
              </a:rPr>
              <a:t>, pruebas, </a:t>
            </a:r>
            <a:r>
              <a:rPr lang="es-ES" sz="2000" i="1" dirty="0" err="1">
                <a:latin typeface="Poppins" panose="00000500000000000000" pitchFamily="2" charset="0"/>
                <a:cs typeface="Poppins" panose="00000500000000000000" pitchFamily="2" charset="0"/>
              </a:rPr>
              <a:t>lineage</a:t>
            </a:r>
            <a:r>
              <a:rPr lang="es-ES" sz="2000" dirty="0">
                <a:latin typeface="Poppins" panose="00000500000000000000" pitchFamily="2" charset="0"/>
                <a:cs typeface="Poppins" panose="00000500000000000000" pitchFamily="2" charset="0"/>
              </a:rPr>
              <a:t> y costos de dos caminos.</a:t>
            </a:r>
          </a:p>
          <a:p>
            <a:r>
              <a:rPr lang="es-ES" sz="2000" b="1" dirty="0">
                <a:latin typeface="Poppins" panose="00000500000000000000" pitchFamily="2" charset="0"/>
                <a:cs typeface="Poppins" panose="00000500000000000000" pitchFamily="2" charset="0"/>
              </a:rPr>
              <a:t>Inconsistencias temporales</a:t>
            </a:r>
            <a:r>
              <a:rPr lang="es-ES" sz="2000" dirty="0">
                <a:latin typeface="Poppins" panose="00000500000000000000" pitchFamily="2" charset="0"/>
                <a:cs typeface="Poppins" panose="00000500000000000000" pitchFamily="2" charset="0"/>
              </a:rPr>
              <a:t>: discrepancias entre resultados de </a:t>
            </a:r>
            <a:r>
              <a:rPr lang="es-ES" sz="2000" dirty="0" err="1">
                <a:latin typeface="Poppins" panose="00000500000000000000" pitchFamily="2" charset="0"/>
                <a:cs typeface="Poppins" panose="00000500000000000000" pitchFamily="2" charset="0"/>
              </a:rPr>
              <a:t>streaming</a:t>
            </a:r>
            <a:r>
              <a:rPr lang="es-ES" sz="2000" dirty="0">
                <a:latin typeface="Poppins" panose="00000500000000000000" pitchFamily="2" charset="0"/>
                <a:cs typeface="Poppins" panose="00000500000000000000" pitchFamily="2" charset="0"/>
              </a:rPr>
              <a:t> y </a:t>
            </a:r>
            <a:r>
              <a:rPr lang="es-ES" sz="2000" dirty="0" err="1">
                <a:latin typeface="Poppins" panose="00000500000000000000" pitchFamily="2" charset="0"/>
                <a:cs typeface="Poppins" panose="00000500000000000000" pitchFamily="2" charset="0"/>
              </a:rPr>
              <a:t>batch</a:t>
            </a:r>
            <a:r>
              <a:rPr lang="es-ES" sz="2000" dirty="0">
                <a:latin typeface="Poppins" panose="00000500000000000000" pitchFamily="2" charset="0"/>
                <a:cs typeface="Poppins" panose="00000500000000000000" pitchFamily="2" charset="0"/>
              </a:rPr>
              <a:t> hasta que “reconcilian”.</a:t>
            </a:r>
          </a:p>
          <a:p>
            <a:r>
              <a:rPr lang="es-ES" sz="2000" b="1" dirty="0">
                <a:latin typeface="Poppins" panose="00000500000000000000" pitchFamily="2" charset="0"/>
                <a:cs typeface="Poppins" panose="00000500000000000000" pitchFamily="2" charset="0"/>
              </a:rPr>
              <a:t>Costos</a:t>
            </a:r>
            <a:r>
              <a:rPr lang="es-ES" sz="2000" dirty="0">
                <a:latin typeface="Poppins" panose="00000500000000000000" pitchFamily="2" charset="0"/>
                <a:cs typeface="Poppins" panose="00000500000000000000" pitchFamily="2" charset="0"/>
              </a:rPr>
              <a:t>: dos infraestructuras (estado en </a:t>
            </a:r>
            <a:r>
              <a:rPr lang="es-ES" sz="2000" dirty="0" err="1">
                <a:latin typeface="Poppins" panose="00000500000000000000" pitchFamily="2" charset="0"/>
                <a:cs typeface="Poppins" panose="00000500000000000000" pitchFamily="2" charset="0"/>
              </a:rPr>
              <a:t>streaming</a:t>
            </a:r>
            <a:r>
              <a:rPr lang="es-ES" sz="2000" dirty="0">
                <a:latin typeface="Poppins" panose="00000500000000000000" pitchFamily="2" charset="0"/>
                <a:cs typeface="Poppins" panose="00000500000000000000" pitchFamily="2" charset="0"/>
              </a:rPr>
              <a:t> + clústeres </a:t>
            </a:r>
            <a:r>
              <a:rPr lang="es-ES" sz="2000" dirty="0" err="1">
                <a:latin typeface="Poppins" panose="00000500000000000000" pitchFamily="2" charset="0"/>
                <a:cs typeface="Poppins" panose="00000500000000000000" pitchFamily="2" charset="0"/>
              </a:rPr>
              <a:t>batch</a:t>
            </a:r>
            <a:r>
              <a:rPr lang="es-ES" sz="2000" dirty="0">
                <a:latin typeface="Poppins" panose="00000500000000000000" pitchFamily="2" charset="0"/>
                <a:cs typeface="Poppins" panose="00000500000000000000" pitchFamily="2" charset="0"/>
              </a:rPr>
              <a:t>): $$ si no se optimiza.</a:t>
            </a:r>
          </a:p>
          <a:p>
            <a:r>
              <a:rPr lang="es-ES" sz="2000" b="1" dirty="0">
                <a:latin typeface="Poppins" panose="00000500000000000000" pitchFamily="2" charset="0"/>
                <a:cs typeface="Poppins" panose="00000500000000000000" pitchFamily="2" charset="0"/>
              </a:rPr>
              <a:t>Gobernanza y calidad</a:t>
            </a:r>
            <a:r>
              <a:rPr lang="es-ES" sz="2000" dirty="0">
                <a:latin typeface="Poppins" panose="00000500000000000000" pitchFamily="2" charset="0"/>
                <a:cs typeface="Poppins" panose="00000500000000000000" pitchFamily="2" charset="0"/>
              </a:rPr>
              <a:t>: más difícil aplicar políticas/mascarado/</a:t>
            </a:r>
            <a:r>
              <a:rPr lang="es-ES" sz="2000" dirty="0" err="1">
                <a:latin typeface="Poppins" panose="00000500000000000000" pitchFamily="2" charset="0"/>
                <a:cs typeface="Poppins" panose="00000500000000000000" pitchFamily="2" charset="0"/>
              </a:rPr>
              <a:t>tests</a:t>
            </a:r>
            <a:r>
              <a:rPr lang="es-ES" sz="2000" dirty="0">
                <a:latin typeface="Poppins" panose="00000500000000000000" pitchFamily="2" charset="0"/>
                <a:cs typeface="Poppins" panose="00000500000000000000" pitchFamily="2" charset="0"/>
              </a:rPr>
              <a:t> coherentes en ambas capas.</a:t>
            </a:r>
          </a:p>
          <a:p>
            <a:r>
              <a:rPr lang="es-ES" sz="2000" b="1" dirty="0" err="1">
                <a:latin typeface="Poppins" panose="00000500000000000000" pitchFamily="2" charset="0"/>
                <a:cs typeface="Poppins" panose="00000500000000000000" pitchFamily="2" charset="0"/>
              </a:rPr>
              <a:t>Backfills</a:t>
            </a:r>
            <a:r>
              <a:rPr lang="es-ES" sz="2000" b="1" dirty="0">
                <a:latin typeface="Poppins" panose="00000500000000000000" pitchFamily="2" charset="0"/>
                <a:cs typeface="Poppins" panose="00000500000000000000" pitchFamily="2" charset="0"/>
              </a:rPr>
              <a:t> complicados</a:t>
            </a:r>
            <a:r>
              <a:rPr lang="es-ES" sz="2000" dirty="0">
                <a:latin typeface="Poppins" panose="00000500000000000000" pitchFamily="2" charset="0"/>
                <a:cs typeface="Poppins" panose="00000500000000000000" pitchFamily="2" charset="0"/>
              </a:rPr>
              <a:t>: coordinar </a:t>
            </a:r>
            <a:r>
              <a:rPr lang="es-ES" sz="2000" dirty="0" err="1">
                <a:latin typeface="Poppins" panose="00000500000000000000" pitchFamily="2" charset="0"/>
                <a:cs typeface="Poppins" panose="00000500000000000000" pitchFamily="2" charset="0"/>
              </a:rPr>
              <a:t>re-cálculo</a:t>
            </a:r>
            <a:r>
              <a:rPr lang="es-ES" sz="2000" dirty="0">
                <a:latin typeface="Poppins" panose="00000500000000000000" pitchFamily="2" charset="0"/>
                <a:cs typeface="Poppins" panose="00000500000000000000" pitchFamily="2" charset="0"/>
              </a:rPr>
              <a:t> </a:t>
            </a:r>
            <a:r>
              <a:rPr lang="es-ES" sz="2000" dirty="0" err="1">
                <a:latin typeface="Poppins" panose="00000500000000000000" pitchFamily="2" charset="0"/>
                <a:cs typeface="Poppins" panose="00000500000000000000" pitchFamily="2" charset="0"/>
              </a:rPr>
              <a:t>batch</a:t>
            </a:r>
            <a:r>
              <a:rPr lang="es-ES" sz="2000" dirty="0">
                <a:latin typeface="Poppins" panose="00000500000000000000" pitchFamily="2" charset="0"/>
                <a:cs typeface="Poppins" panose="00000500000000000000" pitchFamily="2" charset="0"/>
              </a:rPr>
              <a:t> sin romper ventanas/estado de </a:t>
            </a:r>
            <a:r>
              <a:rPr lang="es-ES" sz="2000" dirty="0" err="1">
                <a:latin typeface="Poppins" panose="00000500000000000000" pitchFamily="2" charset="0"/>
                <a:cs typeface="Poppins" panose="00000500000000000000" pitchFamily="2" charset="0"/>
              </a:rPr>
              <a:t>streaming</a:t>
            </a:r>
            <a:r>
              <a:rPr lang="es-ES" sz="2000" dirty="0">
                <a:latin typeface="Poppins" panose="00000500000000000000" pitchFamily="2" charset="0"/>
                <a:cs typeface="Poppins" panose="00000500000000000000" pitchFamily="2" charset="0"/>
              </a:rPr>
              <a:t> requiere cuidado.</a:t>
            </a:r>
          </a:p>
          <a:p>
            <a:r>
              <a:rPr lang="es-ES" sz="2000" b="1" dirty="0">
                <a:latin typeface="Poppins" panose="00000500000000000000" pitchFamily="2" charset="0"/>
                <a:cs typeface="Poppins" panose="00000500000000000000" pitchFamily="2" charset="0"/>
              </a:rPr>
              <a:t>Latencias “lo suficientemente bajas”</a:t>
            </a:r>
            <a:r>
              <a:rPr lang="es-ES" sz="2000" dirty="0">
                <a:latin typeface="Poppins" panose="00000500000000000000" pitchFamily="2" charset="0"/>
                <a:cs typeface="Poppins" panose="00000500000000000000" pitchFamily="2" charset="0"/>
              </a:rPr>
              <a:t>: muchos casos no necesitan dos capas si una sola satisface el SLA.</a:t>
            </a:r>
            <a:endParaRPr lang="es-CO" sz="20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9158695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363EED73-2871-3B35-BAC5-49EC0884C67D}"/>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4E522F48-93A6-6C4F-8A8C-241223F081E3}"/>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62C060EB-B8B2-D9E9-73E1-1584726779C4}"/>
              </a:ext>
            </a:extLst>
          </p:cNvPr>
          <p:cNvGrpSpPr/>
          <p:nvPr/>
        </p:nvGrpSpPr>
        <p:grpSpPr>
          <a:xfrm>
            <a:off x="729525" y="274208"/>
            <a:ext cx="7909650" cy="2110792"/>
            <a:chOff x="0" y="-375833"/>
            <a:chExt cx="7433261" cy="2814390"/>
          </a:xfrm>
        </p:grpSpPr>
        <p:grpSp>
          <p:nvGrpSpPr>
            <p:cNvPr id="109" name="Google Shape;109;p2">
              <a:extLst>
                <a:ext uri="{FF2B5EF4-FFF2-40B4-BE49-F238E27FC236}">
                  <a16:creationId xmlns:a16="http://schemas.microsoft.com/office/drawing/2014/main" id="{6494A8B9-19F9-B0F7-2B25-30DC7DF978D4}"/>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BED27992-F5DC-435A-FC3D-0F8BB17B3091}"/>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26A12734-6D0A-14BE-00CB-403864075DF1}"/>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16F01F17-790F-B236-5D3A-3F403CCE996D}"/>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Arquitectura Kappa</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A172A5FE-F46D-85C3-53AF-8CBA15F6AE6B}"/>
              </a:ext>
            </a:extLst>
          </p:cNvPr>
          <p:cNvSpPr txBox="1"/>
          <p:nvPr/>
        </p:nvSpPr>
        <p:spPr>
          <a:xfrm>
            <a:off x="729525" y="2385000"/>
            <a:ext cx="7116683" cy="5355312"/>
          </a:xfrm>
          <a:prstGeom prst="rect">
            <a:avLst/>
          </a:prstGeom>
          <a:noFill/>
        </p:spPr>
        <p:txBody>
          <a:bodyPr wrap="square">
            <a:spAutoFit/>
          </a:bodyPr>
          <a:lstStyle/>
          <a:p>
            <a:r>
              <a:rPr lang="es-ES" sz="1800" dirty="0">
                <a:latin typeface="Poppins" panose="00000500000000000000" pitchFamily="2" charset="0"/>
                <a:cs typeface="Poppins" panose="00000500000000000000" pitchFamily="2" charset="0"/>
              </a:rPr>
              <a:t>La arquitectura Kappa es una arquitectura de software basada en eventos</a:t>
            </a:r>
          </a:p>
          <a:p>
            <a:endParaRPr lang="es-ES" sz="1800" dirty="0">
              <a:latin typeface="Poppins" panose="00000500000000000000" pitchFamily="2" charset="0"/>
              <a:cs typeface="Poppins" panose="00000500000000000000" pitchFamily="2" charset="0"/>
            </a:endParaRPr>
          </a:p>
          <a:p>
            <a:r>
              <a:rPr lang="es-ES" sz="1800" dirty="0">
                <a:latin typeface="Poppins" panose="00000500000000000000" pitchFamily="2" charset="0"/>
                <a:cs typeface="Poppins" panose="00000500000000000000" pitchFamily="2" charset="0"/>
              </a:rPr>
              <a:t>La premisa fundamental de la arquitectura Kappa es la posibilidad de </a:t>
            </a:r>
            <a:r>
              <a:rPr lang="es-ES" sz="1800" b="1" i="1" dirty="0">
                <a:latin typeface="Poppins" panose="00000500000000000000" pitchFamily="2" charset="0"/>
                <a:cs typeface="Poppins" panose="00000500000000000000" pitchFamily="2" charset="0"/>
              </a:rPr>
              <a:t>realizar procesamiento en tiempo real y por lotes con una único </a:t>
            </a:r>
            <a:r>
              <a:rPr lang="es-ES" sz="1800" b="1" i="1" dirty="0" err="1">
                <a:latin typeface="Poppins" panose="00000500000000000000" pitchFamily="2" charset="0"/>
                <a:cs typeface="Poppins" panose="00000500000000000000" pitchFamily="2" charset="0"/>
              </a:rPr>
              <a:t>stack</a:t>
            </a:r>
            <a:r>
              <a:rPr lang="es-ES" sz="1800" b="1" i="1" dirty="0">
                <a:latin typeface="Poppins" panose="00000500000000000000" pitchFamily="2" charset="0"/>
                <a:cs typeface="Poppins" panose="00000500000000000000" pitchFamily="2" charset="0"/>
              </a:rPr>
              <a:t> </a:t>
            </a:r>
            <a:r>
              <a:rPr lang="es-ES" sz="1800" b="1" i="1" dirty="0" err="1">
                <a:latin typeface="Poppins" panose="00000500000000000000" pitchFamily="2" charset="0"/>
                <a:cs typeface="Poppins" panose="00000500000000000000" pitchFamily="2" charset="0"/>
              </a:rPr>
              <a:t>tecnologico</a:t>
            </a:r>
            <a:r>
              <a:rPr lang="es-ES" sz="1800" dirty="0">
                <a:latin typeface="Poppins" panose="00000500000000000000" pitchFamily="2" charset="0"/>
                <a:cs typeface="Poppins" panose="00000500000000000000" pitchFamily="2" charset="0"/>
              </a:rPr>
              <a:t>. El núcleo de la infraestructura es la arquitectura de </a:t>
            </a:r>
            <a:r>
              <a:rPr lang="es-ES" sz="1800" dirty="0" err="1">
                <a:latin typeface="Poppins" panose="00000500000000000000" pitchFamily="2" charset="0"/>
                <a:cs typeface="Poppins" panose="00000500000000000000" pitchFamily="2" charset="0"/>
              </a:rPr>
              <a:t>streaming</a:t>
            </a:r>
            <a:r>
              <a:rPr lang="es-ES" sz="1800" dirty="0">
                <a:latin typeface="Poppins" panose="00000500000000000000" pitchFamily="2" charset="0"/>
                <a:cs typeface="Poppins" panose="00000500000000000000" pitchFamily="2" charset="0"/>
              </a:rPr>
              <a:t>. En primer lugar, la plataforma de </a:t>
            </a:r>
            <a:r>
              <a:rPr lang="es-ES" sz="1800" dirty="0" err="1">
                <a:latin typeface="Poppins" panose="00000500000000000000" pitchFamily="2" charset="0"/>
                <a:cs typeface="Poppins" panose="00000500000000000000" pitchFamily="2" charset="0"/>
              </a:rPr>
              <a:t>streaming</a:t>
            </a:r>
            <a:r>
              <a:rPr lang="es-ES" sz="1800" dirty="0">
                <a:latin typeface="Poppins" panose="00000500000000000000" pitchFamily="2" charset="0"/>
                <a:cs typeface="Poppins" panose="00000500000000000000" pitchFamily="2" charset="0"/>
              </a:rPr>
              <a:t> de eventos registra los datos entrantes. A partir de ahí, un motor de procesamiento de flujos procesa los datos continuamente en tiempo real o los ingiere en cualquier otra base de datos analítica o aplicación empresarial mediante cualquier paradigma y velocidad de comunicación, incluyendo tiempo real, casi tiempo real, por lotes y solicitud-respuesta.</a:t>
            </a:r>
          </a:p>
          <a:p>
            <a:endParaRPr lang="es-ES" sz="1800" dirty="0">
              <a:latin typeface="Poppins" panose="00000500000000000000" pitchFamily="2" charset="0"/>
              <a:cs typeface="Poppins" panose="00000500000000000000" pitchFamily="2" charset="0"/>
            </a:endParaRPr>
          </a:p>
          <a:p>
            <a:r>
              <a:rPr lang="es-ES" sz="1800" dirty="0">
                <a:latin typeface="Poppins" panose="00000500000000000000" pitchFamily="2" charset="0"/>
                <a:cs typeface="Poppins" panose="00000500000000000000" pitchFamily="2" charset="0"/>
              </a:rPr>
              <a:t>Arquitectura Kappa con un único pipeline para tiempo real y por lotes</a:t>
            </a:r>
          </a:p>
          <a:p>
            <a:endParaRPr lang="es-ES" sz="1800" dirty="0">
              <a:latin typeface="Poppins" panose="00000500000000000000" pitchFamily="2" charset="0"/>
              <a:cs typeface="Poppins" panose="00000500000000000000" pitchFamily="2" charset="0"/>
            </a:endParaRPr>
          </a:p>
          <a:p>
            <a:endParaRPr lang="es-ES" sz="1800" dirty="0">
              <a:latin typeface="Poppins" panose="00000500000000000000" pitchFamily="2" charset="0"/>
              <a:cs typeface="Poppins" panose="00000500000000000000" pitchFamily="2" charset="0"/>
            </a:endParaRPr>
          </a:p>
        </p:txBody>
      </p:sp>
      <p:pic>
        <p:nvPicPr>
          <p:cNvPr id="9218" name="Picture 2" descr="Kappa Architecture with one Pipeline for Real Time and Batch">
            <a:extLst>
              <a:ext uri="{FF2B5EF4-FFF2-40B4-BE49-F238E27FC236}">
                <a16:creationId xmlns:a16="http://schemas.microsoft.com/office/drawing/2014/main" id="{52A93764-A586-23CE-E016-6915A40C20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87183" y="2624836"/>
            <a:ext cx="9269298" cy="4001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29310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6AC069A7-7114-7A5A-FDBE-2A84DE7E9F24}"/>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B98DA1D1-5059-FFDF-F993-0C96CD92A604}"/>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5F4F2F6A-AD37-B711-1F40-57ECF38A31A6}"/>
              </a:ext>
            </a:extLst>
          </p:cNvPr>
          <p:cNvGrpSpPr/>
          <p:nvPr/>
        </p:nvGrpSpPr>
        <p:grpSpPr>
          <a:xfrm>
            <a:off x="729525" y="274208"/>
            <a:ext cx="7909650" cy="2110792"/>
            <a:chOff x="0" y="-375833"/>
            <a:chExt cx="7433261" cy="2814390"/>
          </a:xfrm>
        </p:grpSpPr>
        <p:grpSp>
          <p:nvGrpSpPr>
            <p:cNvPr id="109" name="Google Shape;109;p2">
              <a:extLst>
                <a:ext uri="{FF2B5EF4-FFF2-40B4-BE49-F238E27FC236}">
                  <a16:creationId xmlns:a16="http://schemas.microsoft.com/office/drawing/2014/main" id="{0D5372E1-D096-BEE0-F744-F1B5A703BBD9}"/>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81FC8D68-E6BF-6FCC-B13C-15F0117D4623}"/>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89921BB5-E90E-A2E2-B6D4-961229445AC5}"/>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29CBDC9B-D35C-3F78-09E6-566299F9906A}"/>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Arquitectura Kappa</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4" name="Imagen 3">
            <a:extLst>
              <a:ext uri="{FF2B5EF4-FFF2-40B4-BE49-F238E27FC236}">
                <a16:creationId xmlns:a16="http://schemas.microsoft.com/office/drawing/2014/main" id="{E7F6CB88-2516-6DBD-2DFA-3E1359187D26}"/>
              </a:ext>
            </a:extLst>
          </p:cNvPr>
          <p:cNvPicPr>
            <a:picLocks noChangeAspect="1"/>
          </p:cNvPicPr>
          <p:nvPr/>
        </p:nvPicPr>
        <p:blipFill>
          <a:blip r:embed="rId4"/>
          <a:stretch>
            <a:fillRect/>
          </a:stretch>
        </p:blipFill>
        <p:spPr>
          <a:xfrm>
            <a:off x="1950563" y="3070590"/>
            <a:ext cx="14097205" cy="46537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592275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5CAE3921-2FC3-EDFB-4173-09EF66D71657}"/>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165E2E85-5461-EC8F-FC72-42D7C1621659}"/>
              </a:ext>
            </a:extLst>
          </p:cNvPr>
          <p:cNvSpPr/>
          <p:nvPr/>
        </p:nvSpPr>
        <p:spPr>
          <a:xfrm rot="5400000">
            <a:off x="15666837" y="-548343"/>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A4EE3543-E836-9AFC-3081-B42D2B9CC11B}"/>
              </a:ext>
            </a:extLst>
          </p:cNvPr>
          <p:cNvGrpSpPr/>
          <p:nvPr/>
        </p:nvGrpSpPr>
        <p:grpSpPr>
          <a:xfrm>
            <a:off x="729525" y="274208"/>
            <a:ext cx="7909650" cy="2110792"/>
            <a:chOff x="0" y="-375833"/>
            <a:chExt cx="7433261" cy="2814390"/>
          </a:xfrm>
        </p:grpSpPr>
        <p:grpSp>
          <p:nvGrpSpPr>
            <p:cNvPr id="109" name="Google Shape;109;p2">
              <a:extLst>
                <a:ext uri="{FF2B5EF4-FFF2-40B4-BE49-F238E27FC236}">
                  <a16:creationId xmlns:a16="http://schemas.microsoft.com/office/drawing/2014/main" id="{7B618120-F209-4A89-FA85-92AC905D301A}"/>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EFB58665-14BA-9D13-8B6E-F92D9126650F}"/>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1B2C4E26-1AA2-BD75-C7FE-6459BFFC2A89}"/>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3638B06B-93FA-D6FD-BC71-A269133E29B8}"/>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Arquitectura Kappa</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8B122694-71BB-603B-03DB-FAA661D839D1}"/>
              </a:ext>
            </a:extLst>
          </p:cNvPr>
          <p:cNvSpPr txBox="1"/>
          <p:nvPr/>
        </p:nvSpPr>
        <p:spPr>
          <a:xfrm>
            <a:off x="1151017" y="2078998"/>
            <a:ext cx="7754858" cy="8402300"/>
          </a:xfrm>
          <a:prstGeom prst="rect">
            <a:avLst/>
          </a:prstGeom>
          <a:noFill/>
        </p:spPr>
        <p:txBody>
          <a:bodyPr wrap="square">
            <a:spAutoFit/>
          </a:bodyPr>
          <a:lstStyle/>
          <a:p>
            <a:r>
              <a:rPr lang="es-ES" sz="1800" b="1" dirty="0">
                <a:latin typeface="Poppins" panose="00000500000000000000" pitchFamily="2" charset="0"/>
                <a:cs typeface="Poppins" panose="00000500000000000000" pitchFamily="2" charset="0"/>
              </a:rPr>
              <a:t>Ventajas</a:t>
            </a:r>
          </a:p>
          <a:p>
            <a:endParaRPr lang="es-ES" sz="1800" b="1"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Una sola lógica</a:t>
            </a:r>
            <a:r>
              <a:rPr lang="es-ES" sz="1800" dirty="0">
                <a:latin typeface="Poppins" panose="00000500000000000000" pitchFamily="2" charset="0"/>
                <a:cs typeface="Poppins" panose="00000500000000000000" pitchFamily="2" charset="0"/>
              </a:rPr>
              <a:t> de negocio (menos duplicación que Lambda).</a:t>
            </a:r>
          </a:p>
          <a:p>
            <a:r>
              <a:rPr lang="es-ES" sz="1800" b="1" dirty="0">
                <a:latin typeface="Poppins" panose="00000500000000000000" pitchFamily="2" charset="0"/>
                <a:cs typeface="Poppins" panose="00000500000000000000" pitchFamily="2" charset="0"/>
              </a:rPr>
              <a:t>Tiempo real por defecto</a:t>
            </a:r>
            <a:r>
              <a:rPr lang="es-ES" sz="1800" dirty="0">
                <a:latin typeface="Poppins" panose="00000500000000000000" pitchFamily="2" charset="0"/>
                <a:cs typeface="Poppins" panose="00000500000000000000" pitchFamily="2" charset="0"/>
              </a:rPr>
              <a:t> con latencias bajas.</a:t>
            </a:r>
          </a:p>
          <a:p>
            <a:r>
              <a:rPr lang="es-ES" sz="1800" b="1" dirty="0">
                <a:latin typeface="Poppins" panose="00000500000000000000" pitchFamily="2" charset="0"/>
                <a:cs typeface="Poppins" panose="00000500000000000000" pitchFamily="2" charset="0"/>
              </a:rPr>
              <a:t>Reprocesos simples</a:t>
            </a:r>
            <a:r>
              <a:rPr lang="es-ES" sz="1800" dirty="0">
                <a:latin typeface="Poppins" panose="00000500000000000000" pitchFamily="2" charset="0"/>
                <a:cs typeface="Poppins" panose="00000500000000000000" pitchFamily="2" charset="0"/>
              </a:rPr>
              <a:t>: se vuelve a leer el log para recalcular históricos.</a:t>
            </a:r>
          </a:p>
          <a:p>
            <a:r>
              <a:rPr lang="es-ES" sz="1800" b="1" dirty="0">
                <a:latin typeface="Poppins" panose="00000500000000000000" pitchFamily="2" charset="0"/>
                <a:cs typeface="Poppins" panose="00000500000000000000" pitchFamily="2" charset="0"/>
              </a:rPr>
              <a:t>Menos deriva</a:t>
            </a:r>
            <a:r>
              <a:rPr lang="es-ES" sz="1800" dirty="0">
                <a:latin typeface="Poppins" panose="00000500000000000000" pitchFamily="2" charset="0"/>
                <a:cs typeface="Poppins" panose="00000500000000000000" pitchFamily="2" charset="0"/>
              </a:rPr>
              <a:t>: </a:t>
            </a:r>
            <a:r>
              <a:rPr lang="es-ES" sz="1800" dirty="0" err="1">
                <a:latin typeface="Poppins" panose="00000500000000000000" pitchFamily="2" charset="0"/>
                <a:cs typeface="Poppins" panose="00000500000000000000" pitchFamily="2" charset="0"/>
              </a:rPr>
              <a:t>streaming</a:t>
            </a:r>
            <a:r>
              <a:rPr lang="es-ES" sz="1800" dirty="0">
                <a:latin typeface="Poppins" panose="00000500000000000000" pitchFamily="2" charset="0"/>
                <a:cs typeface="Poppins" panose="00000500000000000000" pitchFamily="2" charset="0"/>
              </a:rPr>
              <a:t> = </a:t>
            </a:r>
            <a:r>
              <a:rPr lang="es-ES" sz="1800" dirty="0" err="1">
                <a:latin typeface="Poppins" panose="00000500000000000000" pitchFamily="2" charset="0"/>
                <a:cs typeface="Poppins" panose="00000500000000000000" pitchFamily="2" charset="0"/>
              </a:rPr>
              <a:t>históricoresultados</a:t>
            </a:r>
            <a:r>
              <a:rPr lang="es-ES" sz="1800" dirty="0">
                <a:latin typeface="Poppins" panose="00000500000000000000" pitchFamily="2" charset="0"/>
                <a:cs typeface="Poppins" panose="00000500000000000000" pitchFamily="2" charset="0"/>
              </a:rPr>
              <a:t> consistentes.</a:t>
            </a:r>
          </a:p>
          <a:p>
            <a:r>
              <a:rPr lang="es-ES" sz="1800" b="1" dirty="0">
                <a:latin typeface="Poppins" panose="00000500000000000000" pitchFamily="2" charset="0"/>
                <a:cs typeface="Poppins" panose="00000500000000000000" pitchFamily="2" charset="0"/>
              </a:rPr>
              <a:t>Escala horizontal</a:t>
            </a:r>
            <a:r>
              <a:rPr lang="es-ES" sz="1800" dirty="0">
                <a:latin typeface="Poppins" panose="00000500000000000000" pitchFamily="2" charset="0"/>
                <a:cs typeface="Poppins" panose="00000500000000000000" pitchFamily="2" charset="0"/>
              </a:rPr>
              <a:t> natural; </a:t>
            </a:r>
            <a:r>
              <a:rPr lang="es-ES" sz="1800" dirty="0" err="1">
                <a:latin typeface="Poppins" panose="00000500000000000000" pitchFamily="2" charset="0"/>
                <a:cs typeface="Poppins" panose="00000500000000000000" pitchFamily="2" charset="0"/>
              </a:rPr>
              <a:t>aislas</a:t>
            </a:r>
            <a:r>
              <a:rPr lang="es-ES" sz="1800" dirty="0">
                <a:latin typeface="Poppins" panose="00000500000000000000" pitchFamily="2" charset="0"/>
                <a:cs typeface="Poppins" panose="00000500000000000000" pitchFamily="2" charset="0"/>
              </a:rPr>
              <a:t> consumidores por </a:t>
            </a:r>
            <a:r>
              <a:rPr lang="es-ES" sz="1800" i="1" dirty="0" err="1">
                <a:latin typeface="Poppins" panose="00000500000000000000" pitchFamily="2" charset="0"/>
                <a:cs typeface="Poppins" panose="00000500000000000000" pitchFamily="2" charset="0"/>
              </a:rPr>
              <a:t>consumer</a:t>
            </a:r>
            <a:r>
              <a:rPr lang="es-ES" sz="1800" i="1" dirty="0">
                <a:latin typeface="Poppins" panose="00000500000000000000" pitchFamily="2" charset="0"/>
                <a:cs typeface="Poppins" panose="00000500000000000000" pitchFamily="2" charset="0"/>
              </a:rPr>
              <a:t> </a:t>
            </a:r>
            <a:r>
              <a:rPr lang="es-ES" sz="1800" i="1" dirty="0" err="1">
                <a:latin typeface="Poppins" panose="00000500000000000000" pitchFamily="2" charset="0"/>
                <a:cs typeface="Poppins" panose="00000500000000000000" pitchFamily="2" charset="0"/>
              </a:rPr>
              <a:t>groups</a:t>
            </a:r>
            <a:r>
              <a:rPr lang="es-ES" sz="1800" dirty="0">
                <a:latin typeface="Poppins" panose="00000500000000000000" pitchFamily="2" charset="0"/>
                <a:cs typeface="Poppins" panose="00000500000000000000" pitchFamily="2" charset="0"/>
              </a:rPr>
              <a:t>.</a:t>
            </a:r>
          </a:p>
          <a:p>
            <a:r>
              <a:rPr lang="es-ES" sz="1800" b="1" dirty="0" err="1">
                <a:latin typeface="Poppins" panose="00000500000000000000" pitchFamily="2" charset="0"/>
                <a:cs typeface="Poppins" panose="00000500000000000000" pitchFamily="2" charset="0"/>
              </a:rPr>
              <a:t>Exactly</a:t>
            </a:r>
            <a:r>
              <a:rPr lang="es-ES" sz="1800" b="1" dirty="0">
                <a:latin typeface="Poppins" panose="00000500000000000000" pitchFamily="2" charset="0"/>
                <a:cs typeface="Poppins" panose="00000500000000000000" pitchFamily="2" charset="0"/>
              </a:rPr>
              <a:t>-once</a:t>
            </a:r>
            <a:r>
              <a:rPr lang="es-ES" sz="1800" dirty="0">
                <a:latin typeface="Poppins" panose="00000500000000000000" pitchFamily="2" charset="0"/>
                <a:cs typeface="Poppins" panose="00000500000000000000" pitchFamily="2" charset="0"/>
              </a:rPr>
              <a:t> posible con motores modernos (</a:t>
            </a:r>
            <a:r>
              <a:rPr lang="es-ES" sz="1800" dirty="0" err="1">
                <a:latin typeface="Poppins" panose="00000500000000000000" pitchFamily="2" charset="0"/>
                <a:cs typeface="Poppins" panose="00000500000000000000" pitchFamily="2" charset="0"/>
              </a:rPr>
              <a:t>Flink</a:t>
            </a:r>
            <a:r>
              <a:rPr lang="es-ES" sz="1800" dirty="0">
                <a:latin typeface="Poppins" panose="00000500000000000000" pitchFamily="2" charset="0"/>
                <a:cs typeface="Poppins" panose="00000500000000000000" pitchFamily="2" charset="0"/>
              </a:rPr>
              <a:t> 2PC, idempotencia).</a:t>
            </a:r>
          </a:p>
          <a:p>
            <a:r>
              <a:rPr lang="es-ES" sz="1800" dirty="0">
                <a:latin typeface="Poppins" panose="00000500000000000000" pitchFamily="2" charset="0"/>
                <a:cs typeface="Poppins" panose="00000500000000000000" pitchFamily="2" charset="0"/>
              </a:rPr>
              <a:t>Encaja perfecto con </a:t>
            </a:r>
            <a:r>
              <a:rPr lang="es-ES" sz="1800" b="1" dirty="0" err="1">
                <a:latin typeface="Poppins" panose="00000500000000000000" pitchFamily="2" charset="0"/>
                <a:cs typeface="Poppins" panose="00000500000000000000" pitchFamily="2" charset="0"/>
              </a:rPr>
              <a:t>event</a:t>
            </a:r>
            <a:r>
              <a:rPr lang="es-ES" sz="1800" b="1" dirty="0">
                <a:latin typeface="Poppins" panose="00000500000000000000" pitchFamily="2" charset="0"/>
                <a:cs typeface="Poppins" panose="00000500000000000000" pitchFamily="2" charset="0"/>
              </a:rPr>
              <a:t> </a:t>
            </a:r>
            <a:r>
              <a:rPr lang="es-ES" sz="1800" b="1" dirty="0" err="1">
                <a:latin typeface="Poppins" panose="00000500000000000000" pitchFamily="2" charset="0"/>
                <a:cs typeface="Poppins" panose="00000500000000000000" pitchFamily="2" charset="0"/>
              </a:rPr>
              <a:t>sourcing</a:t>
            </a:r>
            <a:r>
              <a:rPr lang="es-ES" sz="1800" dirty="0">
                <a:latin typeface="Poppins" panose="00000500000000000000" pitchFamily="2" charset="0"/>
                <a:cs typeface="Poppins" panose="00000500000000000000" pitchFamily="2" charset="0"/>
              </a:rPr>
              <a:t> y </a:t>
            </a:r>
            <a:r>
              <a:rPr lang="es-ES" sz="1800" b="1" dirty="0">
                <a:latin typeface="Poppins" panose="00000500000000000000" pitchFamily="2" charset="0"/>
                <a:cs typeface="Poppins" panose="00000500000000000000" pitchFamily="2" charset="0"/>
              </a:rPr>
              <a:t>CDC</a:t>
            </a:r>
            <a:r>
              <a:rPr lang="es-ES" sz="1800" dirty="0">
                <a:latin typeface="Poppins" panose="00000500000000000000" pitchFamily="2" charset="0"/>
                <a:cs typeface="Poppins" panose="00000500000000000000" pitchFamily="2" charset="0"/>
              </a:rPr>
              <a:t>.</a:t>
            </a:r>
          </a:p>
          <a:p>
            <a:br>
              <a:rPr lang="es-ES" sz="1800" dirty="0">
                <a:latin typeface="Poppins" panose="00000500000000000000" pitchFamily="2" charset="0"/>
                <a:cs typeface="Poppins" panose="00000500000000000000" pitchFamily="2" charset="0"/>
              </a:rPr>
            </a:br>
            <a:endParaRPr lang="es-ES" sz="1800"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Desventajas</a:t>
            </a:r>
          </a:p>
          <a:p>
            <a:endParaRPr lang="es-ES" sz="1800" b="1"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Dependencia total del log</a:t>
            </a:r>
            <a:r>
              <a:rPr lang="es-ES" sz="1800" dirty="0">
                <a:latin typeface="Poppins" panose="00000500000000000000" pitchFamily="2" charset="0"/>
                <a:cs typeface="Poppins" panose="00000500000000000000" pitchFamily="2" charset="0"/>
              </a:rPr>
              <a:t>: retención larga = costo; borrado selectivo (GDPR) es complejo.</a:t>
            </a:r>
          </a:p>
          <a:p>
            <a:r>
              <a:rPr lang="es-ES" sz="1800" b="1" dirty="0">
                <a:latin typeface="Poppins" panose="00000500000000000000" pitchFamily="2" charset="0"/>
                <a:cs typeface="Poppins" panose="00000500000000000000" pitchFamily="2" charset="0"/>
              </a:rPr>
              <a:t>Estado y tiempo</a:t>
            </a:r>
            <a:r>
              <a:rPr lang="es-ES" sz="1800" dirty="0">
                <a:latin typeface="Poppins" panose="00000500000000000000" pitchFamily="2" charset="0"/>
                <a:cs typeface="Poppins" panose="00000500000000000000" pitchFamily="2" charset="0"/>
              </a:rPr>
              <a:t> difíciles: </a:t>
            </a:r>
            <a:r>
              <a:rPr lang="es-ES" sz="1800" i="1" dirty="0" err="1">
                <a:latin typeface="Poppins" panose="00000500000000000000" pitchFamily="2" charset="0"/>
                <a:cs typeface="Poppins" panose="00000500000000000000" pitchFamily="2" charset="0"/>
              </a:rPr>
              <a:t>watermarks</a:t>
            </a:r>
            <a:r>
              <a:rPr lang="es-ES" sz="1800" dirty="0">
                <a:latin typeface="Poppins" panose="00000500000000000000" pitchFamily="2" charset="0"/>
                <a:cs typeface="Poppins" panose="00000500000000000000" pitchFamily="2" charset="0"/>
              </a:rPr>
              <a:t>, </a:t>
            </a:r>
            <a:r>
              <a:rPr lang="es-ES" sz="1800" i="1" dirty="0">
                <a:latin typeface="Poppins" panose="00000500000000000000" pitchFamily="2" charset="0"/>
                <a:cs typeface="Poppins" panose="00000500000000000000" pitchFamily="2" charset="0"/>
              </a:rPr>
              <a:t>late/</a:t>
            </a:r>
            <a:r>
              <a:rPr lang="es-ES" sz="1800" i="1" dirty="0" err="1">
                <a:latin typeface="Poppins" panose="00000500000000000000" pitchFamily="2" charset="0"/>
                <a:cs typeface="Poppins" panose="00000500000000000000" pitchFamily="2" charset="0"/>
              </a:rPr>
              <a:t>out-of-order</a:t>
            </a:r>
            <a:r>
              <a:rPr lang="es-ES" sz="1800" dirty="0">
                <a:latin typeface="Poppins" panose="00000500000000000000" pitchFamily="2" charset="0"/>
                <a:cs typeface="Poppins" panose="00000500000000000000" pitchFamily="2" charset="0"/>
              </a:rPr>
              <a:t>, ventanas, uniones </a:t>
            </a:r>
            <a:r>
              <a:rPr lang="es-ES" sz="1800" i="1" dirty="0" err="1">
                <a:latin typeface="Poppins" panose="00000500000000000000" pitchFamily="2" charset="0"/>
                <a:cs typeface="Poppins" panose="00000500000000000000" pitchFamily="2" charset="0"/>
              </a:rPr>
              <a:t>stream</a:t>
            </a:r>
            <a:r>
              <a:rPr lang="es-ES" sz="1800" i="1" dirty="0">
                <a:latin typeface="Poppins" panose="00000500000000000000" pitchFamily="2" charset="0"/>
                <a:cs typeface="Poppins" panose="00000500000000000000" pitchFamily="2" charset="0"/>
              </a:rPr>
              <a:t>-table</a:t>
            </a:r>
            <a:r>
              <a:rPr lang="es-ES" sz="1800" dirty="0">
                <a:latin typeface="Poppins" panose="00000500000000000000" pitchFamily="2" charset="0"/>
                <a:cs typeface="Poppins" panose="00000500000000000000" pitchFamily="2" charset="0"/>
              </a:rPr>
              <a:t>.</a:t>
            </a:r>
          </a:p>
          <a:p>
            <a:r>
              <a:rPr lang="es-ES" sz="1800" b="1" dirty="0" err="1">
                <a:latin typeface="Poppins" panose="00000500000000000000" pitchFamily="2" charset="0"/>
                <a:cs typeface="Poppins" panose="00000500000000000000" pitchFamily="2" charset="0"/>
              </a:rPr>
              <a:t>Backfills</a:t>
            </a:r>
            <a:r>
              <a:rPr lang="es-ES" sz="1800" b="1" dirty="0">
                <a:latin typeface="Poppins" panose="00000500000000000000" pitchFamily="2" charset="0"/>
                <a:cs typeface="Poppins" panose="00000500000000000000" pitchFamily="2" charset="0"/>
              </a:rPr>
              <a:t> costosos</a:t>
            </a:r>
            <a:r>
              <a:rPr lang="es-ES" sz="1800" dirty="0">
                <a:latin typeface="Poppins" panose="00000500000000000000" pitchFamily="2" charset="0"/>
                <a:cs typeface="Poppins" panose="00000500000000000000" pitchFamily="2" charset="0"/>
              </a:rPr>
              <a:t> si el log es enorme (</a:t>
            </a:r>
            <a:r>
              <a:rPr lang="es-ES" sz="1800" dirty="0" err="1">
                <a:latin typeface="Poppins" panose="00000500000000000000" pitchFamily="2" charset="0"/>
                <a:cs typeface="Poppins" panose="00000500000000000000" pitchFamily="2" charset="0"/>
              </a:rPr>
              <a:t>replays</a:t>
            </a:r>
            <a:r>
              <a:rPr lang="es-ES" sz="1800" dirty="0">
                <a:latin typeface="Poppins" panose="00000500000000000000" pitchFamily="2" charset="0"/>
                <a:cs typeface="Poppins" panose="00000500000000000000" pitchFamily="2" charset="0"/>
              </a:rPr>
              <a:t> prolongados).</a:t>
            </a:r>
          </a:p>
          <a:p>
            <a:r>
              <a:rPr lang="es-ES" sz="1800" b="1" dirty="0">
                <a:latin typeface="Poppins" panose="00000500000000000000" pitchFamily="2" charset="0"/>
                <a:cs typeface="Poppins" panose="00000500000000000000" pitchFamily="2" charset="0"/>
              </a:rPr>
              <a:t>Operación sensible</a:t>
            </a:r>
            <a:r>
              <a:rPr lang="es-ES" sz="1800" dirty="0">
                <a:latin typeface="Poppins" panose="00000500000000000000" pitchFamily="2" charset="0"/>
                <a:cs typeface="Poppins" panose="00000500000000000000" pitchFamily="2" charset="0"/>
              </a:rPr>
              <a:t> a </a:t>
            </a:r>
            <a:r>
              <a:rPr lang="es-ES" sz="1800" i="1" dirty="0" err="1">
                <a:latin typeface="Poppins" panose="00000500000000000000" pitchFamily="2" charset="0"/>
                <a:cs typeface="Poppins" panose="00000500000000000000" pitchFamily="2" charset="0"/>
              </a:rPr>
              <a:t>backpressure</a:t>
            </a:r>
            <a:r>
              <a:rPr lang="es-ES" sz="1800" dirty="0">
                <a:latin typeface="Poppins" panose="00000500000000000000" pitchFamily="2" charset="0"/>
                <a:cs typeface="Poppins" panose="00000500000000000000" pitchFamily="2" charset="0"/>
              </a:rPr>
              <a:t> y picos; reinicios/actualizaciones requieren cuidado con </a:t>
            </a:r>
            <a:r>
              <a:rPr lang="es-ES" sz="1800" i="1" dirty="0" err="1">
                <a:latin typeface="Poppins" panose="00000500000000000000" pitchFamily="2" charset="0"/>
                <a:cs typeface="Poppins" panose="00000500000000000000" pitchFamily="2" charset="0"/>
              </a:rPr>
              <a:t>checkpoints</a:t>
            </a:r>
            <a:r>
              <a:rPr lang="es-ES" sz="1800" dirty="0">
                <a:latin typeface="Poppins" panose="00000500000000000000" pitchFamily="2" charset="0"/>
                <a:cs typeface="Poppins" panose="00000500000000000000" pitchFamily="2" charset="0"/>
              </a:rPr>
              <a:t> y estado.</a:t>
            </a:r>
          </a:p>
          <a:p>
            <a:r>
              <a:rPr lang="es-ES" sz="1800" b="1" dirty="0">
                <a:latin typeface="Poppins" panose="00000500000000000000" pitchFamily="2" charset="0"/>
                <a:cs typeface="Poppins" panose="00000500000000000000" pitchFamily="2" charset="0"/>
              </a:rPr>
              <a:t>Ad-hoc/OLAP pesado</a:t>
            </a:r>
            <a:r>
              <a:rPr lang="es-ES" sz="1800" dirty="0">
                <a:latin typeface="Poppins" panose="00000500000000000000" pitchFamily="2" charset="0"/>
                <a:cs typeface="Poppins" panose="00000500000000000000" pitchFamily="2" charset="0"/>
              </a:rPr>
              <a:t> no es ideal en puro </a:t>
            </a:r>
            <a:r>
              <a:rPr lang="es-ES" sz="1800" dirty="0" err="1">
                <a:latin typeface="Poppins" panose="00000500000000000000" pitchFamily="2" charset="0"/>
                <a:cs typeface="Poppins" panose="00000500000000000000" pitchFamily="2" charset="0"/>
              </a:rPr>
              <a:t>streaming</a:t>
            </a:r>
            <a:r>
              <a:rPr lang="es-ES" sz="1800" dirty="0">
                <a:latin typeface="Poppins" panose="00000500000000000000" pitchFamily="2" charset="0"/>
                <a:cs typeface="Poppins" panose="00000500000000000000" pitchFamily="2" charset="0"/>
              </a:rPr>
              <a:t>; suele requerir </a:t>
            </a:r>
            <a:r>
              <a:rPr lang="es-ES" sz="1800" b="1" dirty="0">
                <a:latin typeface="Poppins" panose="00000500000000000000" pitchFamily="2" charset="0"/>
                <a:cs typeface="Poppins" panose="00000500000000000000" pitchFamily="2" charset="0"/>
              </a:rPr>
              <a:t>almacén analítico</a:t>
            </a:r>
            <a:r>
              <a:rPr lang="es-ES" sz="1800" dirty="0">
                <a:latin typeface="Poppins" panose="00000500000000000000" pitchFamily="2" charset="0"/>
                <a:cs typeface="Poppins" panose="00000500000000000000" pitchFamily="2" charset="0"/>
              </a:rPr>
              <a:t> adicional (</a:t>
            </a:r>
            <a:r>
              <a:rPr lang="es-ES" sz="1800" dirty="0" err="1">
                <a:latin typeface="Poppins" panose="00000500000000000000" pitchFamily="2" charset="0"/>
                <a:cs typeface="Poppins" panose="00000500000000000000" pitchFamily="2" charset="0"/>
              </a:rPr>
              <a:t>Lakehouse</a:t>
            </a:r>
            <a:r>
              <a:rPr lang="es-ES" sz="1800" dirty="0">
                <a:latin typeface="Poppins" panose="00000500000000000000" pitchFamily="2" charset="0"/>
                <a:cs typeface="Poppins" panose="00000500000000000000" pitchFamily="2" charset="0"/>
              </a:rPr>
              <a:t>/OLAP).</a:t>
            </a:r>
          </a:p>
          <a:p>
            <a:r>
              <a:rPr lang="es-ES" sz="1800" b="1" dirty="0">
                <a:latin typeface="Poppins" panose="00000500000000000000" pitchFamily="2" charset="0"/>
                <a:cs typeface="Poppins" panose="00000500000000000000" pitchFamily="2" charset="0"/>
              </a:rPr>
              <a:t>Evolución de esquemas</a:t>
            </a:r>
            <a:r>
              <a:rPr lang="es-ES" sz="1800" dirty="0">
                <a:latin typeface="Poppins" panose="00000500000000000000" pitchFamily="2" charset="0"/>
                <a:cs typeface="Poppins" panose="00000500000000000000" pitchFamily="2" charset="0"/>
              </a:rPr>
              <a:t>: necesitas </a:t>
            </a:r>
            <a:r>
              <a:rPr lang="es-ES" sz="1800" i="1" dirty="0" err="1">
                <a:latin typeface="Poppins" panose="00000500000000000000" pitchFamily="2" charset="0"/>
                <a:cs typeface="Poppins" panose="00000500000000000000" pitchFamily="2" charset="0"/>
              </a:rPr>
              <a:t>schema</a:t>
            </a:r>
            <a:r>
              <a:rPr lang="es-ES" sz="1800" i="1" dirty="0">
                <a:latin typeface="Poppins" panose="00000500000000000000" pitchFamily="2" charset="0"/>
                <a:cs typeface="Poppins" panose="00000500000000000000" pitchFamily="2" charset="0"/>
              </a:rPr>
              <a:t> </a:t>
            </a:r>
            <a:r>
              <a:rPr lang="es-ES" sz="1800" i="1" dirty="0" err="1">
                <a:latin typeface="Poppins" panose="00000500000000000000" pitchFamily="2" charset="0"/>
                <a:cs typeface="Poppins" panose="00000500000000000000" pitchFamily="2" charset="0"/>
              </a:rPr>
              <a:t>registry</a:t>
            </a:r>
            <a:r>
              <a:rPr lang="es-ES" sz="1800" dirty="0">
                <a:latin typeface="Poppins" panose="00000500000000000000" pitchFamily="2" charset="0"/>
                <a:cs typeface="Poppins" panose="00000500000000000000" pitchFamily="2" charset="0"/>
              </a:rPr>
              <a:t>, compatibilidad y </a:t>
            </a:r>
            <a:r>
              <a:rPr lang="es-ES" sz="1800" i="1" dirty="0" err="1">
                <a:latin typeface="Poppins" panose="00000500000000000000" pitchFamily="2" charset="0"/>
                <a:cs typeface="Poppins" panose="00000500000000000000" pitchFamily="2" charset="0"/>
              </a:rPr>
              <a:t>dead-letter</a:t>
            </a:r>
            <a:r>
              <a:rPr lang="es-ES" sz="1800" i="1" dirty="0">
                <a:latin typeface="Poppins" panose="00000500000000000000" pitchFamily="2" charset="0"/>
                <a:cs typeface="Poppins" panose="00000500000000000000" pitchFamily="2" charset="0"/>
              </a:rPr>
              <a:t> </a:t>
            </a:r>
            <a:r>
              <a:rPr lang="es-ES" sz="1800" i="1" dirty="0" err="1">
                <a:latin typeface="Poppins" panose="00000500000000000000" pitchFamily="2" charset="0"/>
                <a:cs typeface="Poppins" panose="00000500000000000000" pitchFamily="2" charset="0"/>
              </a:rPr>
              <a:t>queues</a:t>
            </a:r>
            <a:r>
              <a:rPr lang="es-ES" sz="1800" dirty="0">
                <a:latin typeface="Poppins" panose="00000500000000000000" pitchFamily="2" charset="0"/>
                <a:cs typeface="Poppins" panose="00000500000000000000" pitchFamily="2" charset="0"/>
              </a:rPr>
              <a:t>.</a:t>
            </a:r>
          </a:p>
          <a:p>
            <a:br>
              <a:rPr lang="es-ES" sz="1800" dirty="0"/>
            </a:br>
            <a:endParaRPr lang="es-ES" sz="1800" dirty="0"/>
          </a:p>
        </p:txBody>
      </p:sp>
      <p:sp>
        <p:nvSpPr>
          <p:cNvPr id="5" name="CuadroTexto 4">
            <a:extLst>
              <a:ext uri="{FF2B5EF4-FFF2-40B4-BE49-F238E27FC236}">
                <a16:creationId xmlns:a16="http://schemas.microsoft.com/office/drawing/2014/main" id="{8886F9F0-44F6-527F-EFB6-951FF69CB5F8}"/>
              </a:ext>
            </a:extLst>
          </p:cNvPr>
          <p:cNvSpPr txBox="1"/>
          <p:nvPr/>
        </p:nvSpPr>
        <p:spPr>
          <a:xfrm>
            <a:off x="10027921" y="2078998"/>
            <a:ext cx="7253208" cy="6740307"/>
          </a:xfrm>
          <a:prstGeom prst="rect">
            <a:avLst/>
          </a:prstGeom>
          <a:noFill/>
        </p:spPr>
        <p:txBody>
          <a:bodyPr wrap="square">
            <a:spAutoFit/>
          </a:bodyPr>
          <a:lstStyle/>
          <a:p>
            <a:endParaRPr lang="es-ES" sz="1800"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Cuándo usarla</a:t>
            </a:r>
          </a:p>
          <a:p>
            <a:endParaRPr lang="es-ES" sz="1800" b="1" dirty="0">
              <a:latin typeface="Poppins" panose="00000500000000000000" pitchFamily="2" charset="0"/>
              <a:cs typeface="Poppins" panose="00000500000000000000" pitchFamily="2" charset="0"/>
            </a:endParaRPr>
          </a:p>
          <a:p>
            <a:r>
              <a:rPr lang="es-ES" sz="1800" dirty="0">
                <a:latin typeface="Poppins" panose="00000500000000000000" pitchFamily="2" charset="0"/>
                <a:cs typeface="Poppins" panose="00000500000000000000" pitchFamily="2" charset="0"/>
              </a:rPr>
              <a:t>Productos/eventos con </a:t>
            </a:r>
            <a:r>
              <a:rPr lang="es-ES" sz="1800" b="1" dirty="0" err="1">
                <a:latin typeface="Poppins" panose="00000500000000000000" pitchFamily="2" charset="0"/>
                <a:cs typeface="Poppins" panose="00000500000000000000" pitchFamily="2" charset="0"/>
              </a:rPr>
              <a:t>near</a:t>
            </a:r>
            <a:r>
              <a:rPr lang="es-ES" sz="1800" b="1" dirty="0">
                <a:latin typeface="Poppins" panose="00000500000000000000" pitchFamily="2" charset="0"/>
                <a:cs typeface="Poppins" panose="00000500000000000000" pitchFamily="2" charset="0"/>
              </a:rPr>
              <a:t> real-time</a:t>
            </a:r>
            <a:r>
              <a:rPr lang="es-ES" sz="1800" dirty="0">
                <a:latin typeface="Poppins" panose="00000500000000000000" pitchFamily="2" charset="0"/>
                <a:cs typeface="Poppins" panose="00000500000000000000" pitchFamily="2" charset="0"/>
              </a:rPr>
              <a:t> (fraude, </a:t>
            </a:r>
            <a:r>
              <a:rPr lang="es-ES" sz="1800" dirty="0" err="1">
                <a:latin typeface="Poppins" panose="00000500000000000000" pitchFamily="2" charset="0"/>
                <a:cs typeface="Poppins" panose="00000500000000000000" pitchFamily="2" charset="0"/>
              </a:rPr>
              <a:t>pricing</a:t>
            </a:r>
            <a:r>
              <a:rPr lang="es-ES" sz="1800" dirty="0">
                <a:latin typeface="Poppins" panose="00000500000000000000" pitchFamily="2" charset="0"/>
                <a:cs typeface="Poppins" panose="00000500000000000000" pitchFamily="2" charset="0"/>
              </a:rPr>
              <a:t>, monitoreo, </a:t>
            </a:r>
            <a:r>
              <a:rPr lang="es-ES" sz="1800" dirty="0" err="1">
                <a:latin typeface="Poppins" panose="00000500000000000000" pitchFamily="2" charset="0"/>
                <a:cs typeface="Poppins" panose="00000500000000000000" pitchFamily="2" charset="0"/>
              </a:rPr>
              <a:t>IoT</a:t>
            </a:r>
            <a:r>
              <a:rPr lang="es-ES" sz="1800" dirty="0">
                <a:latin typeface="Poppins" panose="00000500000000000000" pitchFamily="2" charset="0"/>
                <a:cs typeface="Poppins" panose="00000500000000000000" pitchFamily="2" charset="0"/>
              </a:rPr>
              <a:t>).</a:t>
            </a:r>
          </a:p>
          <a:p>
            <a:r>
              <a:rPr lang="es-ES" sz="1800" dirty="0">
                <a:latin typeface="Poppins" panose="00000500000000000000" pitchFamily="2" charset="0"/>
                <a:cs typeface="Poppins" panose="00000500000000000000" pitchFamily="2" charset="0"/>
              </a:rPr>
              <a:t>Arquitecturas </a:t>
            </a:r>
            <a:r>
              <a:rPr lang="es-ES" sz="1800" b="1" dirty="0" err="1">
                <a:latin typeface="Poppins" panose="00000500000000000000" pitchFamily="2" charset="0"/>
                <a:cs typeface="Poppins" panose="00000500000000000000" pitchFamily="2" charset="0"/>
              </a:rPr>
              <a:t>event-sourced</a:t>
            </a:r>
            <a:r>
              <a:rPr lang="es-ES" sz="1800" dirty="0">
                <a:latin typeface="Poppins" panose="00000500000000000000" pitchFamily="2" charset="0"/>
                <a:cs typeface="Poppins" panose="00000500000000000000" pitchFamily="2" charset="0"/>
              </a:rPr>
              <a:t> o </a:t>
            </a:r>
            <a:r>
              <a:rPr lang="es-ES" sz="1800" b="1" dirty="0">
                <a:latin typeface="Poppins" panose="00000500000000000000" pitchFamily="2" charset="0"/>
                <a:cs typeface="Poppins" panose="00000500000000000000" pitchFamily="2" charset="0"/>
              </a:rPr>
              <a:t>CDC</a:t>
            </a:r>
            <a:r>
              <a:rPr lang="es-ES" sz="1800" dirty="0">
                <a:latin typeface="Poppins" panose="00000500000000000000" pitchFamily="2" charset="0"/>
                <a:cs typeface="Poppins" panose="00000500000000000000" pitchFamily="2" charset="0"/>
              </a:rPr>
              <a:t> como fuente canónica.</a:t>
            </a:r>
          </a:p>
          <a:p>
            <a:r>
              <a:rPr lang="es-ES" sz="1800" dirty="0">
                <a:latin typeface="Poppins" panose="00000500000000000000" pitchFamily="2" charset="0"/>
                <a:cs typeface="Poppins" panose="00000500000000000000" pitchFamily="2" charset="0"/>
              </a:rPr>
              <a:t>Equipos con </a:t>
            </a:r>
            <a:r>
              <a:rPr lang="es-ES" sz="1800" b="1" dirty="0">
                <a:latin typeface="Poppins" panose="00000500000000000000" pitchFamily="2" charset="0"/>
                <a:cs typeface="Poppins" panose="00000500000000000000" pitchFamily="2" charset="0"/>
              </a:rPr>
              <a:t>madurez en </a:t>
            </a:r>
            <a:r>
              <a:rPr lang="es-ES" sz="1800" b="1" dirty="0" err="1">
                <a:latin typeface="Poppins" panose="00000500000000000000" pitchFamily="2" charset="0"/>
                <a:cs typeface="Poppins" panose="00000500000000000000" pitchFamily="2" charset="0"/>
              </a:rPr>
              <a:t>streaming</a:t>
            </a:r>
            <a:r>
              <a:rPr lang="es-ES" sz="1800" dirty="0">
                <a:latin typeface="Poppins" panose="00000500000000000000" pitchFamily="2" charset="0"/>
                <a:cs typeface="Poppins" panose="00000500000000000000" pitchFamily="2" charset="0"/>
              </a:rPr>
              <a:t> que buscan </a:t>
            </a:r>
            <a:r>
              <a:rPr lang="es-ES" sz="1800" b="1" dirty="0">
                <a:latin typeface="Poppins" panose="00000500000000000000" pitchFamily="2" charset="0"/>
                <a:cs typeface="Poppins" panose="00000500000000000000" pitchFamily="2" charset="0"/>
              </a:rPr>
              <a:t>una sola vía</a:t>
            </a:r>
            <a:r>
              <a:rPr lang="es-ES" sz="1800" dirty="0">
                <a:latin typeface="Poppins" panose="00000500000000000000" pitchFamily="2" charset="0"/>
                <a:cs typeface="Poppins" panose="00000500000000000000" pitchFamily="2" charset="0"/>
              </a:rPr>
              <a:t> de procesamiento.</a:t>
            </a:r>
          </a:p>
          <a:p>
            <a:endParaRPr lang="es-ES" sz="1800"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Cuándo no</a:t>
            </a:r>
          </a:p>
          <a:p>
            <a:r>
              <a:rPr lang="es-ES" sz="1800" dirty="0">
                <a:latin typeface="Poppins" panose="00000500000000000000" pitchFamily="2" charset="0"/>
                <a:cs typeface="Poppins" panose="00000500000000000000" pitchFamily="2" charset="0"/>
              </a:rPr>
              <a:t>Predomina </a:t>
            </a:r>
            <a:r>
              <a:rPr lang="es-ES" sz="1800" b="1" dirty="0">
                <a:latin typeface="Poppins" panose="00000500000000000000" pitchFamily="2" charset="0"/>
                <a:cs typeface="Poppins" panose="00000500000000000000" pitchFamily="2" charset="0"/>
              </a:rPr>
              <a:t>analítica </a:t>
            </a:r>
            <a:r>
              <a:rPr lang="es-ES" sz="1800" b="1" dirty="0" err="1">
                <a:latin typeface="Poppins" panose="00000500000000000000" pitchFamily="2" charset="0"/>
                <a:cs typeface="Poppins" panose="00000500000000000000" pitchFamily="2" charset="0"/>
              </a:rPr>
              <a:t>batch</a:t>
            </a:r>
            <a:r>
              <a:rPr lang="es-ES" sz="1800" dirty="0">
                <a:latin typeface="Poppins" panose="00000500000000000000" pitchFamily="2" charset="0"/>
                <a:cs typeface="Poppins" panose="00000500000000000000" pitchFamily="2" charset="0"/>
              </a:rPr>
              <a:t> y </a:t>
            </a:r>
            <a:r>
              <a:rPr lang="es-ES" sz="1800" dirty="0" err="1">
                <a:latin typeface="Poppins" panose="00000500000000000000" pitchFamily="2" charset="0"/>
                <a:cs typeface="Poppins" panose="00000500000000000000" pitchFamily="2" charset="0"/>
              </a:rPr>
              <a:t>re-cálculos</a:t>
            </a:r>
            <a:r>
              <a:rPr lang="es-ES" sz="1800" dirty="0">
                <a:latin typeface="Poppins" panose="00000500000000000000" pitchFamily="2" charset="0"/>
                <a:cs typeface="Poppins" panose="00000500000000000000" pitchFamily="2" charset="0"/>
              </a:rPr>
              <a:t> masivos frecuentes.</a:t>
            </a:r>
          </a:p>
          <a:p>
            <a:r>
              <a:rPr lang="es-ES" sz="1800" dirty="0">
                <a:latin typeface="Poppins" panose="00000500000000000000" pitchFamily="2" charset="0"/>
                <a:cs typeface="Poppins" panose="00000500000000000000" pitchFamily="2" charset="0"/>
              </a:rPr>
              <a:t>Fuentes sin log confiable/ordenado.</a:t>
            </a:r>
          </a:p>
          <a:p>
            <a:r>
              <a:rPr lang="es-ES" sz="1800" dirty="0">
                <a:latin typeface="Poppins" panose="00000500000000000000" pitchFamily="2" charset="0"/>
                <a:cs typeface="Poppins" panose="00000500000000000000" pitchFamily="2" charset="0"/>
              </a:rPr>
              <a:t>Fuerte exigencia de </a:t>
            </a:r>
            <a:r>
              <a:rPr lang="es-ES" sz="1800" b="1" dirty="0">
                <a:latin typeface="Poppins" panose="00000500000000000000" pitchFamily="2" charset="0"/>
                <a:cs typeface="Poppins" panose="00000500000000000000" pitchFamily="2" charset="0"/>
              </a:rPr>
              <a:t>borrado selectivo</a:t>
            </a:r>
            <a:r>
              <a:rPr lang="es-ES" sz="1800" dirty="0">
                <a:latin typeface="Poppins" panose="00000500000000000000" pitchFamily="2" charset="0"/>
                <a:cs typeface="Poppins" panose="00000500000000000000" pitchFamily="2" charset="0"/>
              </a:rPr>
              <a:t> de datos históricos.</a:t>
            </a:r>
          </a:p>
          <a:p>
            <a:r>
              <a:rPr lang="es-ES" sz="1800" dirty="0">
                <a:latin typeface="Poppins" panose="00000500000000000000" pitchFamily="2" charset="0"/>
                <a:cs typeface="Poppins" panose="00000500000000000000" pitchFamily="2" charset="0"/>
              </a:rPr>
              <a:t>Equipo pequeño sin experiencia en </a:t>
            </a:r>
            <a:r>
              <a:rPr lang="es-ES" sz="1800" b="1" dirty="0">
                <a:latin typeface="Poppins" panose="00000500000000000000" pitchFamily="2" charset="0"/>
                <a:cs typeface="Poppins" panose="00000500000000000000" pitchFamily="2" charset="0"/>
              </a:rPr>
              <a:t>estado/ventanas</a:t>
            </a:r>
            <a:r>
              <a:rPr lang="es-ES" sz="1800" dirty="0">
                <a:latin typeface="Poppins" panose="00000500000000000000" pitchFamily="2" charset="0"/>
                <a:cs typeface="Poppins" panose="00000500000000000000" pitchFamily="2" charset="0"/>
              </a:rPr>
              <a:t>.</a:t>
            </a:r>
          </a:p>
          <a:p>
            <a:br>
              <a:rPr lang="es-ES" sz="1800" dirty="0">
                <a:latin typeface="Poppins" panose="00000500000000000000" pitchFamily="2" charset="0"/>
                <a:cs typeface="Poppins" panose="00000500000000000000" pitchFamily="2" charset="0"/>
              </a:rPr>
            </a:br>
            <a:endParaRPr lang="es-ES" sz="1800"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Comparación rápida</a:t>
            </a:r>
          </a:p>
          <a:p>
            <a:endParaRPr lang="es-ES" sz="1800" b="1"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Kappa vs Lambda</a:t>
            </a:r>
            <a:r>
              <a:rPr lang="es-ES" sz="1800" dirty="0">
                <a:latin typeface="Poppins" panose="00000500000000000000" pitchFamily="2" charset="0"/>
                <a:cs typeface="Poppins" panose="00000500000000000000" pitchFamily="2" charset="0"/>
              </a:rPr>
              <a:t>: Kappa elimina la capa </a:t>
            </a:r>
            <a:r>
              <a:rPr lang="es-ES" sz="1800" dirty="0" err="1">
                <a:latin typeface="Poppins" panose="00000500000000000000" pitchFamily="2" charset="0"/>
                <a:cs typeface="Poppins" panose="00000500000000000000" pitchFamily="2" charset="0"/>
              </a:rPr>
              <a:t>batch</a:t>
            </a:r>
            <a:r>
              <a:rPr lang="es-ES" sz="1800" dirty="0">
                <a:latin typeface="Poppins" panose="00000500000000000000" pitchFamily="2" charset="0"/>
                <a:cs typeface="Poppins" panose="00000500000000000000" pitchFamily="2" charset="0"/>
              </a:rPr>
              <a:t>, </a:t>
            </a:r>
            <a:r>
              <a:rPr lang="es-ES" sz="1800" b="1" dirty="0">
                <a:latin typeface="Poppins" panose="00000500000000000000" pitchFamily="2" charset="0"/>
                <a:cs typeface="Poppins" panose="00000500000000000000" pitchFamily="2" charset="0"/>
              </a:rPr>
              <a:t>menos duplicación</a:t>
            </a:r>
            <a:r>
              <a:rPr lang="es-ES" sz="1800" dirty="0">
                <a:latin typeface="Poppins" panose="00000500000000000000" pitchFamily="2" charset="0"/>
                <a:cs typeface="Poppins" panose="00000500000000000000" pitchFamily="2" charset="0"/>
              </a:rPr>
              <a:t>, pero </a:t>
            </a:r>
            <a:r>
              <a:rPr lang="es-ES" sz="1800" b="1" dirty="0" err="1">
                <a:latin typeface="Poppins" panose="00000500000000000000" pitchFamily="2" charset="0"/>
                <a:cs typeface="Poppins" panose="00000500000000000000" pitchFamily="2" charset="0"/>
              </a:rPr>
              <a:t>replays</a:t>
            </a:r>
            <a:r>
              <a:rPr lang="es-ES" sz="1800" dirty="0">
                <a:latin typeface="Poppins" panose="00000500000000000000" pitchFamily="2" charset="0"/>
                <a:cs typeface="Poppins" panose="00000500000000000000" pitchFamily="2" charset="0"/>
              </a:rPr>
              <a:t> pueden ser largos y la operación de estado es más crítica.</a:t>
            </a:r>
          </a:p>
          <a:p>
            <a:r>
              <a:rPr lang="es-ES" sz="1800" b="1" dirty="0">
                <a:latin typeface="Poppins" panose="00000500000000000000" pitchFamily="2" charset="0"/>
                <a:cs typeface="Poppins" panose="00000500000000000000" pitchFamily="2" charset="0"/>
              </a:rPr>
              <a:t>Kappa + </a:t>
            </a:r>
            <a:r>
              <a:rPr lang="es-ES" sz="1800" b="1" dirty="0" err="1">
                <a:latin typeface="Poppins" panose="00000500000000000000" pitchFamily="2" charset="0"/>
                <a:cs typeface="Poppins" panose="00000500000000000000" pitchFamily="2" charset="0"/>
              </a:rPr>
              <a:t>Lakehouse</a:t>
            </a:r>
            <a:r>
              <a:rPr lang="es-ES" sz="1800" dirty="0">
                <a:latin typeface="Poppins" panose="00000500000000000000" pitchFamily="2" charset="0"/>
                <a:cs typeface="Poppins" panose="00000500000000000000" pitchFamily="2" charset="0"/>
              </a:rPr>
              <a:t>: muy común: </a:t>
            </a:r>
            <a:r>
              <a:rPr lang="es-ES" sz="1800" b="1" dirty="0" err="1">
                <a:latin typeface="Poppins" panose="00000500000000000000" pitchFamily="2" charset="0"/>
                <a:cs typeface="Poppins" panose="00000500000000000000" pitchFamily="2" charset="0"/>
              </a:rPr>
              <a:t>streaming</a:t>
            </a:r>
            <a:r>
              <a:rPr lang="es-ES" sz="1800" b="1" dirty="0">
                <a:latin typeface="Poppins" panose="00000500000000000000" pitchFamily="2" charset="0"/>
                <a:cs typeface="Poppins" panose="00000500000000000000" pitchFamily="2" charset="0"/>
              </a:rPr>
              <a:t> ingesta</a:t>
            </a:r>
            <a:r>
              <a:rPr lang="en-US" sz="1800" b="1" dirty="0">
                <a:latin typeface="Poppins" panose="00000500000000000000" pitchFamily="2" charset="0"/>
                <a:cs typeface="Poppins" panose="00000500000000000000" pitchFamily="2" charset="0"/>
              </a:rPr>
              <a:t>: </a:t>
            </a:r>
            <a:r>
              <a:rPr lang="es-ES" sz="1800" dirty="0">
                <a:latin typeface="Poppins" panose="00000500000000000000" pitchFamily="2" charset="0"/>
                <a:cs typeface="Poppins" panose="00000500000000000000" pitchFamily="2" charset="0"/>
              </a:rPr>
              <a:t>tablas ACID (Delta/Iceberg/</a:t>
            </a:r>
            <a:r>
              <a:rPr lang="es-ES" sz="1800" dirty="0" err="1">
                <a:latin typeface="Poppins" panose="00000500000000000000" pitchFamily="2" charset="0"/>
                <a:cs typeface="Poppins" panose="00000500000000000000" pitchFamily="2" charset="0"/>
              </a:rPr>
              <a:t>Hudi</a:t>
            </a:r>
            <a:r>
              <a:rPr lang="es-ES" sz="1800" dirty="0">
                <a:latin typeface="Poppins" panose="00000500000000000000" pitchFamily="2" charset="0"/>
                <a:cs typeface="Poppins" panose="00000500000000000000" pitchFamily="2" charset="0"/>
              </a:rPr>
              <a:t>) en S3; consultas </a:t>
            </a:r>
            <a:r>
              <a:rPr lang="es-ES" sz="1800" b="1" dirty="0" err="1">
                <a:latin typeface="Poppins" panose="00000500000000000000" pitchFamily="2" charset="0"/>
                <a:cs typeface="Poppins" panose="00000500000000000000" pitchFamily="2" charset="0"/>
              </a:rPr>
              <a:t>Athena</a:t>
            </a:r>
            <a:r>
              <a:rPr lang="es-ES" sz="1800" b="1" dirty="0">
                <a:latin typeface="Poppins" panose="00000500000000000000" pitchFamily="2" charset="0"/>
                <a:cs typeface="Poppins" panose="00000500000000000000" pitchFamily="2" charset="0"/>
              </a:rPr>
              <a:t>/Trino/</a:t>
            </a:r>
            <a:r>
              <a:rPr lang="es-ES" sz="1800" b="1" dirty="0" err="1">
                <a:latin typeface="Poppins" panose="00000500000000000000" pitchFamily="2" charset="0"/>
                <a:cs typeface="Poppins" panose="00000500000000000000" pitchFamily="2" charset="0"/>
              </a:rPr>
              <a:t>Redshift</a:t>
            </a:r>
            <a:r>
              <a:rPr lang="es-ES" sz="1800" dirty="0">
                <a:latin typeface="Poppins" panose="00000500000000000000" pitchFamily="2" charset="0"/>
                <a:cs typeface="Poppins" panose="00000500000000000000" pitchFamily="2" charset="0"/>
              </a:rPr>
              <a:t> para BI/OLAP.</a:t>
            </a:r>
          </a:p>
        </p:txBody>
      </p:sp>
    </p:spTree>
    <p:extLst>
      <p:ext uri="{BB962C8B-B14F-4D97-AF65-F5344CB8AC3E}">
        <p14:creationId xmlns:p14="http://schemas.microsoft.com/office/powerpoint/2010/main" val="1134802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F1D0C258-A4CA-FA0F-2917-0F55D43EEAA7}"/>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0672FDA6-BEFA-59A6-34AA-1F7634FBF350}"/>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3943A4CC-E71B-7365-7FD1-2B2EFBCA1E27}"/>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EF14585C-3908-C69C-9194-E5C6863B5698}"/>
              </a:ext>
            </a:extLst>
          </p:cNvPr>
          <p:cNvGrpSpPr/>
          <p:nvPr/>
        </p:nvGrpSpPr>
        <p:grpSpPr>
          <a:xfrm>
            <a:off x="662849" y="150393"/>
            <a:ext cx="10624275" cy="2110792"/>
            <a:chOff x="0" y="-375833"/>
            <a:chExt cx="7433261" cy="2814390"/>
          </a:xfrm>
        </p:grpSpPr>
        <p:grpSp>
          <p:nvGrpSpPr>
            <p:cNvPr id="109" name="Google Shape;109;p2">
              <a:extLst>
                <a:ext uri="{FF2B5EF4-FFF2-40B4-BE49-F238E27FC236}">
                  <a16:creationId xmlns:a16="http://schemas.microsoft.com/office/drawing/2014/main" id="{4B4F594D-D326-2382-9AB2-ADC4D0AC4170}"/>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B2E4A07C-3E00-F311-86D5-EF3D3857A87D}"/>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4C66699D-A672-9446-3D5F-983E44F4B281}"/>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4C6BEE33-34D3-DD1C-F3A2-FF6AEEE12E98}"/>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ES" sz="3200" dirty="0">
                  <a:solidFill>
                    <a:schemeClr val="bg1"/>
                  </a:solidFill>
                </a:rPr>
                <a:t>Ejemplos reales de una arquitectura Kappa</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10242" name="Picture 2" descr="Kappa instead of Lambda Architecture with Kafka at Uber">
            <a:extLst>
              <a:ext uri="{FF2B5EF4-FFF2-40B4-BE49-F238E27FC236}">
                <a16:creationId xmlns:a16="http://schemas.microsoft.com/office/drawing/2014/main" id="{81782595-18DB-FE7F-DF30-12B1B40CE2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9810" y="3081338"/>
            <a:ext cx="8245839" cy="5210175"/>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7A822C6D-38FE-4866-230C-5C47726C9E47}"/>
              </a:ext>
            </a:extLst>
          </p:cNvPr>
          <p:cNvSpPr txBox="1"/>
          <p:nvPr/>
        </p:nvSpPr>
        <p:spPr>
          <a:xfrm>
            <a:off x="10372724" y="2795667"/>
            <a:ext cx="7504765" cy="5262979"/>
          </a:xfrm>
          <a:prstGeom prst="rect">
            <a:avLst/>
          </a:prstGeom>
          <a:noFill/>
        </p:spPr>
        <p:txBody>
          <a:bodyPr wrap="square">
            <a:spAutoFit/>
          </a:bodyPr>
          <a:lstStyle/>
          <a:p>
            <a:r>
              <a:rPr lang="es-ES" sz="1600" dirty="0">
                <a:latin typeface="Poppins" panose="00000500000000000000" pitchFamily="2" charset="0"/>
                <a:cs typeface="Poppins" panose="00000500000000000000" pitchFamily="2" charset="0"/>
              </a:rPr>
              <a:t>Uber Suele hablar públicamente sobre sus arquitecturas de software e implementaciones. Uber es uno de los usuarios más importantes de Kafka a nivel mundial. Actualmente, procesa más de 4 billones de mensajes y 3 PB al día.</a:t>
            </a:r>
          </a:p>
          <a:p>
            <a:endParaRPr lang="es-ES" sz="1600" dirty="0">
              <a:latin typeface="Poppins" panose="00000500000000000000" pitchFamily="2" charset="0"/>
              <a:cs typeface="Poppins" panose="00000500000000000000" pitchFamily="2" charset="0"/>
            </a:endParaRPr>
          </a:p>
          <a:p>
            <a:r>
              <a:rPr lang="es-ES" sz="1600" dirty="0">
                <a:latin typeface="Poppins" panose="00000500000000000000" pitchFamily="2" charset="0"/>
                <a:cs typeface="Poppins" panose="00000500000000000000" pitchFamily="2" charset="0"/>
              </a:rPr>
              <a:t>Arquitectura Kappa en lugar de Lambda con Kafka en Uber</a:t>
            </a:r>
          </a:p>
          <a:p>
            <a:endParaRPr lang="es-ES" sz="1600" dirty="0">
              <a:latin typeface="Poppins" panose="00000500000000000000" pitchFamily="2" charset="0"/>
              <a:cs typeface="Poppins" panose="00000500000000000000" pitchFamily="2" charset="0"/>
            </a:endParaRPr>
          </a:p>
          <a:p>
            <a:r>
              <a:rPr lang="es-ES" sz="1600" dirty="0">
                <a:latin typeface="Poppins" panose="00000500000000000000" pitchFamily="2" charset="0"/>
                <a:cs typeface="Poppins" panose="00000500000000000000" pitchFamily="2" charset="0"/>
              </a:rPr>
              <a:t>El sistema nervioso central es una infraestructura en tiempo real basada en Kafka. Uber aún utiliza pipelines por lotes. También proporciona API (por ejemplo, para aplicaciones móviles). Y, como era de esperar, también cuenta con bases de datos SQL y NoSQL tradicionales, herramientas de informes de inteligencia empresarial, paneles de control y mucho más.</a:t>
            </a:r>
          </a:p>
          <a:p>
            <a:endParaRPr lang="es-ES" sz="1600" dirty="0">
              <a:latin typeface="Poppins" panose="00000500000000000000" pitchFamily="2" charset="0"/>
              <a:cs typeface="Poppins" panose="00000500000000000000" pitchFamily="2" charset="0"/>
            </a:endParaRPr>
          </a:p>
          <a:p>
            <a:r>
              <a:rPr lang="es-ES" sz="1600" dirty="0">
                <a:latin typeface="Poppins" panose="00000500000000000000" pitchFamily="2" charset="0"/>
                <a:cs typeface="Poppins" panose="00000500000000000000" pitchFamily="2" charset="0"/>
              </a:rPr>
              <a:t>La arquitectura de Uber demuestra las enormes ventajas de Kappa: el núcleo de la infraestructura es en tiempo real, escalable, tolerante a fallos y fiable. Un único pipeline para todo. ¡Sin necesidad de una arquitectura Lambda! Kappa permite cargas de trabajo transaccionales y analíticas. Cada microservicio en la malla de datos puede utilizar su tecnología y paradigma de comunicación para cada aplicación.</a:t>
            </a:r>
            <a:endParaRPr lang="es-CO" sz="1600" dirty="0">
              <a:latin typeface="Poppins" panose="00000500000000000000" pitchFamily="2" charset="0"/>
              <a:cs typeface="Poppins" panose="00000500000000000000" pitchFamily="2" charset="0"/>
            </a:endParaRPr>
          </a:p>
        </p:txBody>
      </p:sp>
      <p:grpSp>
        <p:nvGrpSpPr>
          <p:cNvPr id="4" name="Google Shape;108;p2">
            <a:extLst>
              <a:ext uri="{FF2B5EF4-FFF2-40B4-BE49-F238E27FC236}">
                <a16:creationId xmlns:a16="http://schemas.microsoft.com/office/drawing/2014/main" id="{34A155D5-84B2-E110-3435-56870E385A47}"/>
              </a:ext>
            </a:extLst>
          </p:cNvPr>
          <p:cNvGrpSpPr/>
          <p:nvPr/>
        </p:nvGrpSpPr>
        <p:grpSpPr>
          <a:xfrm>
            <a:off x="662849" y="1205789"/>
            <a:ext cx="7909650" cy="2110792"/>
            <a:chOff x="0" y="-375833"/>
            <a:chExt cx="7433261" cy="2814390"/>
          </a:xfrm>
        </p:grpSpPr>
        <p:grpSp>
          <p:nvGrpSpPr>
            <p:cNvPr id="5" name="Google Shape;109;p2">
              <a:extLst>
                <a:ext uri="{FF2B5EF4-FFF2-40B4-BE49-F238E27FC236}">
                  <a16:creationId xmlns:a16="http://schemas.microsoft.com/office/drawing/2014/main" id="{7D02390C-4985-127A-C194-3768C886C86C}"/>
                </a:ext>
              </a:extLst>
            </p:cNvPr>
            <p:cNvGrpSpPr/>
            <p:nvPr/>
          </p:nvGrpSpPr>
          <p:grpSpPr>
            <a:xfrm>
              <a:off x="0" y="-375833"/>
              <a:ext cx="7433261" cy="1268555"/>
              <a:chOff x="0" y="-88088"/>
              <a:chExt cx="1742214" cy="297325"/>
            </a:xfrm>
          </p:grpSpPr>
          <p:sp>
            <p:nvSpPr>
              <p:cNvPr id="7" name="Google Shape;110;p2">
                <a:extLst>
                  <a:ext uri="{FF2B5EF4-FFF2-40B4-BE49-F238E27FC236}">
                    <a16:creationId xmlns:a16="http://schemas.microsoft.com/office/drawing/2014/main" id="{BBB9D360-BB28-A41F-A9F7-FE0790C0017E}"/>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11;p2">
                <a:extLst>
                  <a:ext uri="{FF2B5EF4-FFF2-40B4-BE49-F238E27FC236}">
                    <a16:creationId xmlns:a16="http://schemas.microsoft.com/office/drawing/2014/main" id="{218B5E6D-416F-8DDC-2B4F-1EB636EBC343}"/>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6" name="Google Shape;112;p2">
              <a:extLst>
                <a:ext uri="{FF2B5EF4-FFF2-40B4-BE49-F238E27FC236}">
                  <a16:creationId xmlns:a16="http://schemas.microsoft.com/office/drawing/2014/main" id="{73A0B9C1-3ADA-7E1A-E91A-66C88FBA876F}"/>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Uber</a:t>
              </a:r>
            </a:p>
            <a:p>
              <a:pPr algn="ctr">
                <a:lnSpc>
                  <a:spcPct val="120026"/>
                </a:lnSpc>
              </a:pP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Tree>
    <p:extLst>
      <p:ext uri="{BB962C8B-B14F-4D97-AF65-F5344CB8AC3E}">
        <p14:creationId xmlns:p14="http://schemas.microsoft.com/office/powerpoint/2010/main" val="20317219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325AB08F-E338-1CA4-A9A8-8E0BF90BF5BF}"/>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666162B9-1C82-9FD5-A18E-463B04A9D360}"/>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9C88FB61-9E6E-BAAF-E7D7-7D359C48A411}"/>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16659D1B-C406-10FD-8A57-8B250EA1165E}"/>
              </a:ext>
            </a:extLst>
          </p:cNvPr>
          <p:cNvGrpSpPr/>
          <p:nvPr/>
        </p:nvGrpSpPr>
        <p:grpSpPr>
          <a:xfrm>
            <a:off x="662849" y="150393"/>
            <a:ext cx="10624275" cy="2110792"/>
            <a:chOff x="0" y="-375833"/>
            <a:chExt cx="7433261" cy="2814390"/>
          </a:xfrm>
        </p:grpSpPr>
        <p:grpSp>
          <p:nvGrpSpPr>
            <p:cNvPr id="109" name="Google Shape;109;p2">
              <a:extLst>
                <a:ext uri="{FF2B5EF4-FFF2-40B4-BE49-F238E27FC236}">
                  <a16:creationId xmlns:a16="http://schemas.microsoft.com/office/drawing/2014/main" id="{4327B34E-ABE1-D7FB-BA0F-3773E73EC3B1}"/>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291CCC56-FD5A-D1F0-276D-BC321F1E4F5B}"/>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B7340A98-88A6-44CD-8EA1-571CC8031825}"/>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073D9996-D526-E81A-4D4A-416AB8B0BF5F}"/>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ES" sz="3200" dirty="0">
                  <a:solidFill>
                    <a:schemeClr val="bg1"/>
                  </a:solidFill>
                </a:rPr>
                <a:t>Ejemplos reales de una arquitectura Kappa</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3AC7171C-05E8-2E63-5328-C54C34126FA1}"/>
              </a:ext>
            </a:extLst>
          </p:cNvPr>
          <p:cNvSpPr txBox="1"/>
          <p:nvPr/>
        </p:nvSpPr>
        <p:spPr>
          <a:xfrm>
            <a:off x="10461660" y="1999901"/>
            <a:ext cx="7415829" cy="7232749"/>
          </a:xfrm>
          <a:prstGeom prst="rect">
            <a:avLst/>
          </a:prstGeom>
          <a:noFill/>
        </p:spPr>
        <p:txBody>
          <a:bodyPr wrap="square">
            <a:spAutoFit/>
          </a:bodyPr>
          <a:lstStyle/>
          <a:p>
            <a:r>
              <a:rPr lang="es-ES" sz="1600" dirty="0">
                <a:latin typeface="Poppins" panose="00000500000000000000" pitchFamily="2" charset="0"/>
                <a:cs typeface="Poppins" panose="00000500000000000000" pitchFamily="2" charset="0"/>
              </a:rPr>
              <a:t>Shopify presentó su arquitectura Kappa en una reciente charla de la Kafka Summit: «Es hora de dejar de usar la arquitectura Lambda».. Los tres componentes clave son el registro (Kafka), el marco de transmisión (Kafka </a:t>
            </a:r>
            <a:r>
              <a:rPr lang="es-ES" sz="1600" dirty="0" err="1">
                <a:latin typeface="Poppins" panose="00000500000000000000" pitchFamily="2" charset="0"/>
                <a:cs typeface="Poppins" panose="00000500000000000000" pitchFamily="2" charset="0"/>
              </a:rPr>
              <a:t>Streams</a:t>
            </a:r>
            <a:r>
              <a:rPr lang="es-ES" sz="1600" dirty="0">
                <a:latin typeface="Poppins" panose="00000500000000000000" pitchFamily="2" charset="0"/>
                <a:cs typeface="Poppins" panose="00000500000000000000" pitchFamily="2" charset="0"/>
              </a:rPr>
              <a:t> y Apache </a:t>
            </a:r>
            <a:r>
              <a:rPr lang="es-ES" sz="1600" dirty="0" err="1">
                <a:latin typeface="Poppins" panose="00000500000000000000" pitchFamily="2" charset="0"/>
                <a:cs typeface="Poppins" panose="00000500000000000000" pitchFamily="2" charset="0"/>
              </a:rPr>
              <a:t>Flink</a:t>
            </a:r>
            <a:r>
              <a:rPr lang="es-ES" sz="1600" dirty="0">
                <a:latin typeface="Poppins" panose="00000500000000000000" pitchFamily="2" charset="0"/>
                <a:cs typeface="Poppins" panose="00000500000000000000" pitchFamily="2" charset="0"/>
              </a:rPr>
              <a:t>) y los receptores de datos (cualquier consumidor o almacén de datos en tiempo real).</a:t>
            </a: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r>
              <a:rPr lang="es-ES" sz="1600" dirty="0">
                <a:latin typeface="Poppins" panose="00000500000000000000" pitchFamily="2" charset="0"/>
                <a:cs typeface="Poppins" panose="00000500000000000000" pitchFamily="2" charset="0"/>
              </a:rPr>
              <a:t>El registro (Kafka)</a:t>
            </a:r>
          </a:p>
          <a:p>
            <a:endParaRPr lang="es-ES" sz="16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Durabilidad con compactación de temas y almacenamiento por niveles</a:t>
            </a:r>
          </a:p>
          <a:p>
            <a:endParaRPr lang="es-ES" sz="16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Integración de datos mediante Kafka </a:t>
            </a:r>
            <a:r>
              <a:rPr lang="es-ES" sz="1600" dirty="0" err="1">
                <a:latin typeface="Poppins" panose="00000500000000000000" pitchFamily="2" charset="0"/>
                <a:cs typeface="Poppins" panose="00000500000000000000" pitchFamily="2" charset="0"/>
              </a:rPr>
              <a:t>Connect</a:t>
            </a:r>
            <a:endParaRPr lang="es-ES" sz="16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endParaRPr lang="es-ES" sz="16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Elasticidad mediante clústeres dinámicos de Kafka</a:t>
            </a:r>
          </a:p>
          <a:p>
            <a:endParaRPr lang="es-ES" sz="1600" dirty="0">
              <a:latin typeface="Poppins" panose="00000500000000000000" pitchFamily="2" charset="0"/>
              <a:cs typeface="Poppins" panose="00000500000000000000" pitchFamily="2" charset="0"/>
            </a:endParaRPr>
          </a:p>
          <a:p>
            <a:r>
              <a:rPr lang="es-ES" sz="1600" dirty="0">
                <a:latin typeface="Poppins" panose="00000500000000000000" pitchFamily="2" charset="0"/>
                <a:cs typeface="Poppins" panose="00000500000000000000" pitchFamily="2" charset="0"/>
              </a:rPr>
              <a:t>Framework de </a:t>
            </a:r>
            <a:r>
              <a:rPr lang="es-ES" sz="1600" dirty="0" err="1">
                <a:latin typeface="Poppins" panose="00000500000000000000" pitchFamily="2" charset="0"/>
                <a:cs typeface="Poppins" panose="00000500000000000000" pitchFamily="2" charset="0"/>
              </a:rPr>
              <a:t>streaming</a:t>
            </a:r>
            <a:r>
              <a:rPr lang="es-ES" sz="1600" dirty="0">
                <a:latin typeface="Poppins" panose="00000500000000000000" pitchFamily="2" charset="0"/>
                <a:cs typeface="Poppins" panose="00000500000000000000" pitchFamily="2" charset="0"/>
              </a:rPr>
              <a:t> (Kafka </a:t>
            </a:r>
            <a:r>
              <a:rPr lang="es-ES" sz="1600" dirty="0" err="1">
                <a:latin typeface="Poppins" panose="00000500000000000000" pitchFamily="2" charset="0"/>
                <a:cs typeface="Poppins" panose="00000500000000000000" pitchFamily="2" charset="0"/>
              </a:rPr>
              <a:t>Streams</a:t>
            </a:r>
            <a:r>
              <a:rPr lang="es-ES" sz="1600" dirty="0">
                <a:latin typeface="Poppins" panose="00000500000000000000" pitchFamily="2" charset="0"/>
                <a:cs typeface="Poppins" panose="00000500000000000000" pitchFamily="2" charset="0"/>
              </a:rPr>
              <a:t> / </a:t>
            </a:r>
            <a:r>
              <a:rPr lang="es-ES" sz="1600" dirty="0" err="1">
                <a:latin typeface="Poppins" panose="00000500000000000000" pitchFamily="2" charset="0"/>
                <a:cs typeface="Poppins" panose="00000500000000000000" pitchFamily="2" charset="0"/>
              </a:rPr>
              <a:t>Flink</a:t>
            </a:r>
            <a:r>
              <a:rPr lang="es-ES" sz="1600" dirty="0">
                <a:latin typeface="Poppins" panose="00000500000000000000" pitchFamily="2" charset="0"/>
                <a:cs typeface="Poppins" panose="00000500000000000000" pitchFamily="2" charset="0"/>
              </a:rPr>
              <a:t>)</a:t>
            </a:r>
          </a:p>
          <a:p>
            <a:endParaRPr lang="es-ES" sz="16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Fiabilidad y escalabilidad</a:t>
            </a:r>
          </a:p>
          <a:p>
            <a:pPr marL="285750" indent="-285750">
              <a:buFont typeface="Arial" panose="020B0604020202020204" pitchFamily="34" charset="0"/>
              <a:buChar char="•"/>
            </a:pPr>
            <a:endParaRPr lang="es-ES" sz="16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Tolerancia a fallos</a:t>
            </a:r>
          </a:p>
          <a:p>
            <a:pPr marL="285750" indent="-285750">
              <a:buFont typeface="Arial" panose="020B0604020202020204" pitchFamily="34" charset="0"/>
              <a:buChar char="•"/>
            </a:pPr>
            <a:endParaRPr lang="es-ES" sz="16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Gestión del estado Receptores de datos</a:t>
            </a:r>
          </a:p>
          <a:p>
            <a:pPr marL="285750" lvl="2" indent="-285750">
              <a:buFont typeface="Arial" panose="020B0604020202020204" pitchFamily="34" charset="0"/>
              <a:buChar char="•"/>
            </a:pPr>
            <a:endParaRPr lang="es-ES" sz="1600" dirty="0">
              <a:latin typeface="Poppins" panose="00000500000000000000" pitchFamily="2" charset="0"/>
              <a:cs typeface="Poppins" panose="00000500000000000000" pitchFamily="2" charset="0"/>
            </a:endParaRPr>
          </a:p>
          <a:p>
            <a:pPr marL="285750" lvl="2"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Consumidores en tiempo real</a:t>
            </a:r>
          </a:p>
          <a:p>
            <a:pPr marL="285750" lvl="2" indent="-285750">
              <a:buFont typeface="Arial" panose="020B0604020202020204" pitchFamily="34" charset="0"/>
              <a:buChar char="•"/>
            </a:pPr>
            <a:endParaRPr lang="es-ES" sz="1600" dirty="0">
              <a:latin typeface="Poppins" panose="00000500000000000000" pitchFamily="2" charset="0"/>
              <a:cs typeface="Poppins" panose="00000500000000000000" pitchFamily="2" charset="0"/>
            </a:endParaRPr>
          </a:p>
          <a:p>
            <a:pPr marL="285750" lvl="2" indent="-285750">
              <a:buFont typeface="Arial" panose="020B0604020202020204" pitchFamily="34" charset="0"/>
              <a:buChar char="•"/>
            </a:pPr>
            <a:r>
              <a:rPr lang="es-ES" sz="1600" dirty="0">
                <a:latin typeface="Poppins" panose="00000500000000000000" pitchFamily="2" charset="0"/>
                <a:cs typeface="Poppins" panose="00000500000000000000" pitchFamily="2" charset="0"/>
              </a:rPr>
              <a:t>Actualización/inserción para un diseño simplificado, por ejemplo, RDBMS, NoSQL, temas de Kafka compactados</a:t>
            </a:r>
          </a:p>
          <a:p>
            <a:pPr marL="285750" lvl="2" indent="-285750">
              <a:buFont typeface="Arial" panose="020B0604020202020204" pitchFamily="34" charset="0"/>
              <a:buChar char="•"/>
            </a:pPr>
            <a:endParaRPr lang="es-ES" sz="1600" dirty="0">
              <a:latin typeface="Poppins" panose="00000500000000000000" pitchFamily="2" charset="0"/>
              <a:cs typeface="Poppins" panose="00000500000000000000" pitchFamily="2" charset="0"/>
            </a:endParaRPr>
          </a:p>
        </p:txBody>
      </p:sp>
      <p:grpSp>
        <p:nvGrpSpPr>
          <p:cNvPr id="4" name="Google Shape;108;p2">
            <a:extLst>
              <a:ext uri="{FF2B5EF4-FFF2-40B4-BE49-F238E27FC236}">
                <a16:creationId xmlns:a16="http://schemas.microsoft.com/office/drawing/2014/main" id="{20511E9B-A8C1-EF5A-92C7-A3C2CA0D8DF1}"/>
              </a:ext>
            </a:extLst>
          </p:cNvPr>
          <p:cNvGrpSpPr/>
          <p:nvPr/>
        </p:nvGrpSpPr>
        <p:grpSpPr>
          <a:xfrm>
            <a:off x="662849" y="1205789"/>
            <a:ext cx="7909650" cy="1519861"/>
            <a:chOff x="0" y="-375833"/>
            <a:chExt cx="7433261" cy="2026481"/>
          </a:xfrm>
        </p:grpSpPr>
        <p:grpSp>
          <p:nvGrpSpPr>
            <p:cNvPr id="5" name="Google Shape;109;p2">
              <a:extLst>
                <a:ext uri="{FF2B5EF4-FFF2-40B4-BE49-F238E27FC236}">
                  <a16:creationId xmlns:a16="http://schemas.microsoft.com/office/drawing/2014/main" id="{1E54F2C3-E3BF-2F3D-CCB5-6843B319F8CE}"/>
                </a:ext>
              </a:extLst>
            </p:cNvPr>
            <p:cNvGrpSpPr/>
            <p:nvPr/>
          </p:nvGrpSpPr>
          <p:grpSpPr>
            <a:xfrm>
              <a:off x="0" y="-375833"/>
              <a:ext cx="7433261" cy="1268555"/>
              <a:chOff x="0" y="-88088"/>
              <a:chExt cx="1742214" cy="297325"/>
            </a:xfrm>
          </p:grpSpPr>
          <p:sp>
            <p:nvSpPr>
              <p:cNvPr id="7" name="Google Shape;110;p2">
                <a:extLst>
                  <a:ext uri="{FF2B5EF4-FFF2-40B4-BE49-F238E27FC236}">
                    <a16:creationId xmlns:a16="http://schemas.microsoft.com/office/drawing/2014/main" id="{235CEE28-143A-F47B-AE41-B7DCD0AC56F9}"/>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11;p2">
                <a:extLst>
                  <a:ext uri="{FF2B5EF4-FFF2-40B4-BE49-F238E27FC236}">
                    <a16:creationId xmlns:a16="http://schemas.microsoft.com/office/drawing/2014/main" id="{1922D031-8768-6234-F9E6-94CE319281E1}"/>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6" name="Google Shape;112;p2">
              <a:extLst>
                <a:ext uri="{FF2B5EF4-FFF2-40B4-BE49-F238E27FC236}">
                  <a16:creationId xmlns:a16="http://schemas.microsoft.com/office/drawing/2014/main" id="{9CEE4BDC-CB97-C144-A08B-946099DB3C95}"/>
                </a:ext>
              </a:extLst>
            </p:cNvPr>
            <p:cNvSpPr txBox="1"/>
            <p:nvPr/>
          </p:nvSpPr>
          <p:spPr>
            <a:xfrm>
              <a:off x="126003" y="106636"/>
              <a:ext cx="7181400" cy="1544012"/>
            </a:xfrm>
            <a:prstGeom prst="rect">
              <a:avLst/>
            </a:prstGeom>
            <a:noFill/>
            <a:ln>
              <a:noFill/>
            </a:ln>
          </p:spPr>
          <p:txBody>
            <a:bodyPr spcFirstLastPara="1" wrap="square" lIns="0" tIns="0" rIns="0" bIns="0" anchor="t" anchorCtr="0">
              <a:spAutoFit/>
            </a:bodyPr>
            <a:lstStyle/>
            <a:p>
              <a:pPr algn="ctr">
                <a:lnSpc>
                  <a:spcPct val="120026"/>
                </a:lnSpc>
              </a:pPr>
              <a:r>
                <a:rPr lang="es-ES" sz="3200" dirty="0">
                  <a:solidFill>
                    <a:schemeClr val="bg1"/>
                  </a:solidFill>
                  <a:latin typeface="Poooooooooooooooooooooooooooooop"/>
                </a:rPr>
                <a:t>Shopify</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11266" name="Picture 2" descr="Kappa Architecture with Kafka at Shopify">
            <a:extLst>
              <a:ext uri="{FF2B5EF4-FFF2-40B4-BE49-F238E27FC236}">
                <a16:creationId xmlns:a16="http://schemas.microsoft.com/office/drawing/2014/main" id="{31604181-E8BF-0F90-26E3-86D6037012F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7751" y="3710600"/>
            <a:ext cx="8693794" cy="4305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458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2E51A3-A820-8E4D-23FA-668BE238D21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504FDE0C-282D-F03F-8614-2545F33E7318}"/>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2169E9FE-DE0B-5F18-9AE3-C91B460C78FE}"/>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20EE7F84-4092-14EC-5905-7B56164442D4}"/>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779E20F7-D575-A25C-812D-413AA2CEDAAD}"/>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7729B9A3-E443-0136-5C57-C407DF494C5D}"/>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4604CE29-AC43-A11E-19DC-ED64601DFE61}"/>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D09B085B-67A1-19A1-7068-E6D442E153CD}"/>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59DC143B-9810-C8AF-4298-A0B1E3959251}"/>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7C0167D1-BE17-2783-1E0D-3D360F02F8D3}"/>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6A2C3C46-2004-2222-629A-CDC6FA806BA1}"/>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16" name="CuadroTexto 15">
            <a:extLst>
              <a:ext uri="{FF2B5EF4-FFF2-40B4-BE49-F238E27FC236}">
                <a16:creationId xmlns:a16="http://schemas.microsoft.com/office/drawing/2014/main" id="{90573D3A-91B0-5FF7-9022-B216FAD2F247}"/>
              </a:ext>
            </a:extLst>
          </p:cNvPr>
          <p:cNvSpPr txBox="1"/>
          <p:nvPr/>
        </p:nvSpPr>
        <p:spPr>
          <a:xfrm>
            <a:off x="2199846" y="2529661"/>
            <a:ext cx="13878522" cy="830997"/>
          </a:xfrm>
          <a:prstGeom prst="rect">
            <a:avLst/>
          </a:prstGeom>
          <a:noFill/>
        </p:spPr>
        <p:txBody>
          <a:bodyPr wrap="square">
            <a:spAutoFit/>
          </a:bodyPr>
          <a:lstStyle/>
          <a:p>
            <a:pPr lvl="0"/>
            <a:endParaRPr lang="es-CO" sz="2400" dirty="0">
              <a:latin typeface="Poppins" panose="00000500000000000000" pitchFamily="2" charset="0"/>
              <a:cs typeface="Poppins" panose="00000500000000000000" pitchFamily="2" charset="0"/>
            </a:endParaRPr>
          </a:p>
          <a:p>
            <a:endParaRPr lang="es-CO" sz="2400" dirty="0">
              <a:latin typeface="Poppins" panose="00000500000000000000" pitchFamily="2" charset="0"/>
              <a:cs typeface="Poppins" panose="00000500000000000000" pitchFamily="2" charset="0"/>
            </a:endParaRPr>
          </a:p>
        </p:txBody>
      </p:sp>
      <p:graphicFrame>
        <p:nvGraphicFramePr>
          <p:cNvPr id="17" name="Tabla 16">
            <a:extLst>
              <a:ext uri="{FF2B5EF4-FFF2-40B4-BE49-F238E27FC236}">
                <a16:creationId xmlns:a16="http://schemas.microsoft.com/office/drawing/2014/main" id="{EBED4495-ECCB-F061-9B93-63DC01BDB778}"/>
              </a:ext>
            </a:extLst>
          </p:cNvPr>
          <p:cNvGraphicFramePr>
            <a:graphicFrameLocks noGrp="1"/>
          </p:cNvGraphicFramePr>
          <p:nvPr>
            <p:extLst>
              <p:ext uri="{D42A27DB-BD31-4B8C-83A1-F6EECF244321}">
                <p14:modId xmlns:p14="http://schemas.microsoft.com/office/powerpoint/2010/main" val="1795287011"/>
              </p:ext>
            </p:extLst>
          </p:nvPr>
        </p:nvGraphicFramePr>
        <p:xfrm>
          <a:off x="1295401" y="1024919"/>
          <a:ext cx="14563724" cy="5212080"/>
        </p:xfrm>
        <a:graphic>
          <a:graphicData uri="http://schemas.openxmlformats.org/drawingml/2006/table">
            <a:tbl>
              <a:tblPr/>
              <a:tblGrid>
                <a:gridCol w="14563724">
                  <a:extLst>
                    <a:ext uri="{9D8B030D-6E8A-4147-A177-3AD203B41FA5}">
                      <a16:colId xmlns:a16="http://schemas.microsoft.com/office/drawing/2014/main" val="2455944791"/>
                    </a:ext>
                  </a:extLst>
                </a:gridCol>
              </a:tblGrid>
              <a:tr h="1524000">
                <a:tc>
                  <a:txBody>
                    <a:bodyPr/>
                    <a:lstStyle/>
                    <a:p>
                      <a:r>
                        <a:rPr lang="es-ES" sz="1800" b="1" dirty="0">
                          <a:latin typeface="Poppins" panose="00000500000000000000" pitchFamily="2" charset="0"/>
                          <a:cs typeface="Poppins" panose="00000500000000000000" pitchFamily="2" charset="0"/>
                        </a:rPr>
                        <a:t>Objetivo general</a:t>
                      </a:r>
                    </a:p>
                    <a:p>
                      <a:br>
                        <a:rPr lang="es-ES" sz="1800" dirty="0">
                          <a:latin typeface="Poppins" panose="00000500000000000000" pitchFamily="2" charset="0"/>
                          <a:cs typeface="Poppins" panose="00000500000000000000" pitchFamily="2" charset="0"/>
                        </a:rPr>
                      </a:br>
                      <a:r>
                        <a:rPr lang="es-ES" sz="1800" dirty="0" err="1">
                          <a:latin typeface="Poppins" panose="00000500000000000000" pitchFamily="2" charset="0"/>
                          <a:cs typeface="Poppins" panose="00000500000000000000" pitchFamily="2" charset="0"/>
                        </a:rPr>
                        <a:t>Elicitar</a:t>
                      </a:r>
                      <a:r>
                        <a:rPr lang="es-ES" sz="1800" dirty="0">
                          <a:latin typeface="Poppins" panose="00000500000000000000" pitchFamily="2" charset="0"/>
                          <a:cs typeface="Poppins" panose="00000500000000000000" pitchFamily="2" charset="0"/>
                        </a:rPr>
                        <a:t>, documentar, priorizar y validar requisitos (funcionales y no funcionales) para tres líneas de valor: </a:t>
                      </a:r>
                      <a:r>
                        <a:rPr lang="es-ES" sz="1800" b="1" dirty="0">
                          <a:latin typeface="Poppins" panose="00000500000000000000" pitchFamily="2" charset="0"/>
                          <a:cs typeface="Poppins" panose="00000500000000000000" pitchFamily="2" charset="0"/>
                        </a:rPr>
                        <a:t>Inteligencia Comercial</a:t>
                      </a:r>
                      <a:r>
                        <a:rPr lang="es-ES" sz="1800" dirty="0">
                          <a:latin typeface="Poppins" panose="00000500000000000000" pitchFamily="2" charset="0"/>
                          <a:cs typeface="Poppins" panose="00000500000000000000" pitchFamily="2" charset="0"/>
                        </a:rPr>
                        <a:t>, </a:t>
                      </a:r>
                      <a:r>
                        <a:rPr lang="es-ES" sz="1800" b="1" dirty="0">
                          <a:latin typeface="Poppins" panose="00000500000000000000" pitchFamily="2" charset="0"/>
                          <a:cs typeface="Poppins" panose="00000500000000000000" pitchFamily="2" charset="0"/>
                        </a:rPr>
                        <a:t>Riesgo Crediticio</a:t>
                      </a:r>
                      <a:r>
                        <a:rPr lang="es-ES" sz="1800" dirty="0">
                          <a:latin typeface="Poppins" panose="00000500000000000000" pitchFamily="2" charset="0"/>
                          <a:cs typeface="Poppins" panose="00000500000000000000" pitchFamily="2" charset="0"/>
                        </a:rPr>
                        <a:t> y </a:t>
                      </a:r>
                      <a:r>
                        <a:rPr lang="es-ES" sz="1800" b="1" dirty="0">
                          <a:latin typeface="Poppins" panose="00000500000000000000" pitchFamily="2" charset="0"/>
                          <a:cs typeface="Poppins" panose="00000500000000000000" pitchFamily="2" charset="0"/>
                        </a:rPr>
                        <a:t>Fraude en Tiempo Real</a:t>
                      </a:r>
                      <a:r>
                        <a:rPr lang="es-ES" sz="1800" dirty="0">
                          <a:latin typeface="Poppins" panose="00000500000000000000" pitchFamily="2" charset="0"/>
                          <a:cs typeface="Poppins" panose="00000500000000000000" pitchFamily="2" charset="0"/>
                        </a:rPr>
                        <a:t>, </a:t>
                      </a:r>
                      <a:r>
                        <a:rPr lang="es-ES" sz="1800" b="1" dirty="0">
                          <a:latin typeface="Poppins" panose="00000500000000000000" pitchFamily="2" charset="0"/>
                          <a:cs typeface="Poppins" panose="00000500000000000000" pitchFamily="2" charset="0"/>
                        </a:rPr>
                        <a:t>aterrizando</a:t>
                      </a:r>
                      <a:r>
                        <a:rPr lang="es-ES" sz="1800" dirty="0">
                          <a:latin typeface="Poppins" panose="00000500000000000000" pitchFamily="2" charset="0"/>
                          <a:cs typeface="Poppins" panose="00000500000000000000" pitchFamily="2" charset="0"/>
                        </a:rPr>
                        <a:t> restricciones de fuentes, privacidad y cumplimiento del caso.</a:t>
                      </a:r>
                    </a:p>
                    <a:p>
                      <a:endParaRPr lang="es-ES" sz="1800" dirty="0">
                        <a:latin typeface="Poppins" panose="00000500000000000000" pitchFamily="2" charset="0"/>
                        <a:cs typeface="Poppins" panose="00000500000000000000" pitchFamily="2" charset="0"/>
                      </a:endParaRPr>
                    </a:p>
                    <a:p>
                      <a:endParaRPr lang="es-ES" sz="1800" dirty="0">
                        <a:latin typeface="Poppins" panose="00000500000000000000" pitchFamily="2" charset="0"/>
                        <a:cs typeface="Poppins" panose="00000500000000000000" pitchFamily="2" charset="0"/>
                      </a:endParaRPr>
                    </a:p>
                    <a:p>
                      <a:r>
                        <a:rPr lang="es-ES" sz="1800" b="1" dirty="0">
                          <a:latin typeface="Poppins" panose="00000500000000000000" pitchFamily="2" charset="0"/>
                          <a:cs typeface="Poppins" panose="00000500000000000000" pitchFamily="2" charset="0"/>
                        </a:rPr>
                        <a:t>1) Arranque y anclaje (10’)</a:t>
                      </a:r>
                    </a:p>
                    <a:p>
                      <a:r>
                        <a:rPr lang="es-ES" sz="1800" b="1" dirty="0">
                          <a:latin typeface="Poppins" panose="00000500000000000000" pitchFamily="2" charset="0"/>
                          <a:cs typeface="Poppins" panose="00000500000000000000" pitchFamily="2" charset="0"/>
                        </a:rPr>
                        <a:t>Actividad</a:t>
                      </a:r>
                      <a:r>
                        <a:rPr lang="es-ES" sz="1800" dirty="0">
                          <a:latin typeface="Poppins" panose="00000500000000000000" pitchFamily="2" charset="0"/>
                          <a:cs typeface="Poppins" panose="00000500000000000000" pitchFamily="2" charset="0"/>
                        </a:rPr>
                        <a:t>: lectura rápida del caso y “marcado” de hechos/limitantes que afecten requisitos.</a:t>
                      </a:r>
                    </a:p>
                    <a:p>
                      <a:endParaRPr lang="es-ES" sz="1800" dirty="0">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2) Mapa de interesados y objetivos (10’)</a:t>
                      </a: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8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Actividad</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identificar </a:t>
                      </a:r>
                      <a:r>
                        <a:rPr kumimoji="0" lang="es-CO" altLang="es-CO" sz="18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stakeholders</a:t>
                      </a:r>
                      <a:r>
                        <a:rPr kumimoji="0" lang="es-CO" altLang="es-CO" sz="18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y sus metas. Completar Plantilla</a:t>
                      </a:r>
                      <a:br>
                        <a:rPr kumimoji="0" lang="es-CO" altLang="es-CO" sz="3200" b="0" i="0" u="none" strike="noStrike" cap="none" normalizeH="0" baseline="0" dirty="0">
                          <a:ln>
                            <a:noFill/>
                          </a:ln>
                          <a:solidFill>
                            <a:schemeClr val="tx1"/>
                          </a:solidFill>
                          <a:effectLst/>
                          <a:latin typeface="Arial" panose="020B0604020202020204" pitchFamily="34" charset="0"/>
                        </a:rPr>
                      </a:br>
                      <a:endParaRPr lang="es-ES" sz="2400" dirty="0"/>
                    </a:p>
                    <a:p>
                      <a:endParaRPr lang="es-ES" sz="2400" dirty="0"/>
                    </a:p>
                    <a:p>
                      <a:endParaRPr lang="es-ES" sz="2400" dirty="0"/>
                    </a:p>
                    <a:p>
                      <a:endParaRPr lang="es-ES" sz="2400" dirty="0"/>
                    </a:p>
                    <a:p>
                      <a:endParaRPr lang="es-CO" sz="2400"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435834818"/>
                  </a:ext>
                </a:extLst>
              </a:tr>
            </a:tbl>
          </a:graphicData>
        </a:graphic>
      </p:graphicFrame>
      <p:graphicFrame>
        <p:nvGraphicFramePr>
          <p:cNvPr id="19" name="Tabla 18">
            <a:extLst>
              <a:ext uri="{FF2B5EF4-FFF2-40B4-BE49-F238E27FC236}">
                <a16:creationId xmlns:a16="http://schemas.microsoft.com/office/drawing/2014/main" id="{7D1459E8-6C46-3AEE-BFA7-B577098A0BC7}"/>
              </a:ext>
            </a:extLst>
          </p:cNvPr>
          <p:cNvGraphicFramePr>
            <a:graphicFrameLocks noGrp="1"/>
          </p:cNvGraphicFramePr>
          <p:nvPr>
            <p:extLst>
              <p:ext uri="{D42A27DB-BD31-4B8C-83A1-F6EECF244321}">
                <p14:modId xmlns:p14="http://schemas.microsoft.com/office/powerpoint/2010/main" val="109280529"/>
              </p:ext>
            </p:extLst>
          </p:nvPr>
        </p:nvGraphicFramePr>
        <p:xfrm>
          <a:off x="3419475" y="5143500"/>
          <a:ext cx="10315576" cy="3472863"/>
        </p:xfrm>
        <a:graphic>
          <a:graphicData uri="http://schemas.openxmlformats.org/drawingml/2006/table">
            <a:tbl>
              <a:tblPr firstRow="1" firstCol="1">
                <a:tableStyleId>{5C22544A-7EE6-4342-B048-85BDC9FD1C3A}</a:tableStyleId>
              </a:tblPr>
              <a:tblGrid>
                <a:gridCol w="2578894">
                  <a:extLst>
                    <a:ext uri="{9D8B030D-6E8A-4147-A177-3AD203B41FA5}">
                      <a16:colId xmlns:a16="http://schemas.microsoft.com/office/drawing/2014/main" val="2945963675"/>
                    </a:ext>
                  </a:extLst>
                </a:gridCol>
                <a:gridCol w="2578894">
                  <a:extLst>
                    <a:ext uri="{9D8B030D-6E8A-4147-A177-3AD203B41FA5}">
                      <a16:colId xmlns:a16="http://schemas.microsoft.com/office/drawing/2014/main" val="3756092021"/>
                    </a:ext>
                  </a:extLst>
                </a:gridCol>
                <a:gridCol w="2578894">
                  <a:extLst>
                    <a:ext uri="{9D8B030D-6E8A-4147-A177-3AD203B41FA5}">
                      <a16:colId xmlns:a16="http://schemas.microsoft.com/office/drawing/2014/main" val="2533312108"/>
                    </a:ext>
                  </a:extLst>
                </a:gridCol>
                <a:gridCol w="2578894">
                  <a:extLst>
                    <a:ext uri="{9D8B030D-6E8A-4147-A177-3AD203B41FA5}">
                      <a16:colId xmlns:a16="http://schemas.microsoft.com/office/drawing/2014/main" val="3465680740"/>
                    </a:ext>
                  </a:extLst>
                </a:gridCol>
              </a:tblGrid>
              <a:tr h="604704">
                <a:tc>
                  <a:txBody>
                    <a:bodyPr/>
                    <a:lstStyle/>
                    <a:p>
                      <a:pPr>
                        <a:buNone/>
                      </a:pPr>
                      <a:r>
                        <a:rPr lang="es-CO" sz="2000"/>
                        <a:t>Interesado</a:t>
                      </a:r>
                    </a:p>
                  </a:txBody>
                  <a:tcPr anchor="ctr"/>
                </a:tc>
                <a:tc>
                  <a:txBody>
                    <a:bodyPr/>
                    <a:lstStyle/>
                    <a:p>
                      <a:pPr>
                        <a:buNone/>
                      </a:pPr>
                      <a:r>
                        <a:rPr lang="es-CO" sz="2000"/>
                        <a:t>Meta / Decisión</a:t>
                      </a:r>
                    </a:p>
                  </a:txBody>
                  <a:tcPr anchor="ctr"/>
                </a:tc>
                <a:tc>
                  <a:txBody>
                    <a:bodyPr/>
                    <a:lstStyle/>
                    <a:p>
                      <a:pPr>
                        <a:buNone/>
                      </a:pPr>
                      <a:r>
                        <a:rPr lang="es-CO" sz="2000"/>
                        <a:t>Dolor actual</a:t>
                      </a:r>
                    </a:p>
                  </a:txBody>
                  <a:tcPr anchor="ctr"/>
                </a:tc>
                <a:tc>
                  <a:txBody>
                    <a:bodyPr/>
                    <a:lstStyle/>
                    <a:p>
                      <a:pPr>
                        <a:buNone/>
                      </a:pPr>
                      <a:r>
                        <a:rPr lang="es-CO" sz="2000"/>
                        <a:t>Métrica de éxito</a:t>
                      </a:r>
                    </a:p>
                  </a:txBody>
                  <a:tcPr anchor="ctr"/>
                </a:tc>
                <a:extLst>
                  <a:ext uri="{0D108BD9-81ED-4DB2-BD59-A6C34878D82A}">
                    <a16:rowId xmlns:a16="http://schemas.microsoft.com/office/drawing/2014/main" val="368352929"/>
                  </a:ext>
                </a:extLst>
              </a:tr>
              <a:tr h="956053">
                <a:tc>
                  <a:txBody>
                    <a:bodyPr/>
                    <a:lstStyle/>
                    <a:p>
                      <a:pPr>
                        <a:buNone/>
                      </a:pPr>
                      <a:r>
                        <a:rPr lang="es-CO" sz="2000" dirty="0"/>
                        <a:t>Inteligencia Comercial</a:t>
                      </a:r>
                    </a:p>
                  </a:txBody>
                  <a:tcPr anchor="ctr"/>
                </a:tc>
                <a:tc>
                  <a:txBody>
                    <a:bodyPr/>
                    <a:lstStyle/>
                    <a:p>
                      <a:pPr>
                        <a:buNone/>
                      </a:pPr>
                      <a:r>
                        <a:rPr lang="es-CO" sz="1400" dirty="0" err="1"/>
                        <a:t>khkdd</a:t>
                      </a:r>
                      <a:endParaRPr lang="es-CO" sz="1400" dirty="0"/>
                    </a:p>
                  </a:txBody>
                  <a:tcPr anchor="ctr"/>
                </a:tc>
                <a:tc>
                  <a:txBody>
                    <a:bodyPr/>
                    <a:lstStyle/>
                    <a:p>
                      <a:pPr>
                        <a:buNone/>
                      </a:pPr>
                      <a:endParaRPr lang="es-ES" sz="1400" dirty="0"/>
                    </a:p>
                  </a:txBody>
                  <a:tcPr anchor="ctr"/>
                </a:tc>
                <a:tc>
                  <a:txBody>
                    <a:bodyPr/>
                    <a:lstStyle/>
                    <a:p>
                      <a:pPr>
                        <a:buNone/>
                      </a:pPr>
                      <a:endParaRPr lang="es-ES" sz="1400"/>
                    </a:p>
                  </a:txBody>
                  <a:tcPr anchor="ctr"/>
                </a:tc>
                <a:extLst>
                  <a:ext uri="{0D108BD9-81ED-4DB2-BD59-A6C34878D82A}">
                    <a16:rowId xmlns:a16="http://schemas.microsoft.com/office/drawing/2014/main" val="3900003935"/>
                  </a:ext>
                </a:extLst>
              </a:tr>
              <a:tr h="956053">
                <a:tc>
                  <a:txBody>
                    <a:bodyPr/>
                    <a:lstStyle/>
                    <a:p>
                      <a:pPr>
                        <a:buNone/>
                      </a:pPr>
                      <a:r>
                        <a:rPr lang="es-CO" sz="2000" dirty="0"/>
                        <a:t>Ciencia de Riesgos</a:t>
                      </a:r>
                    </a:p>
                  </a:txBody>
                  <a:tcPr anchor="ctr"/>
                </a:tc>
                <a:tc>
                  <a:txBody>
                    <a:bodyPr/>
                    <a:lstStyle/>
                    <a:p>
                      <a:pPr>
                        <a:buNone/>
                      </a:pPr>
                      <a:endParaRPr lang="es-CO" sz="1400"/>
                    </a:p>
                  </a:txBody>
                  <a:tcPr anchor="ctr"/>
                </a:tc>
                <a:tc>
                  <a:txBody>
                    <a:bodyPr/>
                    <a:lstStyle/>
                    <a:p>
                      <a:pPr>
                        <a:buNone/>
                      </a:pPr>
                      <a:endParaRPr lang="es-CO" sz="1400" dirty="0"/>
                    </a:p>
                  </a:txBody>
                  <a:tcPr anchor="ctr"/>
                </a:tc>
                <a:tc>
                  <a:txBody>
                    <a:bodyPr/>
                    <a:lstStyle/>
                    <a:p>
                      <a:pPr>
                        <a:buNone/>
                      </a:pPr>
                      <a:endParaRPr lang="es-CO" sz="1400" dirty="0"/>
                    </a:p>
                  </a:txBody>
                  <a:tcPr anchor="ctr"/>
                </a:tc>
                <a:extLst>
                  <a:ext uri="{0D108BD9-81ED-4DB2-BD59-A6C34878D82A}">
                    <a16:rowId xmlns:a16="http://schemas.microsoft.com/office/drawing/2014/main" val="3868799314"/>
                  </a:ext>
                </a:extLst>
              </a:tr>
              <a:tr h="956053">
                <a:tc>
                  <a:txBody>
                    <a:bodyPr/>
                    <a:lstStyle/>
                    <a:p>
                      <a:pPr>
                        <a:buNone/>
                      </a:pPr>
                      <a:r>
                        <a:rPr lang="es-CO" sz="2000"/>
                        <a:t>Prevención de Fraude</a:t>
                      </a:r>
                    </a:p>
                  </a:txBody>
                  <a:tcPr anchor="ctr"/>
                </a:tc>
                <a:tc>
                  <a:txBody>
                    <a:bodyPr/>
                    <a:lstStyle/>
                    <a:p>
                      <a:pPr>
                        <a:buNone/>
                      </a:pPr>
                      <a:endParaRPr lang="es-CO" sz="1400" dirty="0"/>
                    </a:p>
                  </a:txBody>
                  <a:tcPr anchor="ctr"/>
                </a:tc>
                <a:tc>
                  <a:txBody>
                    <a:bodyPr/>
                    <a:lstStyle/>
                    <a:p>
                      <a:pPr>
                        <a:buNone/>
                      </a:pPr>
                      <a:endParaRPr lang="es-CO" sz="1400"/>
                    </a:p>
                  </a:txBody>
                  <a:tcPr anchor="ctr"/>
                </a:tc>
                <a:tc>
                  <a:txBody>
                    <a:bodyPr/>
                    <a:lstStyle/>
                    <a:p>
                      <a:pPr>
                        <a:buNone/>
                      </a:pPr>
                      <a:endParaRPr lang="es-CO" sz="1400" dirty="0"/>
                    </a:p>
                  </a:txBody>
                  <a:tcPr anchor="ctr"/>
                </a:tc>
                <a:extLst>
                  <a:ext uri="{0D108BD9-81ED-4DB2-BD59-A6C34878D82A}">
                    <a16:rowId xmlns:a16="http://schemas.microsoft.com/office/drawing/2014/main" val="668955289"/>
                  </a:ext>
                </a:extLst>
              </a:tr>
            </a:tbl>
          </a:graphicData>
        </a:graphic>
      </p:graphicFrame>
    </p:spTree>
    <p:extLst>
      <p:ext uri="{BB962C8B-B14F-4D97-AF65-F5344CB8AC3E}">
        <p14:creationId xmlns:p14="http://schemas.microsoft.com/office/powerpoint/2010/main" val="30683742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30F8BF2C-939D-7203-D450-3D0116A2E4CF}"/>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9CF9788C-AA3D-6C8D-240A-F25488F770D3}"/>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414453ED-EE96-AC5A-8C2C-9D1E49CAC2AD}"/>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97376EC0-38B2-2231-6D96-F36902A1F536}"/>
              </a:ext>
            </a:extLst>
          </p:cNvPr>
          <p:cNvGrpSpPr/>
          <p:nvPr/>
        </p:nvGrpSpPr>
        <p:grpSpPr>
          <a:xfrm>
            <a:off x="662849" y="150393"/>
            <a:ext cx="10624275" cy="2110792"/>
            <a:chOff x="0" y="-375833"/>
            <a:chExt cx="7433261" cy="2814390"/>
          </a:xfrm>
        </p:grpSpPr>
        <p:grpSp>
          <p:nvGrpSpPr>
            <p:cNvPr id="109" name="Google Shape;109;p2">
              <a:extLst>
                <a:ext uri="{FF2B5EF4-FFF2-40B4-BE49-F238E27FC236}">
                  <a16:creationId xmlns:a16="http://schemas.microsoft.com/office/drawing/2014/main" id="{4E08F11B-41D9-1A26-D724-CA7A53412EA4}"/>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E1D1254B-3BE9-1C5D-6BDE-EF36F0BE655E}"/>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9CD6C5C5-2B7D-5341-E528-D05AB93DF972}"/>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03051C4B-3B78-2F4D-ABE5-868F1A461A3F}"/>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ES" sz="3200" dirty="0">
                  <a:solidFill>
                    <a:schemeClr val="bg1"/>
                  </a:solidFill>
                </a:rPr>
                <a:t>Ejemplos reales de una arquitectura Kappa</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266BD26D-851A-D02F-01E0-1FD8535B7D11}"/>
              </a:ext>
            </a:extLst>
          </p:cNvPr>
          <p:cNvSpPr txBox="1"/>
          <p:nvPr/>
        </p:nvSpPr>
        <p:spPr>
          <a:xfrm>
            <a:off x="10372725" y="1875331"/>
            <a:ext cx="6944409" cy="7971413"/>
          </a:xfrm>
          <a:prstGeom prst="rect">
            <a:avLst/>
          </a:prstGeom>
          <a:noFill/>
        </p:spPr>
        <p:txBody>
          <a:bodyPr wrap="square">
            <a:spAutoFit/>
          </a:bodyPr>
          <a:lstStyle/>
          <a:p>
            <a:r>
              <a:rPr lang="es-ES" sz="1600" dirty="0">
                <a:latin typeface="Poppins" panose="00000500000000000000" pitchFamily="2" charset="0"/>
                <a:cs typeface="Poppins" panose="00000500000000000000" pitchFamily="2" charset="0"/>
              </a:rPr>
              <a:t>Por lo tanto, Twitter migró a la nube en GCP con Kafka utilizando la arquitectura Kappa:</a:t>
            </a:r>
          </a:p>
          <a:p>
            <a:endParaRPr lang="es-ES" sz="1600" dirty="0">
              <a:latin typeface="Poppins" panose="00000500000000000000" pitchFamily="2" charset="0"/>
              <a:cs typeface="Poppins" panose="00000500000000000000" pitchFamily="2" charset="0"/>
            </a:endParaRPr>
          </a:p>
          <a:p>
            <a:r>
              <a:rPr lang="es-ES" sz="1600" dirty="0">
                <a:latin typeface="Poppins" panose="00000500000000000000" pitchFamily="2" charset="0"/>
                <a:cs typeface="Poppins" panose="00000500000000000000" pitchFamily="2" charset="0"/>
              </a:rPr>
              <a:t>Nueva arquitectura Kappa de Twitter con Kafka y GCP </a:t>
            </a:r>
            <a:r>
              <a:rPr lang="es-ES" sz="1600" dirty="0" err="1">
                <a:latin typeface="Poppins" panose="00000500000000000000" pitchFamily="2" charset="0"/>
                <a:cs typeface="Poppins" panose="00000500000000000000" pitchFamily="2" charset="0"/>
              </a:rPr>
              <a:t>Dataflow</a:t>
            </a:r>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endParaRPr lang="es-ES" sz="1600" dirty="0">
              <a:latin typeface="Poppins" panose="00000500000000000000" pitchFamily="2" charset="0"/>
              <a:cs typeface="Poppins" panose="00000500000000000000" pitchFamily="2" charset="0"/>
            </a:endParaRPr>
          </a:p>
          <a:p>
            <a:r>
              <a:rPr lang="es-ES" sz="1600" dirty="0">
                <a:latin typeface="Poppins" panose="00000500000000000000" pitchFamily="2" charset="0"/>
                <a:cs typeface="Poppins" panose="00000500000000000000" pitchFamily="2" charset="0"/>
              </a:rPr>
              <a:t>Con la nueva arquitectura híbrida, que integra Twitter Data Center y Google Cloud </a:t>
            </a:r>
            <a:r>
              <a:rPr lang="es-ES" sz="1600" dirty="0" err="1">
                <a:latin typeface="Poppins" panose="00000500000000000000" pitchFamily="2" charset="0"/>
                <a:cs typeface="Poppins" panose="00000500000000000000" pitchFamily="2" charset="0"/>
              </a:rPr>
              <a:t>Platform</a:t>
            </a:r>
            <a:r>
              <a:rPr lang="es-ES" sz="1600" dirty="0">
                <a:latin typeface="Poppins" panose="00000500000000000000" pitchFamily="2" charset="0"/>
                <a:cs typeface="Poppins" panose="00000500000000000000" pitchFamily="2" charset="0"/>
              </a:rPr>
              <a:t>, Twitter afirma en su detallada publicación de blog sobre la migración de Lambda a Kappa que pueden procesar miles de millones de eventos en tiempo real y lograr baja latencia, alta precisión, estabilidad, simplicidad arquitectónica y reducción de costos operativos para los ingenieros.</a:t>
            </a:r>
            <a:endParaRPr lang="es-CO" sz="1600" dirty="0">
              <a:latin typeface="Poppins" panose="00000500000000000000" pitchFamily="2" charset="0"/>
              <a:cs typeface="Poppins" panose="00000500000000000000" pitchFamily="2" charset="0"/>
            </a:endParaRPr>
          </a:p>
        </p:txBody>
      </p:sp>
      <p:grpSp>
        <p:nvGrpSpPr>
          <p:cNvPr id="4" name="Google Shape;108;p2">
            <a:extLst>
              <a:ext uri="{FF2B5EF4-FFF2-40B4-BE49-F238E27FC236}">
                <a16:creationId xmlns:a16="http://schemas.microsoft.com/office/drawing/2014/main" id="{17DF8559-2102-A0A4-8332-9908B37D1CCE}"/>
              </a:ext>
            </a:extLst>
          </p:cNvPr>
          <p:cNvGrpSpPr/>
          <p:nvPr/>
        </p:nvGrpSpPr>
        <p:grpSpPr>
          <a:xfrm>
            <a:off x="662849" y="1205789"/>
            <a:ext cx="7909650" cy="1519861"/>
            <a:chOff x="0" y="-375833"/>
            <a:chExt cx="7433261" cy="2026481"/>
          </a:xfrm>
        </p:grpSpPr>
        <p:grpSp>
          <p:nvGrpSpPr>
            <p:cNvPr id="5" name="Google Shape;109;p2">
              <a:extLst>
                <a:ext uri="{FF2B5EF4-FFF2-40B4-BE49-F238E27FC236}">
                  <a16:creationId xmlns:a16="http://schemas.microsoft.com/office/drawing/2014/main" id="{DAA8C617-E7D5-9927-BEE6-9142701499F2}"/>
                </a:ext>
              </a:extLst>
            </p:cNvPr>
            <p:cNvGrpSpPr/>
            <p:nvPr/>
          </p:nvGrpSpPr>
          <p:grpSpPr>
            <a:xfrm>
              <a:off x="0" y="-375833"/>
              <a:ext cx="7433261" cy="1268555"/>
              <a:chOff x="0" y="-88088"/>
              <a:chExt cx="1742214" cy="297325"/>
            </a:xfrm>
          </p:grpSpPr>
          <p:sp>
            <p:nvSpPr>
              <p:cNvPr id="7" name="Google Shape;110;p2">
                <a:extLst>
                  <a:ext uri="{FF2B5EF4-FFF2-40B4-BE49-F238E27FC236}">
                    <a16:creationId xmlns:a16="http://schemas.microsoft.com/office/drawing/2014/main" id="{1006AF04-AD07-1C1B-4EA2-87A20E4AD7A4}"/>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11;p2">
                <a:extLst>
                  <a:ext uri="{FF2B5EF4-FFF2-40B4-BE49-F238E27FC236}">
                    <a16:creationId xmlns:a16="http://schemas.microsoft.com/office/drawing/2014/main" id="{6EB57475-D0C8-1AA4-8F23-A66721A47632}"/>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6" name="Google Shape;112;p2">
              <a:extLst>
                <a:ext uri="{FF2B5EF4-FFF2-40B4-BE49-F238E27FC236}">
                  <a16:creationId xmlns:a16="http://schemas.microsoft.com/office/drawing/2014/main" id="{6A462CC4-EADC-6B8A-F520-0B275B25CF92}"/>
                </a:ext>
              </a:extLst>
            </p:cNvPr>
            <p:cNvSpPr txBox="1"/>
            <p:nvPr/>
          </p:nvSpPr>
          <p:spPr>
            <a:xfrm>
              <a:off x="126003" y="106636"/>
              <a:ext cx="7181400" cy="1544012"/>
            </a:xfrm>
            <a:prstGeom prst="rect">
              <a:avLst/>
            </a:prstGeom>
            <a:noFill/>
            <a:ln>
              <a:noFill/>
            </a:ln>
          </p:spPr>
          <p:txBody>
            <a:bodyPr spcFirstLastPara="1" wrap="square" lIns="0" tIns="0" rIns="0" bIns="0" anchor="t" anchorCtr="0">
              <a:spAutoFit/>
            </a:bodyPr>
            <a:lstStyle/>
            <a:p>
              <a:pPr algn="ctr">
                <a:lnSpc>
                  <a:spcPct val="120026"/>
                </a:lnSpc>
              </a:pPr>
              <a:r>
                <a:rPr lang="es-ES" sz="3200" dirty="0" err="1">
                  <a:solidFill>
                    <a:schemeClr val="bg1"/>
                  </a:solidFill>
                  <a:latin typeface="Poooooooooooooooooooooooooooooop"/>
                </a:rPr>
                <a:t>Twiteer</a:t>
              </a:r>
              <a:r>
                <a:rPr lang="es-ES" sz="3200" dirty="0">
                  <a:solidFill>
                    <a:schemeClr val="bg1"/>
                  </a:solidFill>
                  <a:latin typeface="Poooooooooooooooooooooooooooooop"/>
                </a:rPr>
                <a:t>  (X) migración de Lambda a Kappa</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12290" name="Picture 2" descr="Old Twitter Lambda Architecture with Hadoop and Kafka">
            <a:extLst>
              <a:ext uri="{FF2B5EF4-FFF2-40B4-BE49-F238E27FC236}">
                <a16:creationId xmlns:a16="http://schemas.microsoft.com/office/drawing/2014/main" id="{BE0B916B-43E6-1AE3-AE3E-57854CC9EE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9567" y="4365933"/>
            <a:ext cx="8329961" cy="4433404"/>
          </a:xfrm>
          <a:prstGeom prst="rect">
            <a:avLst/>
          </a:prstGeom>
          <a:noFill/>
          <a:extLst>
            <a:ext uri="{909E8E84-426E-40DD-AFC4-6F175D3DCCD1}">
              <a14:hiddenFill xmlns:a14="http://schemas.microsoft.com/office/drawing/2010/main">
                <a:solidFill>
                  <a:srgbClr val="FFFFFF"/>
                </a:solidFill>
              </a14:hiddenFill>
            </a:ext>
          </a:extLst>
        </p:spPr>
      </p:pic>
      <p:sp>
        <p:nvSpPr>
          <p:cNvPr id="9" name="CuadroTexto 8">
            <a:extLst>
              <a:ext uri="{FF2B5EF4-FFF2-40B4-BE49-F238E27FC236}">
                <a16:creationId xmlns:a16="http://schemas.microsoft.com/office/drawing/2014/main" id="{3DC468CE-30B9-4CD4-6F63-417A27D6143C}"/>
              </a:ext>
            </a:extLst>
          </p:cNvPr>
          <p:cNvSpPr txBox="1"/>
          <p:nvPr/>
        </p:nvSpPr>
        <p:spPr>
          <a:xfrm>
            <a:off x="796927" y="2786211"/>
            <a:ext cx="8537573" cy="1200329"/>
          </a:xfrm>
          <a:prstGeom prst="rect">
            <a:avLst/>
          </a:prstGeom>
          <a:noFill/>
        </p:spPr>
        <p:txBody>
          <a:bodyPr wrap="square">
            <a:spAutoFit/>
          </a:bodyPr>
          <a:lstStyle/>
          <a:p>
            <a:r>
              <a:rPr lang="es-ES" sz="1800" dirty="0">
                <a:latin typeface="Poppins" panose="00000500000000000000" pitchFamily="2" charset="0"/>
                <a:cs typeface="Poppins" panose="00000500000000000000" pitchFamily="2" charset="0"/>
              </a:rPr>
              <a:t>Twitter procesa aproximadamente 400 mil millones de eventos en tiempo real y genera datos a escala de </a:t>
            </a:r>
            <a:r>
              <a:rPr lang="es-ES" sz="1800" dirty="0" err="1">
                <a:latin typeface="Poppins" panose="00000500000000000000" pitchFamily="2" charset="0"/>
                <a:cs typeface="Poppins" panose="00000500000000000000" pitchFamily="2" charset="0"/>
              </a:rPr>
              <a:t>petabytes</a:t>
            </a:r>
            <a:r>
              <a:rPr lang="es-ES" sz="1800" dirty="0">
                <a:latin typeface="Poppins" panose="00000500000000000000" pitchFamily="2" charset="0"/>
                <a:cs typeface="Poppins" panose="00000500000000000000" pitchFamily="2" charset="0"/>
              </a:rPr>
              <a:t> (PB) diariamente. La arquitectura local con Hadoop y Kafka, que utilizaba la arquitectura Lambda, no era lo suficientemente eficiente.</a:t>
            </a:r>
            <a:endParaRPr lang="es-CO" sz="1800" dirty="0">
              <a:latin typeface="Poppins" panose="00000500000000000000" pitchFamily="2" charset="0"/>
              <a:cs typeface="Poppins" panose="00000500000000000000" pitchFamily="2" charset="0"/>
            </a:endParaRPr>
          </a:p>
        </p:txBody>
      </p:sp>
      <p:pic>
        <p:nvPicPr>
          <p:cNvPr id="12292" name="Picture 4" descr="New Twitter Kappa Architecture with Kafka and GCP Dataflow">
            <a:extLst>
              <a:ext uri="{FF2B5EF4-FFF2-40B4-BE49-F238E27FC236}">
                <a16:creationId xmlns:a16="http://schemas.microsoft.com/office/drawing/2014/main" id="{0DE009BF-9814-05B1-14DD-74A3998FDAC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89641" y="3395900"/>
            <a:ext cx="6764532" cy="4273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6569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2CDABCFB-7433-2444-E6F0-8D56612E8EFA}"/>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1029B8BF-49A9-FA45-4858-FE45B2724118}"/>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CAE7D6FD-E5C6-B584-C086-108DA5151569}"/>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B3D71B89-744C-1A24-9C88-150DEF1B5325}"/>
              </a:ext>
            </a:extLst>
          </p:cNvPr>
          <p:cNvGrpSpPr/>
          <p:nvPr/>
        </p:nvGrpSpPr>
        <p:grpSpPr>
          <a:xfrm>
            <a:off x="662849" y="150393"/>
            <a:ext cx="10624275" cy="2110792"/>
            <a:chOff x="0" y="-375833"/>
            <a:chExt cx="7433261" cy="2814390"/>
          </a:xfrm>
        </p:grpSpPr>
        <p:grpSp>
          <p:nvGrpSpPr>
            <p:cNvPr id="109" name="Google Shape;109;p2">
              <a:extLst>
                <a:ext uri="{FF2B5EF4-FFF2-40B4-BE49-F238E27FC236}">
                  <a16:creationId xmlns:a16="http://schemas.microsoft.com/office/drawing/2014/main" id="{2AD53D05-DD5A-2BBC-C0E2-7E064109CD0F}"/>
                </a:ext>
              </a:extLst>
            </p:cNvPr>
            <p:cNvGrpSpPr/>
            <p:nvPr/>
          </p:nvGrpSpPr>
          <p:grpSpPr>
            <a:xfrm>
              <a:off x="0" y="-375833"/>
              <a:ext cx="7433261" cy="1268555"/>
              <a:chOff x="0" y="-88088"/>
              <a:chExt cx="1742214" cy="297325"/>
            </a:xfrm>
          </p:grpSpPr>
          <p:sp>
            <p:nvSpPr>
              <p:cNvPr id="110" name="Google Shape;110;p2">
                <a:extLst>
                  <a:ext uri="{FF2B5EF4-FFF2-40B4-BE49-F238E27FC236}">
                    <a16:creationId xmlns:a16="http://schemas.microsoft.com/office/drawing/2014/main" id="{794D28D8-EE78-260B-CBDF-E631F030197D}"/>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a:extLst>
                  <a:ext uri="{FF2B5EF4-FFF2-40B4-BE49-F238E27FC236}">
                    <a16:creationId xmlns:a16="http://schemas.microsoft.com/office/drawing/2014/main" id="{5E376178-9074-CF13-97C0-C9C8E327CDF6}"/>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a:extLst>
                <a:ext uri="{FF2B5EF4-FFF2-40B4-BE49-F238E27FC236}">
                  <a16:creationId xmlns:a16="http://schemas.microsoft.com/office/drawing/2014/main" id="{6668DDCD-C29C-5CCF-C78C-B10EE0D0AF0E}"/>
                </a:ext>
              </a:extLst>
            </p:cNvPr>
            <p:cNvSpPr txBox="1"/>
            <p:nvPr/>
          </p:nvSpPr>
          <p:spPr>
            <a:xfrm>
              <a:off x="126003" y="106636"/>
              <a:ext cx="7181400" cy="2331921"/>
            </a:xfrm>
            <a:prstGeom prst="rect">
              <a:avLst/>
            </a:prstGeom>
            <a:noFill/>
            <a:ln>
              <a:noFill/>
            </a:ln>
          </p:spPr>
          <p:txBody>
            <a:bodyPr spcFirstLastPara="1" wrap="square" lIns="0" tIns="0" rIns="0" bIns="0" anchor="t" anchorCtr="0">
              <a:spAutoFit/>
            </a:bodyPr>
            <a:lstStyle/>
            <a:p>
              <a:pPr algn="ctr">
                <a:lnSpc>
                  <a:spcPct val="120026"/>
                </a:lnSpc>
              </a:pPr>
              <a:r>
                <a:rPr lang="es-ES" sz="3200" dirty="0">
                  <a:solidFill>
                    <a:schemeClr val="bg1"/>
                  </a:solidFill>
                </a:rPr>
                <a:t>Ejemplos reales de una arquitectura Kappa</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C91A9F6E-A763-0C4B-D870-5D44AC1C46C3}"/>
              </a:ext>
            </a:extLst>
          </p:cNvPr>
          <p:cNvSpPr txBox="1"/>
          <p:nvPr/>
        </p:nvSpPr>
        <p:spPr>
          <a:xfrm>
            <a:off x="3242466" y="8728884"/>
            <a:ext cx="11197499" cy="1323439"/>
          </a:xfrm>
          <a:prstGeom prst="rect">
            <a:avLst/>
          </a:prstGeom>
          <a:noFill/>
        </p:spPr>
        <p:txBody>
          <a:bodyPr wrap="square">
            <a:spAutoFit/>
          </a:bodyPr>
          <a:lstStyle/>
          <a:p>
            <a:r>
              <a:rPr lang="es-ES" sz="1600" dirty="0">
                <a:latin typeface="Poooooooooooooooooooooooooooooop"/>
                <a:hlinkClick r:id="rId5"/>
              </a:rPr>
              <a:t>https://www.kai-waehner.de/blog/2019/11/08/live-demo-iot-100-000-connected-cars-kubernetes-kafka-mqtt-tensorflow/</a:t>
            </a:r>
            <a:endParaRPr lang="es-ES" sz="1600" dirty="0">
              <a:latin typeface="Poooooooooooooooooooooooooooooop"/>
            </a:endParaRPr>
          </a:p>
          <a:p>
            <a:endParaRPr lang="es-ES" sz="1600" dirty="0">
              <a:latin typeface="Poooooooooooooooooooooooooooooop"/>
            </a:endParaRPr>
          </a:p>
          <a:p>
            <a:endParaRPr lang="es-ES" sz="1600" dirty="0">
              <a:latin typeface="Poooooooooooooooooooooooooooooop"/>
            </a:endParaRPr>
          </a:p>
          <a:p>
            <a:r>
              <a:rPr lang="es-CO" sz="1600" dirty="0">
                <a:latin typeface="Poooooooooooooooooooooooooooooop"/>
                <a:hlinkClick r:id="rId6"/>
              </a:rPr>
              <a:t>https://github.com/kaiwaehner/hivemq-mqtt-tensorflow-kafka-realtime-iot-machine-learning-training-inference</a:t>
            </a:r>
            <a:endParaRPr lang="es-CO" sz="1600" dirty="0">
              <a:latin typeface="Poooooooooooooooooooooooooooooop"/>
            </a:endParaRPr>
          </a:p>
          <a:p>
            <a:endParaRPr lang="es-CO" sz="1600" dirty="0">
              <a:latin typeface="Poooooooooooooooooooooooooooooop"/>
            </a:endParaRPr>
          </a:p>
        </p:txBody>
      </p:sp>
      <p:grpSp>
        <p:nvGrpSpPr>
          <p:cNvPr id="4" name="Google Shape;108;p2">
            <a:extLst>
              <a:ext uri="{FF2B5EF4-FFF2-40B4-BE49-F238E27FC236}">
                <a16:creationId xmlns:a16="http://schemas.microsoft.com/office/drawing/2014/main" id="{C1522C1E-52FE-0EE0-1EEE-837F1E14E8BA}"/>
              </a:ext>
            </a:extLst>
          </p:cNvPr>
          <p:cNvGrpSpPr/>
          <p:nvPr/>
        </p:nvGrpSpPr>
        <p:grpSpPr>
          <a:xfrm>
            <a:off x="662849" y="1205789"/>
            <a:ext cx="8319226" cy="1519861"/>
            <a:chOff x="0" y="-375833"/>
            <a:chExt cx="7433261" cy="2026481"/>
          </a:xfrm>
        </p:grpSpPr>
        <p:grpSp>
          <p:nvGrpSpPr>
            <p:cNvPr id="5" name="Google Shape;109;p2">
              <a:extLst>
                <a:ext uri="{FF2B5EF4-FFF2-40B4-BE49-F238E27FC236}">
                  <a16:creationId xmlns:a16="http://schemas.microsoft.com/office/drawing/2014/main" id="{6E323289-4333-1F00-9014-740B3724353A}"/>
                </a:ext>
              </a:extLst>
            </p:cNvPr>
            <p:cNvGrpSpPr/>
            <p:nvPr/>
          </p:nvGrpSpPr>
          <p:grpSpPr>
            <a:xfrm>
              <a:off x="0" y="-375833"/>
              <a:ext cx="7433261" cy="1268555"/>
              <a:chOff x="0" y="-88088"/>
              <a:chExt cx="1742214" cy="297325"/>
            </a:xfrm>
          </p:grpSpPr>
          <p:sp>
            <p:nvSpPr>
              <p:cNvPr id="7" name="Google Shape;110;p2">
                <a:extLst>
                  <a:ext uri="{FF2B5EF4-FFF2-40B4-BE49-F238E27FC236}">
                    <a16:creationId xmlns:a16="http://schemas.microsoft.com/office/drawing/2014/main" id="{4C8CC1BE-C773-41D2-10EB-F190E5D52F5B}"/>
                  </a:ext>
                </a:extLst>
              </p:cNvPr>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11;p2">
                <a:extLst>
                  <a:ext uri="{FF2B5EF4-FFF2-40B4-BE49-F238E27FC236}">
                    <a16:creationId xmlns:a16="http://schemas.microsoft.com/office/drawing/2014/main" id="{87FD976B-1B95-DD1D-487D-85C6BCA353E5}"/>
                  </a:ext>
                </a:extLst>
              </p:cNvPr>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6" name="Google Shape;112;p2">
              <a:extLst>
                <a:ext uri="{FF2B5EF4-FFF2-40B4-BE49-F238E27FC236}">
                  <a16:creationId xmlns:a16="http://schemas.microsoft.com/office/drawing/2014/main" id="{5A42C24F-A1C2-49AF-4407-E3004DEC14BE}"/>
                </a:ext>
              </a:extLst>
            </p:cNvPr>
            <p:cNvSpPr txBox="1"/>
            <p:nvPr/>
          </p:nvSpPr>
          <p:spPr>
            <a:xfrm>
              <a:off x="126003" y="106636"/>
              <a:ext cx="7181400" cy="1544012"/>
            </a:xfrm>
            <a:prstGeom prst="rect">
              <a:avLst/>
            </a:prstGeom>
            <a:noFill/>
            <a:ln>
              <a:noFill/>
            </a:ln>
          </p:spPr>
          <p:txBody>
            <a:bodyPr spcFirstLastPara="1" wrap="square" lIns="0" tIns="0" rIns="0" bIns="0" anchor="t" anchorCtr="0">
              <a:spAutoFit/>
            </a:bodyPr>
            <a:lstStyle/>
            <a:p>
              <a:pPr algn="ctr">
                <a:lnSpc>
                  <a:spcPct val="120026"/>
                </a:lnSpc>
              </a:pPr>
              <a:r>
                <a:rPr lang="es-ES" sz="3200" dirty="0">
                  <a:solidFill>
                    <a:schemeClr val="bg1"/>
                  </a:solidFill>
                  <a:latin typeface="Poooooooooooooooooooooooooooooop"/>
                </a:rPr>
                <a:t>Ejemplo Demo de IOT para integrar ML Kappa</a:t>
              </a:r>
              <a:endParaRPr lang="es-CO" sz="3200" dirty="0">
                <a:solidFill>
                  <a:schemeClr val="bg1"/>
                </a:solidFill>
              </a:endParaRP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pic>
        <p:nvPicPr>
          <p:cNvPr id="13314" name="Picture 2" descr="Kappa Architecture with Apache Kafka MQTT Kubernetes and Tensorflow for Streaming Machine Learning">
            <a:extLst>
              <a:ext uri="{FF2B5EF4-FFF2-40B4-BE49-F238E27FC236}">
                <a16:creationId xmlns:a16="http://schemas.microsoft.com/office/drawing/2014/main" id="{A49AB09E-8EEE-8B90-1338-B6CDDDEA079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2324" y="2725650"/>
            <a:ext cx="9403266" cy="5295523"/>
          </a:xfrm>
          <a:prstGeom prst="rect">
            <a:avLst/>
          </a:prstGeom>
          <a:noFill/>
          <a:extLst>
            <a:ext uri="{909E8E84-426E-40DD-AFC4-6F175D3DCCD1}">
              <a14:hiddenFill xmlns:a14="http://schemas.microsoft.com/office/drawing/2010/main">
                <a:solidFill>
                  <a:srgbClr val="FFFFFF"/>
                </a:solidFill>
              </a14:hiddenFill>
            </a:ext>
          </a:extLst>
        </p:spPr>
      </p:pic>
      <p:sp>
        <p:nvSpPr>
          <p:cNvPr id="9" name="CuadroTexto 8">
            <a:extLst>
              <a:ext uri="{FF2B5EF4-FFF2-40B4-BE49-F238E27FC236}">
                <a16:creationId xmlns:a16="http://schemas.microsoft.com/office/drawing/2014/main" id="{663E2F80-EB3A-037D-5683-C8639917222B}"/>
              </a:ext>
            </a:extLst>
          </p:cNvPr>
          <p:cNvSpPr txBox="1"/>
          <p:nvPr/>
        </p:nvSpPr>
        <p:spPr>
          <a:xfrm>
            <a:off x="10433702" y="2835176"/>
            <a:ext cx="7443787" cy="4616648"/>
          </a:xfrm>
          <a:prstGeom prst="rect">
            <a:avLst/>
          </a:prstGeom>
          <a:noFill/>
        </p:spPr>
        <p:txBody>
          <a:bodyPr wrap="square">
            <a:spAutoFit/>
          </a:bodyPr>
          <a:lstStyle/>
          <a:p>
            <a:endParaRPr lang="es-ES"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dirty="0">
                <a:latin typeface="Poppins" panose="00000500000000000000" pitchFamily="2" charset="0"/>
                <a:cs typeface="Poppins" panose="00000500000000000000" pitchFamily="2" charset="0"/>
              </a:rPr>
              <a:t>Ingesta de datos en tiempo real con alto rendimiento desde dispositivos </a:t>
            </a:r>
            <a:r>
              <a:rPr lang="es-ES" dirty="0" err="1">
                <a:latin typeface="Poppins" panose="00000500000000000000" pitchFamily="2" charset="0"/>
                <a:cs typeface="Poppins" panose="00000500000000000000" pitchFamily="2" charset="0"/>
              </a:rPr>
              <a:t>IoT</a:t>
            </a:r>
            <a:r>
              <a:rPr lang="es-ES" dirty="0">
                <a:latin typeface="Poppins" panose="00000500000000000000" pitchFamily="2" charset="0"/>
                <a:cs typeface="Poppins" panose="00000500000000000000" pitchFamily="2" charset="0"/>
              </a:rPr>
              <a:t> mediante un proxy MQTT: Integración con millones de interfaces, en este caso, vehículos simulados.</a:t>
            </a:r>
          </a:p>
          <a:p>
            <a:pPr marL="285750" indent="-285750">
              <a:buFont typeface="Arial" panose="020B0604020202020204" pitchFamily="34" charset="0"/>
              <a:buChar char="•"/>
            </a:pPr>
            <a:endParaRPr lang="es-ES"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dirty="0">
                <a:latin typeface="Poppins" panose="00000500000000000000" pitchFamily="2" charset="0"/>
                <a:cs typeface="Poppins" panose="00000500000000000000" pitchFamily="2" charset="0"/>
              </a:rPr>
              <a:t>Procesamiento por lotes para el entrenamiento de modelos: La aplicación </a:t>
            </a:r>
            <a:r>
              <a:rPr lang="es-ES" dirty="0" err="1">
                <a:latin typeface="Poppins" panose="00000500000000000000" pitchFamily="2" charset="0"/>
                <a:cs typeface="Poppins" panose="00000500000000000000" pitchFamily="2" charset="0"/>
              </a:rPr>
              <a:t>TensorFlow</a:t>
            </a:r>
            <a:r>
              <a:rPr lang="es-ES" dirty="0">
                <a:latin typeface="Poppins" panose="00000500000000000000" pitchFamily="2" charset="0"/>
                <a:cs typeface="Poppins" panose="00000500000000000000" pitchFamily="2" charset="0"/>
              </a:rPr>
              <a:t> consume datos históricos del registro de Kafka para entrenar modelos analíticos.</a:t>
            </a:r>
          </a:p>
          <a:p>
            <a:pPr marL="285750" indent="-285750">
              <a:buFont typeface="Arial" panose="020B0604020202020204" pitchFamily="34" charset="0"/>
              <a:buChar char="•"/>
            </a:pPr>
            <a:endParaRPr lang="es-ES"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dirty="0">
                <a:latin typeface="Poppins" panose="00000500000000000000" pitchFamily="2" charset="0"/>
                <a:cs typeface="Poppins" panose="00000500000000000000" pitchFamily="2" charset="0"/>
              </a:rPr>
              <a:t>Procesamiento de flujos en tiempo real para la evaluación de modelos: La aplicación de </a:t>
            </a:r>
            <a:r>
              <a:rPr lang="es-ES" dirty="0" err="1">
                <a:latin typeface="Poppins" panose="00000500000000000000" pitchFamily="2" charset="0"/>
                <a:cs typeface="Poppins" panose="00000500000000000000" pitchFamily="2" charset="0"/>
              </a:rPr>
              <a:t>streaming</a:t>
            </a:r>
            <a:r>
              <a:rPr lang="es-ES" dirty="0">
                <a:latin typeface="Poppins" panose="00000500000000000000" pitchFamily="2" charset="0"/>
                <a:cs typeface="Poppins" panose="00000500000000000000" pitchFamily="2" charset="0"/>
              </a:rPr>
              <a:t> basada en Java utiliza Kafka </a:t>
            </a:r>
            <a:r>
              <a:rPr lang="es-ES" dirty="0" err="1">
                <a:latin typeface="Poppins" panose="00000500000000000000" pitchFamily="2" charset="0"/>
                <a:cs typeface="Poppins" panose="00000500000000000000" pitchFamily="2" charset="0"/>
              </a:rPr>
              <a:t>Streams</a:t>
            </a:r>
            <a:r>
              <a:rPr lang="es-ES" dirty="0">
                <a:latin typeface="Poppins" panose="00000500000000000000" pitchFamily="2" charset="0"/>
                <a:cs typeface="Poppins" panose="00000500000000000000" pitchFamily="2" charset="0"/>
              </a:rPr>
              <a:t>/</a:t>
            </a:r>
            <a:r>
              <a:rPr lang="es-ES" dirty="0" err="1">
                <a:latin typeface="Poppins" panose="00000500000000000000" pitchFamily="2" charset="0"/>
                <a:cs typeface="Poppins" panose="00000500000000000000" pitchFamily="2" charset="0"/>
              </a:rPr>
              <a:t>ksqlDB</a:t>
            </a:r>
            <a:r>
              <a:rPr lang="es-ES" dirty="0">
                <a:latin typeface="Poppins" panose="00000500000000000000" pitchFamily="2" charset="0"/>
                <a:cs typeface="Poppins" panose="00000500000000000000" pitchFamily="2" charset="0"/>
              </a:rPr>
              <a:t> y es operada por el ingeniero de producción con SLA críticos y baja latencia.</a:t>
            </a:r>
          </a:p>
          <a:p>
            <a:pPr marL="285750" indent="-285750">
              <a:buFont typeface="Arial" panose="020B0604020202020204" pitchFamily="34" charset="0"/>
              <a:buChar char="•"/>
            </a:pPr>
            <a:endParaRPr lang="es-ES"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dirty="0">
                <a:latin typeface="Poppins" panose="00000500000000000000" pitchFamily="2" charset="0"/>
                <a:cs typeface="Poppins" panose="00000500000000000000" pitchFamily="2" charset="0"/>
              </a:rPr>
              <a:t>Ingesta casi en tiempo real en el gemelo digital para análisis: Kafka </a:t>
            </a:r>
            <a:r>
              <a:rPr lang="es-ES" dirty="0" err="1">
                <a:latin typeface="Poppins" panose="00000500000000000000" pitchFamily="2" charset="0"/>
                <a:cs typeface="Poppins" panose="00000500000000000000" pitchFamily="2" charset="0"/>
              </a:rPr>
              <a:t>Connect</a:t>
            </a:r>
            <a:r>
              <a:rPr lang="es-ES" dirty="0">
                <a:latin typeface="Poppins" panose="00000500000000000000" pitchFamily="2" charset="0"/>
                <a:cs typeface="Poppins" panose="00000500000000000000" pitchFamily="2" charset="0"/>
              </a:rPr>
              <a:t> ingiere los datos en diferentes bases de datos y aplicaciones, en este caso, un servicio en la nube MongoDB Atlas.</a:t>
            </a:r>
          </a:p>
          <a:p>
            <a:pPr marL="285750" indent="-285750">
              <a:buFont typeface="Arial" panose="020B0604020202020204" pitchFamily="34" charset="0"/>
              <a:buChar char="•"/>
            </a:pPr>
            <a:endParaRPr lang="es-ES"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dirty="0">
                <a:latin typeface="Poppins" panose="00000500000000000000" pitchFamily="2" charset="0"/>
                <a:cs typeface="Poppins" panose="00000500000000000000" pitchFamily="2" charset="0"/>
              </a:rPr>
              <a:t>Comunicación síncrona de solicitud-respuesta/RPC para la integración de aplicaciones móviles y cargas de trabajo transaccionales: El proxy REST de </a:t>
            </a:r>
            <a:r>
              <a:rPr lang="es-ES" dirty="0" err="1">
                <a:latin typeface="Poppins" panose="00000500000000000000" pitchFamily="2" charset="0"/>
                <a:cs typeface="Poppins" panose="00000500000000000000" pitchFamily="2" charset="0"/>
              </a:rPr>
              <a:t>Confluent</a:t>
            </a:r>
            <a:r>
              <a:rPr lang="es-ES" dirty="0">
                <a:latin typeface="Poppins" panose="00000500000000000000" pitchFamily="2" charset="0"/>
                <a:cs typeface="Poppins" panose="00000500000000000000" pitchFamily="2" charset="0"/>
              </a:rPr>
              <a:t> (o cualquier otro proxy web/móvil) envía alertas en tiempo real a los usuarios.</a:t>
            </a:r>
            <a:endParaRPr lang="es-CO"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033337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4F40C-9C89-4833-64D9-CB03BF793A69}"/>
            </a:ext>
          </a:extLst>
        </p:cNvPr>
        <p:cNvGrpSpPr/>
        <p:nvPr/>
      </p:nvGrpSpPr>
      <p:grpSpPr>
        <a:xfrm>
          <a:off x="0" y="0"/>
          <a:ext cx="0" cy="0"/>
          <a:chOff x="0" y="0"/>
          <a:chExt cx="0" cy="0"/>
        </a:xfrm>
      </p:grpSpPr>
      <p:grpSp>
        <p:nvGrpSpPr>
          <p:cNvPr id="3" name="Group 3">
            <a:extLst>
              <a:ext uri="{FF2B5EF4-FFF2-40B4-BE49-F238E27FC236}">
                <a16:creationId xmlns:a16="http://schemas.microsoft.com/office/drawing/2014/main" id="{2BDD0BAB-3068-ECEB-4B91-2AFAE0AC1513}"/>
              </a:ext>
            </a:extLst>
          </p:cNvPr>
          <p:cNvGrpSpPr/>
          <p:nvPr/>
        </p:nvGrpSpPr>
        <p:grpSpPr>
          <a:xfrm rot="-10800000">
            <a:off x="10392303" y="0"/>
            <a:ext cx="7895697" cy="10287000"/>
            <a:chOff x="0" y="0"/>
            <a:chExt cx="2079525" cy="2709333"/>
          </a:xfrm>
        </p:grpSpPr>
        <p:sp>
          <p:nvSpPr>
            <p:cNvPr id="4" name="Freeform 4">
              <a:extLst>
                <a:ext uri="{FF2B5EF4-FFF2-40B4-BE49-F238E27FC236}">
                  <a16:creationId xmlns:a16="http://schemas.microsoft.com/office/drawing/2014/main" id="{F2E9826C-16BE-2231-C3CE-160DF03797FE}"/>
                </a:ext>
              </a:extLst>
            </p:cNvPr>
            <p:cNvSpPr/>
            <p:nvPr/>
          </p:nvSpPr>
          <p:spPr>
            <a:xfrm>
              <a:off x="0" y="0"/>
              <a:ext cx="2079525" cy="2709333"/>
            </a:xfrm>
            <a:custGeom>
              <a:avLst/>
              <a:gdLst/>
              <a:ahLst/>
              <a:cxnLst/>
              <a:rect l="l" t="t" r="r" b="b"/>
              <a:pathLst>
                <a:path w="2079525" h="2709333">
                  <a:moveTo>
                    <a:pt x="0" y="0"/>
                  </a:moveTo>
                  <a:lnTo>
                    <a:pt x="2079525" y="0"/>
                  </a:lnTo>
                  <a:lnTo>
                    <a:pt x="2079525"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5" name="TextBox 5">
              <a:extLst>
                <a:ext uri="{FF2B5EF4-FFF2-40B4-BE49-F238E27FC236}">
                  <a16:creationId xmlns:a16="http://schemas.microsoft.com/office/drawing/2014/main" id="{C600BE48-0151-8117-9A5C-59CA64E50C03}"/>
                </a:ext>
              </a:extLst>
            </p:cNvPr>
            <p:cNvSpPr txBox="1"/>
            <p:nvPr/>
          </p:nvSpPr>
          <p:spPr>
            <a:xfrm>
              <a:off x="0" y="-38100"/>
              <a:ext cx="2079525"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a:extLst>
              <a:ext uri="{FF2B5EF4-FFF2-40B4-BE49-F238E27FC236}">
                <a16:creationId xmlns:a16="http://schemas.microsoft.com/office/drawing/2014/main" id="{097C0F61-612C-431E-0796-AA435186E491}"/>
              </a:ext>
            </a:extLst>
          </p:cNvPr>
          <p:cNvSpPr/>
          <p:nvPr/>
        </p:nvSpPr>
        <p:spPr>
          <a:xfrm>
            <a:off x="9562641" y="4953536"/>
            <a:ext cx="4777510" cy="4687932"/>
          </a:xfrm>
          <a:custGeom>
            <a:avLst/>
            <a:gdLst/>
            <a:ahLst/>
            <a:cxnLst/>
            <a:rect l="l" t="t" r="r" b="b"/>
            <a:pathLst>
              <a:path w="4777510" h="4687932">
                <a:moveTo>
                  <a:pt x="0" y="0"/>
                </a:moveTo>
                <a:lnTo>
                  <a:pt x="4777511" y="0"/>
                </a:lnTo>
                <a:lnTo>
                  <a:pt x="4777511" y="4687932"/>
                </a:lnTo>
                <a:lnTo>
                  <a:pt x="0" y="46879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7" name="Freeform 7">
            <a:extLst>
              <a:ext uri="{FF2B5EF4-FFF2-40B4-BE49-F238E27FC236}">
                <a16:creationId xmlns:a16="http://schemas.microsoft.com/office/drawing/2014/main" id="{509A3253-3D4F-C50A-C5DE-ABAD65470325}"/>
              </a:ext>
            </a:extLst>
          </p:cNvPr>
          <p:cNvSpPr/>
          <p:nvPr/>
        </p:nvSpPr>
        <p:spPr>
          <a:xfrm rot="-10800000">
            <a:off x="14340152" y="455568"/>
            <a:ext cx="4777510" cy="4687932"/>
          </a:xfrm>
          <a:custGeom>
            <a:avLst/>
            <a:gdLst/>
            <a:ahLst/>
            <a:cxnLst/>
            <a:rect l="l" t="t" r="r" b="b"/>
            <a:pathLst>
              <a:path w="4777510" h="4687932">
                <a:moveTo>
                  <a:pt x="0" y="0"/>
                </a:moveTo>
                <a:lnTo>
                  <a:pt x="4777510" y="0"/>
                </a:lnTo>
                <a:lnTo>
                  <a:pt x="4777510" y="4687932"/>
                </a:lnTo>
                <a:lnTo>
                  <a:pt x="0" y="46879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grpSp>
        <p:nvGrpSpPr>
          <p:cNvPr id="8" name="Group 8">
            <a:extLst>
              <a:ext uri="{FF2B5EF4-FFF2-40B4-BE49-F238E27FC236}">
                <a16:creationId xmlns:a16="http://schemas.microsoft.com/office/drawing/2014/main" id="{BA442F39-CC9D-F3F0-E1AE-DC12C137A7E4}"/>
              </a:ext>
            </a:extLst>
          </p:cNvPr>
          <p:cNvGrpSpPr/>
          <p:nvPr/>
        </p:nvGrpSpPr>
        <p:grpSpPr>
          <a:xfrm rot="1460314">
            <a:off x="10661875" y="4518938"/>
            <a:ext cx="7356554" cy="1249125"/>
            <a:chOff x="0" y="0"/>
            <a:chExt cx="1937529" cy="328988"/>
          </a:xfrm>
        </p:grpSpPr>
        <p:sp>
          <p:nvSpPr>
            <p:cNvPr id="9" name="Freeform 9">
              <a:extLst>
                <a:ext uri="{FF2B5EF4-FFF2-40B4-BE49-F238E27FC236}">
                  <a16:creationId xmlns:a16="http://schemas.microsoft.com/office/drawing/2014/main" id="{45C077B4-C0AD-192A-F68B-B9DBF1D6C797}"/>
                </a:ext>
              </a:extLst>
            </p:cNvPr>
            <p:cNvSpPr/>
            <p:nvPr/>
          </p:nvSpPr>
          <p:spPr>
            <a:xfrm>
              <a:off x="0" y="0"/>
              <a:ext cx="1937528" cy="328988"/>
            </a:xfrm>
            <a:custGeom>
              <a:avLst/>
              <a:gdLst/>
              <a:ahLst/>
              <a:cxnLst/>
              <a:rect l="l" t="t" r="r" b="b"/>
              <a:pathLst>
                <a:path w="1937528" h="328988">
                  <a:moveTo>
                    <a:pt x="105238" y="0"/>
                  </a:moveTo>
                  <a:lnTo>
                    <a:pt x="1832290" y="0"/>
                  </a:lnTo>
                  <a:cubicBezTo>
                    <a:pt x="1860201" y="0"/>
                    <a:pt x="1886969" y="11088"/>
                    <a:pt x="1906705" y="30824"/>
                  </a:cubicBezTo>
                  <a:cubicBezTo>
                    <a:pt x="1926441" y="50560"/>
                    <a:pt x="1937528" y="77327"/>
                    <a:pt x="1937528" y="105238"/>
                  </a:cubicBezTo>
                  <a:lnTo>
                    <a:pt x="1937528" y="223749"/>
                  </a:lnTo>
                  <a:cubicBezTo>
                    <a:pt x="1937528" y="281871"/>
                    <a:pt x="1890412" y="328988"/>
                    <a:pt x="1832290" y="328988"/>
                  </a:cubicBezTo>
                  <a:lnTo>
                    <a:pt x="105238" y="328988"/>
                  </a:lnTo>
                  <a:cubicBezTo>
                    <a:pt x="77327" y="328988"/>
                    <a:pt x="50560" y="317900"/>
                    <a:pt x="30824" y="298164"/>
                  </a:cubicBezTo>
                  <a:cubicBezTo>
                    <a:pt x="11088" y="278428"/>
                    <a:pt x="0" y="251660"/>
                    <a:pt x="0" y="223749"/>
                  </a:cubicBezTo>
                  <a:lnTo>
                    <a:pt x="0" y="105238"/>
                  </a:lnTo>
                  <a:cubicBezTo>
                    <a:pt x="0" y="47117"/>
                    <a:pt x="47117" y="0"/>
                    <a:pt x="105238" y="0"/>
                  </a:cubicBezTo>
                  <a:close/>
                </a:path>
              </a:pathLst>
            </a:custGeom>
            <a:solidFill>
              <a:srgbClr val="FFFFFF"/>
            </a:solidFill>
          </p:spPr>
          <p:txBody>
            <a:bodyPr/>
            <a:lstStyle/>
            <a:p>
              <a:endParaRPr lang="es-CO"/>
            </a:p>
          </p:txBody>
        </p:sp>
        <p:sp>
          <p:nvSpPr>
            <p:cNvPr id="10" name="TextBox 10">
              <a:extLst>
                <a:ext uri="{FF2B5EF4-FFF2-40B4-BE49-F238E27FC236}">
                  <a16:creationId xmlns:a16="http://schemas.microsoft.com/office/drawing/2014/main" id="{F099CB83-3FB1-6181-C75B-9A4CEF7B9DE6}"/>
                </a:ext>
              </a:extLst>
            </p:cNvPr>
            <p:cNvSpPr txBox="1"/>
            <p:nvPr/>
          </p:nvSpPr>
          <p:spPr>
            <a:xfrm>
              <a:off x="0" y="-38100"/>
              <a:ext cx="1937529" cy="367088"/>
            </a:xfrm>
            <a:prstGeom prst="rect">
              <a:avLst/>
            </a:prstGeom>
          </p:spPr>
          <p:txBody>
            <a:bodyPr lIns="50800" tIns="50800" rIns="50800" bIns="50800" rtlCol="0" anchor="ctr"/>
            <a:lstStyle/>
            <a:p>
              <a:pPr algn="ctr">
                <a:lnSpc>
                  <a:spcPts val="2659"/>
                </a:lnSpc>
              </a:pPr>
              <a:endParaRPr/>
            </a:p>
          </p:txBody>
        </p:sp>
      </p:grpSp>
      <p:grpSp>
        <p:nvGrpSpPr>
          <p:cNvPr id="11" name="Group 11">
            <a:extLst>
              <a:ext uri="{FF2B5EF4-FFF2-40B4-BE49-F238E27FC236}">
                <a16:creationId xmlns:a16="http://schemas.microsoft.com/office/drawing/2014/main" id="{E5A0B373-2AFE-90D0-A702-E010BC9B159B}"/>
              </a:ext>
            </a:extLst>
          </p:cNvPr>
          <p:cNvGrpSpPr/>
          <p:nvPr/>
        </p:nvGrpSpPr>
        <p:grpSpPr>
          <a:xfrm rot="-10800000">
            <a:off x="-536257" y="9574006"/>
            <a:ext cx="8704391" cy="134923"/>
            <a:chOff x="0" y="0"/>
            <a:chExt cx="2292514" cy="35535"/>
          </a:xfrm>
        </p:grpSpPr>
        <p:sp>
          <p:nvSpPr>
            <p:cNvPr id="12" name="Freeform 12">
              <a:extLst>
                <a:ext uri="{FF2B5EF4-FFF2-40B4-BE49-F238E27FC236}">
                  <a16:creationId xmlns:a16="http://schemas.microsoft.com/office/drawing/2014/main" id="{870F5813-9E50-1933-8122-719871BEB52B}"/>
                </a:ext>
              </a:extLst>
            </p:cNvPr>
            <p:cNvSpPr/>
            <p:nvPr/>
          </p:nvSpPr>
          <p:spPr>
            <a:xfrm>
              <a:off x="0" y="0"/>
              <a:ext cx="2292515" cy="35535"/>
            </a:xfrm>
            <a:custGeom>
              <a:avLst/>
              <a:gdLst/>
              <a:ahLst/>
              <a:cxnLst/>
              <a:rect l="l" t="t" r="r" b="b"/>
              <a:pathLst>
                <a:path w="2292515" h="35535">
                  <a:moveTo>
                    <a:pt x="17768" y="0"/>
                  </a:moveTo>
                  <a:lnTo>
                    <a:pt x="2274747" y="0"/>
                  </a:lnTo>
                  <a:cubicBezTo>
                    <a:pt x="2284560" y="0"/>
                    <a:pt x="2292515" y="7955"/>
                    <a:pt x="2292515" y="17768"/>
                  </a:cubicBezTo>
                  <a:lnTo>
                    <a:pt x="2292515" y="17768"/>
                  </a:lnTo>
                  <a:cubicBezTo>
                    <a:pt x="2292515" y="22480"/>
                    <a:pt x="2290643" y="26999"/>
                    <a:pt x="2287311" y="30331"/>
                  </a:cubicBezTo>
                  <a:cubicBezTo>
                    <a:pt x="2283978" y="33663"/>
                    <a:pt x="2279459" y="35535"/>
                    <a:pt x="2274747" y="35535"/>
                  </a:cubicBezTo>
                  <a:lnTo>
                    <a:pt x="17768" y="35535"/>
                  </a:lnTo>
                  <a:cubicBezTo>
                    <a:pt x="13055" y="35535"/>
                    <a:pt x="8536" y="33663"/>
                    <a:pt x="5204" y="30331"/>
                  </a:cubicBezTo>
                  <a:cubicBezTo>
                    <a:pt x="1872" y="26999"/>
                    <a:pt x="0" y="22480"/>
                    <a:pt x="0" y="17768"/>
                  </a:cubicBezTo>
                  <a:lnTo>
                    <a:pt x="0" y="17768"/>
                  </a:lnTo>
                  <a:cubicBezTo>
                    <a:pt x="0" y="13055"/>
                    <a:pt x="1872" y="8536"/>
                    <a:pt x="5204" y="5204"/>
                  </a:cubicBezTo>
                  <a:cubicBezTo>
                    <a:pt x="8536" y="1872"/>
                    <a:pt x="13055" y="0"/>
                    <a:pt x="17768" y="0"/>
                  </a:cubicBez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0"/>
            </a:gradFill>
          </p:spPr>
          <p:txBody>
            <a:bodyPr/>
            <a:lstStyle/>
            <a:p>
              <a:endParaRPr lang="es-CO"/>
            </a:p>
          </p:txBody>
        </p:sp>
        <p:sp>
          <p:nvSpPr>
            <p:cNvPr id="13" name="TextBox 13">
              <a:extLst>
                <a:ext uri="{FF2B5EF4-FFF2-40B4-BE49-F238E27FC236}">
                  <a16:creationId xmlns:a16="http://schemas.microsoft.com/office/drawing/2014/main" id="{934A1C32-CA0C-C572-3538-90C733551090}"/>
                </a:ext>
              </a:extLst>
            </p:cNvPr>
            <p:cNvSpPr txBox="1"/>
            <p:nvPr/>
          </p:nvSpPr>
          <p:spPr>
            <a:xfrm>
              <a:off x="0" y="-38100"/>
              <a:ext cx="2292514" cy="73635"/>
            </a:xfrm>
            <a:prstGeom prst="rect">
              <a:avLst/>
            </a:prstGeom>
          </p:spPr>
          <p:txBody>
            <a:bodyPr lIns="50800" tIns="50800" rIns="50800" bIns="50800" rtlCol="0" anchor="ctr"/>
            <a:lstStyle/>
            <a:p>
              <a:pPr algn="ctr">
                <a:lnSpc>
                  <a:spcPts val="2659"/>
                </a:lnSpc>
              </a:pPr>
              <a:endParaRPr/>
            </a:p>
          </p:txBody>
        </p:sp>
      </p:grpSp>
      <p:sp>
        <p:nvSpPr>
          <p:cNvPr id="15" name="TextBox 15">
            <a:extLst>
              <a:ext uri="{FF2B5EF4-FFF2-40B4-BE49-F238E27FC236}">
                <a16:creationId xmlns:a16="http://schemas.microsoft.com/office/drawing/2014/main" id="{5E2DB38A-959E-351D-585C-134251F03A85}"/>
              </a:ext>
            </a:extLst>
          </p:cNvPr>
          <p:cNvSpPr txBox="1"/>
          <p:nvPr/>
        </p:nvSpPr>
        <p:spPr>
          <a:xfrm>
            <a:off x="822279" y="3068050"/>
            <a:ext cx="8321721" cy="752514"/>
          </a:xfrm>
          <a:prstGeom prst="rect">
            <a:avLst/>
          </a:prstGeom>
        </p:spPr>
        <p:txBody>
          <a:bodyPr wrap="square" lIns="0" tIns="0" rIns="0" bIns="0" rtlCol="0" anchor="t">
            <a:spAutoFit/>
          </a:bodyPr>
          <a:lstStyle/>
          <a:p>
            <a:pPr algn="ctr">
              <a:lnSpc>
                <a:spcPts val="6159"/>
              </a:lnSpc>
              <a:spcBef>
                <a:spcPct val="0"/>
              </a:spcBef>
            </a:pPr>
            <a:r>
              <a:rPr lang="es-CO" sz="4350" b="1" dirty="0">
                <a:solidFill>
                  <a:srgbClr val="700A89"/>
                </a:solidFill>
                <a:latin typeface="Poppins" panose="00000500000000000000" pitchFamily="2" charset="0"/>
                <a:cs typeface="Poppins" panose="00000500000000000000" pitchFamily="2" charset="0"/>
                <a:sym typeface="Poppins 1 Bold"/>
              </a:rPr>
              <a:t>Actividad</a:t>
            </a:r>
            <a:endParaRPr lang="es-CO" sz="4350" b="1" noProof="0" dirty="0">
              <a:solidFill>
                <a:srgbClr val="700A89"/>
              </a:solidFill>
              <a:latin typeface="Poppins 1 Bold"/>
              <a:cs typeface="Poppins 1 Bold"/>
              <a:sym typeface="Poppins 1 Bold"/>
            </a:endParaRPr>
          </a:p>
        </p:txBody>
      </p:sp>
      <p:grpSp>
        <p:nvGrpSpPr>
          <p:cNvPr id="14" name="Group 11">
            <a:extLst>
              <a:ext uri="{FF2B5EF4-FFF2-40B4-BE49-F238E27FC236}">
                <a16:creationId xmlns:a16="http://schemas.microsoft.com/office/drawing/2014/main" id="{10F821C5-139B-A51F-84DD-FBAD812F5104}"/>
              </a:ext>
            </a:extLst>
          </p:cNvPr>
          <p:cNvGrpSpPr/>
          <p:nvPr/>
        </p:nvGrpSpPr>
        <p:grpSpPr>
          <a:xfrm>
            <a:off x="1733899" y="3967717"/>
            <a:ext cx="6529135" cy="2729894"/>
            <a:chOff x="-126535" y="-560842"/>
            <a:chExt cx="8705514" cy="3920975"/>
          </a:xfrm>
        </p:grpSpPr>
        <p:grpSp>
          <p:nvGrpSpPr>
            <p:cNvPr id="16" name="Group 12">
              <a:extLst>
                <a:ext uri="{FF2B5EF4-FFF2-40B4-BE49-F238E27FC236}">
                  <a16:creationId xmlns:a16="http://schemas.microsoft.com/office/drawing/2014/main" id="{9B8D64A8-4087-1ABF-DCEF-F788376B1EA5}"/>
                </a:ext>
              </a:extLst>
            </p:cNvPr>
            <p:cNvGrpSpPr/>
            <p:nvPr/>
          </p:nvGrpSpPr>
          <p:grpSpPr>
            <a:xfrm>
              <a:off x="-126535" y="-560842"/>
              <a:ext cx="8705514" cy="3920975"/>
              <a:chOff x="-8596" y="-38100"/>
              <a:chExt cx="591397" cy="266366"/>
            </a:xfrm>
          </p:grpSpPr>
          <p:sp>
            <p:nvSpPr>
              <p:cNvPr id="19" name="Freeform 13">
                <a:extLst>
                  <a:ext uri="{FF2B5EF4-FFF2-40B4-BE49-F238E27FC236}">
                    <a16:creationId xmlns:a16="http://schemas.microsoft.com/office/drawing/2014/main" id="{8CDF7C54-EA57-D400-C18A-A130214A314A}"/>
                  </a:ext>
                </a:extLst>
              </p:cNvPr>
              <p:cNvSpPr/>
              <p:nvPr/>
            </p:nvSpPr>
            <p:spPr>
              <a:xfrm>
                <a:off x="-8596" y="-64"/>
                <a:ext cx="582801" cy="228266"/>
              </a:xfrm>
              <a:custGeom>
                <a:avLst/>
                <a:gdLst/>
                <a:ahLst/>
                <a:cxnLst/>
                <a:rect l="l" t="t" r="r" b="b"/>
                <a:pathLst>
                  <a:path w="582801" h="228266">
                    <a:moveTo>
                      <a:pt x="87467" y="0"/>
                    </a:moveTo>
                    <a:lnTo>
                      <a:pt x="495335" y="0"/>
                    </a:lnTo>
                    <a:cubicBezTo>
                      <a:pt x="543641" y="0"/>
                      <a:pt x="582801" y="39160"/>
                      <a:pt x="582801" y="87467"/>
                    </a:cubicBezTo>
                    <a:lnTo>
                      <a:pt x="582801" y="140800"/>
                    </a:lnTo>
                    <a:cubicBezTo>
                      <a:pt x="582801" y="189106"/>
                      <a:pt x="543641" y="228266"/>
                      <a:pt x="495335" y="228266"/>
                    </a:cubicBezTo>
                    <a:lnTo>
                      <a:pt x="87467" y="228266"/>
                    </a:lnTo>
                    <a:cubicBezTo>
                      <a:pt x="39160" y="228266"/>
                      <a:pt x="0" y="189106"/>
                      <a:pt x="0" y="140800"/>
                    </a:cubicBezTo>
                    <a:lnTo>
                      <a:pt x="0" y="87467"/>
                    </a:lnTo>
                    <a:cubicBezTo>
                      <a:pt x="0" y="39160"/>
                      <a:pt x="39160" y="0"/>
                      <a:pt x="87467" y="0"/>
                    </a:cubicBezTo>
                    <a:close/>
                  </a:path>
                </a:pathLst>
              </a:custGeom>
              <a:solidFill>
                <a:srgbClr val="000000">
                  <a:alpha val="0"/>
                </a:srgbClr>
              </a:solidFill>
              <a:ln w="38100" cap="rnd">
                <a:gradFill>
                  <a:gsLst>
                    <a:gs pos="0">
                      <a:srgbClr val="6B1374">
                        <a:alpha val="100000"/>
                      </a:srgbClr>
                    </a:gs>
                    <a:gs pos="33333">
                      <a:srgbClr val="700A89">
                        <a:alpha val="100000"/>
                      </a:srgbClr>
                    </a:gs>
                    <a:gs pos="66667">
                      <a:srgbClr val="C20052">
                        <a:alpha val="100000"/>
                      </a:srgbClr>
                    </a:gs>
                    <a:gs pos="100000">
                      <a:srgbClr val="FF0055">
                        <a:alpha val="100000"/>
                      </a:srgbClr>
                    </a:gs>
                  </a:gsLst>
                  <a:lin ang="2700000"/>
                </a:gradFill>
                <a:prstDash val="solid"/>
                <a:round/>
              </a:ln>
            </p:spPr>
            <p:txBody>
              <a:bodyPr/>
              <a:lstStyle/>
              <a:p>
                <a:endParaRPr lang="es-CO"/>
              </a:p>
            </p:txBody>
          </p:sp>
          <p:sp>
            <p:nvSpPr>
              <p:cNvPr id="20" name="TextBox 14">
                <a:extLst>
                  <a:ext uri="{FF2B5EF4-FFF2-40B4-BE49-F238E27FC236}">
                    <a16:creationId xmlns:a16="http://schemas.microsoft.com/office/drawing/2014/main" id="{52CE7586-FF7F-BC79-9F08-31FF0B541F8B}"/>
                  </a:ext>
                </a:extLst>
              </p:cNvPr>
              <p:cNvSpPr txBox="1"/>
              <p:nvPr/>
            </p:nvSpPr>
            <p:spPr>
              <a:xfrm>
                <a:off x="0" y="-38100"/>
                <a:ext cx="582801" cy="266366"/>
              </a:xfrm>
              <a:prstGeom prst="rect">
                <a:avLst/>
              </a:prstGeom>
            </p:spPr>
            <p:txBody>
              <a:bodyPr lIns="50800" tIns="50800" rIns="50800" bIns="50800" rtlCol="0" anchor="ctr"/>
              <a:lstStyle/>
              <a:p>
                <a:pPr algn="ctr">
                  <a:lnSpc>
                    <a:spcPts val="2660"/>
                  </a:lnSpc>
                </a:pPr>
                <a:endParaRPr/>
              </a:p>
            </p:txBody>
          </p:sp>
        </p:grpSp>
        <p:sp>
          <p:nvSpPr>
            <p:cNvPr id="17" name="TextBox 15">
              <a:extLst>
                <a:ext uri="{FF2B5EF4-FFF2-40B4-BE49-F238E27FC236}">
                  <a16:creationId xmlns:a16="http://schemas.microsoft.com/office/drawing/2014/main" id="{82BFAA2D-DF22-783B-69C4-5DFD1B72FB37}"/>
                </a:ext>
              </a:extLst>
            </p:cNvPr>
            <p:cNvSpPr txBox="1"/>
            <p:nvPr/>
          </p:nvSpPr>
          <p:spPr>
            <a:xfrm>
              <a:off x="188217" y="1342793"/>
              <a:ext cx="7868385" cy="1486804"/>
            </a:xfrm>
            <a:prstGeom prst="rect">
              <a:avLst/>
            </a:prstGeom>
          </p:spPr>
          <p:txBody>
            <a:bodyPr lIns="0" tIns="0" rIns="0" bIns="0" rtlCol="0" anchor="t">
              <a:spAutoFit/>
            </a:bodyPr>
            <a:lstStyle/>
            <a:p>
              <a:pPr algn="ctr">
                <a:lnSpc>
                  <a:spcPts val="4320"/>
                </a:lnSpc>
              </a:pPr>
              <a:r>
                <a:rPr lang="es-CO" sz="2400" dirty="0"/>
                <a:t>Arquitectura a Nivel conceptual — </a:t>
              </a:r>
              <a:r>
                <a:rPr lang="es-CO" sz="2400" dirty="0" err="1"/>
                <a:t>EcoBanco</a:t>
              </a:r>
              <a:r>
                <a:rPr lang="es-CO" sz="2400" dirty="0"/>
                <a:t> 3000</a:t>
              </a:r>
              <a:endParaRPr lang="es-CO" sz="2400" u="sng" noProof="0" dirty="0">
                <a:solidFill>
                  <a:srgbClr val="1F1F1D"/>
                </a:solidFill>
                <a:latin typeface="Poppins 3"/>
                <a:ea typeface="Poppins 3"/>
                <a:cs typeface="Poppins 3"/>
                <a:sym typeface="Poppins 3"/>
                <a:hlinkClick r:id="rId4" tooltip="mailto:eduardo.tamayo@enyoi.co"/>
              </a:endParaRPr>
            </a:p>
          </p:txBody>
        </p:sp>
      </p:grpSp>
    </p:spTree>
    <p:extLst>
      <p:ext uri="{BB962C8B-B14F-4D97-AF65-F5344CB8AC3E}">
        <p14:creationId xmlns:p14="http://schemas.microsoft.com/office/powerpoint/2010/main" val="332116538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FC33B0A9-F742-7129-7659-EA1089447100}"/>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93E3694E-BB97-6CA1-DCB3-FA500D0BD3A6}"/>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E25FB73E-1E9D-2E36-541F-3A83910424CE}"/>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aphicFrame>
        <p:nvGraphicFramePr>
          <p:cNvPr id="2" name="Tabla 1">
            <a:extLst>
              <a:ext uri="{FF2B5EF4-FFF2-40B4-BE49-F238E27FC236}">
                <a16:creationId xmlns:a16="http://schemas.microsoft.com/office/drawing/2014/main" id="{70637E6F-3BBB-C6F5-EE49-07ECA7956E05}"/>
              </a:ext>
            </a:extLst>
          </p:cNvPr>
          <p:cNvGraphicFramePr>
            <a:graphicFrameLocks noGrp="1"/>
          </p:cNvGraphicFramePr>
          <p:nvPr>
            <p:extLst>
              <p:ext uri="{D42A27DB-BD31-4B8C-83A1-F6EECF244321}">
                <p14:modId xmlns:p14="http://schemas.microsoft.com/office/powerpoint/2010/main" val="3034855766"/>
              </p:ext>
            </p:extLst>
          </p:nvPr>
        </p:nvGraphicFramePr>
        <p:xfrm>
          <a:off x="8843990" y="7185501"/>
          <a:ext cx="8229600" cy="1975866"/>
        </p:xfrm>
        <a:graphic>
          <a:graphicData uri="http://schemas.openxmlformats.org/drawingml/2006/table">
            <a:tbl>
              <a:tblPr firstRow="1" firstCol="1" bandRow="1">
                <a:tableStyleId>{5C22544A-7EE6-4342-B048-85BDC9FD1C3A}</a:tableStyleId>
              </a:tblPr>
              <a:tblGrid>
                <a:gridCol w="2743200">
                  <a:extLst>
                    <a:ext uri="{9D8B030D-6E8A-4147-A177-3AD203B41FA5}">
                      <a16:colId xmlns:a16="http://schemas.microsoft.com/office/drawing/2014/main" val="3006712085"/>
                    </a:ext>
                  </a:extLst>
                </a:gridCol>
                <a:gridCol w="2743200">
                  <a:extLst>
                    <a:ext uri="{9D8B030D-6E8A-4147-A177-3AD203B41FA5}">
                      <a16:colId xmlns:a16="http://schemas.microsoft.com/office/drawing/2014/main" val="3950590482"/>
                    </a:ext>
                  </a:extLst>
                </a:gridCol>
                <a:gridCol w="2743200">
                  <a:extLst>
                    <a:ext uri="{9D8B030D-6E8A-4147-A177-3AD203B41FA5}">
                      <a16:colId xmlns:a16="http://schemas.microsoft.com/office/drawing/2014/main" val="3056810027"/>
                    </a:ext>
                  </a:extLst>
                </a:gridCol>
              </a:tblGrid>
              <a:tr h="0">
                <a:tc>
                  <a:txBody>
                    <a:bodyPr/>
                    <a:lstStyle/>
                    <a:p>
                      <a:pPr>
                        <a:lnSpc>
                          <a:spcPct val="115000"/>
                        </a:lnSpc>
                        <a:spcAft>
                          <a:spcPts val="800"/>
                        </a:spcAft>
                        <a:buNone/>
                      </a:pPr>
                      <a:r>
                        <a:rPr lang="es-CO" sz="1100" kern="100">
                          <a:effectLst/>
                        </a:rPr>
                        <a:t>Criterio</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Detalle</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Puntos</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801236707"/>
                  </a:ext>
                </a:extLst>
              </a:tr>
              <a:tr h="0">
                <a:tc>
                  <a:txBody>
                    <a:bodyPr/>
                    <a:lstStyle/>
                    <a:p>
                      <a:pPr>
                        <a:lnSpc>
                          <a:spcPct val="115000"/>
                        </a:lnSpc>
                        <a:spcAft>
                          <a:spcPts val="800"/>
                        </a:spcAft>
                        <a:buNone/>
                      </a:pPr>
                      <a:r>
                        <a:rPr lang="es-CO" sz="1100" kern="100">
                          <a:effectLst/>
                        </a:rPr>
                        <a:t>Claridad del diagrama y flujo E2E</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Separación batch/stream; zonas Bronce/Plata/Oro; contratos entre capas</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dirty="0">
                          <a:effectLst/>
                        </a:rPr>
                        <a:t>20</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548654286"/>
                  </a:ext>
                </a:extLst>
              </a:tr>
              <a:tr h="0">
                <a:tc>
                  <a:txBody>
                    <a:bodyPr/>
                    <a:lstStyle/>
                    <a:p>
                      <a:pPr>
                        <a:lnSpc>
                          <a:spcPct val="115000"/>
                        </a:lnSpc>
                        <a:spcAft>
                          <a:spcPts val="800"/>
                        </a:spcAft>
                        <a:buNone/>
                      </a:pPr>
                      <a:r>
                        <a:rPr lang="es-CO" sz="1100" kern="100">
                          <a:effectLst/>
                        </a:rPr>
                        <a:t>No funcionales (SLO/SLA)</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Latencia, disponibilidad, retención, costos con números razonables</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20</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4286379746"/>
                  </a:ext>
                </a:extLst>
              </a:tr>
              <a:tr h="0">
                <a:tc>
                  <a:txBody>
                    <a:bodyPr/>
                    <a:lstStyle/>
                    <a:p>
                      <a:pPr>
                        <a:lnSpc>
                          <a:spcPct val="115000"/>
                        </a:lnSpc>
                        <a:spcAft>
                          <a:spcPts val="800"/>
                        </a:spcAft>
                        <a:buNone/>
                      </a:pPr>
                      <a:r>
                        <a:rPr lang="es-CO" sz="1100" kern="100" dirty="0">
                          <a:effectLst/>
                        </a:rPr>
                        <a:t>Resiliencia ante eventos</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Manejo de rate-limit, fallos, drift, picos, DR</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20</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48044716"/>
                  </a:ext>
                </a:extLst>
              </a:tr>
              <a:tr h="0">
                <a:tc>
                  <a:txBody>
                    <a:bodyPr/>
                    <a:lstStyle/>
                    <a:p>
                      <a:pPr>
                        <a:lnSpc>
                          <a:spcPct val="115000"/>
                        </a:lnSpc>
                        <a:spcAft>
                          <a:spcPts val="800"/>
                        </a:spcAft>
                        <a:buNone/>
                      </a:pPr>
                      <a:r>
                        <a:rPr lang="es-CO" sz="1100" kern="100">
                          <a:effectLst/>
                        </a:rPr>
                        <a:t>Gobernanza &amp; Seguridad</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PII/PCI, RBAC/ABAC, catálogo, linaje, auditoría</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20</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01526885"/>
                  </a:ext>
                </a:extLst>
              </a:tr>
              <a:tr h="0">
                <a:tc>
                  <a:txBody>
                    <a:bodyPr/>
                    <a:lstStyle/>
                    <a:p>
                      <a:pPr>
                        <a:lnSpc>
                          <a:spcPct val="115000"/>
                        </a:lnSpc>
                        <a:spcAft>
                          <a:spcPts val="800"/>
                        </a:spcAft>
                        <a:buNone/>
                      </a:pPr>
                      <a:r>
                        <a:rPr lang="es-CO" sz="1100" kern="100">
                          <a:effectLst/>
                        </a:rPr>
                        <a:t>ADRs &amp; Trade-offs</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a:effectLst/>
                        </a:rPr>
                        <a:t>Decisiones justificadas, consecuencias y métricas claras</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tc>
                  <a:txBody>
                    <a:bodyPr/>
                    <a:lstStyle/>
                    <a:p>
                      <a:pPr>
                        <a:lnSpc>
                          <a:spcPct val="115000"/>
                        </a:lnSpc>
                        <a:spcAft>
                          <a:spcPts val="800"/>
                        </a:spcAft>
                        <a:buNone/>
                      </a:pPr>
                      <a:r>
                        <a:rPr lang="es-CO" sz="1100" kern="100" dirty="0">
                          <a:effectLst/>
                        </a:rPr>
                        <a:t>20</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801841385"/>
                  </a:ext>
                </a:extLst>
              </a:tr>
            </a:tbl>
          </a:graphicData>
        </a:graphic>
      </p:graphicFrame>
      <p:sp>
        <p:nvSpPr>
          <p:cNvPr id="3" name="Rectangle 1">
            <a:extLst>
              <a:ext uri="{FF2B5EF4-FFF2-40B4-BE49-F238E27FC236}">
                <a16:creationId xmlns:a16="http://schemas.microsoft.com/office/drawing/2014/main" id="{61695D00-5EE8-3934-D070-80681EFB987D}"/>
              </a:ext>
            </a:extLst>
          </p:cNvPr>
          <p:cNvSpPr>
            <a:spLocks noChangeArrowheads="1"/>
          </p:cNvSpPr>
          <p:nvPr/>
        </p:nvSpPr>
        <p:spPr bwMode="auto">
          <a:xfrm>
            <a:off x="582015" y="679768"/>
            <a:ext cx="15687675" cy="76328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Taller grupal: Diseño de Arquitectura de Datos — </a:t>
            </a:r>
            <a:r>
              <a:rPr kumimoji="0" lang="es-CO" altLang="es-CO" b="1"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EcoBanco</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3000</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Objetivo</a:t>
            </a:r>
            <a:b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b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Que cada equipo proponga una arquitectura de datos </a:t>
            </a:r>
            <a:r>
              <a:rPr kumimoji="0" lang="es-CO" altLang="es-CO" b="0"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end-to-end</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(alineada a los objetivos del caso (Inteligencia Comercial, Riesgo Crediticio y Fraude en Tiempo Real), con decisiones justificadas y </a:t>
            </a:r>
            <a:r>
              <a:rPr kumimoji="0" lang="es-CO" altLang="es-CO" b="0"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trade-offs</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explícitos.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Formato</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Duración total: 2h 00m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Equipos: 4–6 personas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Estructura del taller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0) Briefing (10 min)</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Lectura rápida del caso (cada equipo) y extracción de </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5–7 hechos/limitantes</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que condicionan la arquitectura (fuentes, latencias, retenciones, </a:t>
            </a:r>
            <a:r>
              <a:rPr kumimoji="0" lang="es-CO" altLang="es-CO" b="0"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compliance</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picos,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Entregable: “tarjeta de contexto” del equipo (lista breve).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1) Lienzo de Arquitectura (45 min)</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Cada equipo construye su </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diagrama de alto nivel</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Pide una decisión por bloque (tecnología genérica vale; lo importante es el </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por qué</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Entregables de esta fase</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Diagrama (puede ser en papel o pizarra).</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Tabla de decisiones (1 por bloque) y supuestos.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2) ADRs y Trade-offs (20 min)</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Cada equipo registra </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3 decisiones arquitectónicas</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críticas en formato ADR (</a:t>
            </a:r>
            <a:r>
              <a:rPr kumimoji="0" lang="es-CO" altLang="es-CO" b="0"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Architectural</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a:t>
            </a:r>
            <a:r>
              <a:rPr kumimoji="0" lang="es-CO" altLang="es-CO" b="0"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Decision</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a:t>
            </a:r>
            <a:r>
              <a:rPr kumimoji="0" lang="es-CO" altLang="es-CO" b="0"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Record</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a:t>
            </a:r>
            <a:b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b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Plantilla ADR (una página):</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Contexto</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qué requisito/limitación atiende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Opciones consideradas</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A / B / C</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Decisión</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opción elegida</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Consecuencias</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pros/</a:t>
            </a:r>
            <a:r>
              <a:rPr kumimoji="0" lang="es-CO" altLang="es-CO" b="0"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cons</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riesgos, mitigaciones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Métrica asociada</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SLO/latencia/costo/fiabilidad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3) Pitch y </a:t>
            </a:r>
            <a:r>
              <a:rPr kumimoji="0" lang="es-CO" altLang="es-CO" b="1"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feedback</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cruzado (30 min)</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Cada equipo hace un </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pitch de 5 min</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 </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preguntas 5 min</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a:t>
            </a:r>
            <a:b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b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El resto evalúa con la </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rúbrica</a:t>
            </a:r>
            <a:r>
              <a:rPr kumimoji="0" lang="es-CO" altLang="es-CO" b="0"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 y deja 2 mejoras concretas.</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Rúbrica de evaluación (100 </a:t>
            </a:r>
            <a:r>
              <a:rPr kumimoji="0" lang="es-CO" altLang="es-CO" b="1" i="0" u="none" strike="noStrike" cap="none" normalizeH="0" baseline="0" dirty="0" err="1">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pts</a:t>
            </a:r>
            <a:r>
              <a:rPr kumimoji="0" lang="es-CO" altLang="es-CO" b="1" i="0" u="none" strike="noStrike" cap="none" normalizeH="0" baseline="0" dirty="0">
                <a:ln>
                  <a:noFill/>
                </a:ln>
                <a:solidFill>
                  <a:schemeClr val="tx1"/>
                </a:solidFill>
                <a:effectLst/>
                <a:latin typeface="Poppins" panose="00000500000000000000" pitchFamily="2" charset="0"/>
                <a:ea typeface="Aptos" panose="020B0004020202020204" pitchFamily="34" charset="0"/>
                <a:cs typeface="Poppins" panose="00000500000000000000" pitchFamily="2" charset="0"/>
              </a:rPr>
              <a:t>)</a:t>
            </a:r>
            <a:endParaRPr kumimoji="0" lang="es-CO" altLang="es-CO"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95241720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grpSp>
        <p:nvGrpSpPr>
          <p:cNvPr id="361" name="Google Shape;361;p8"/>
          <p:cNvGrpSpPr/>
          <p:nvPr/>
        </p:nvGrpSpPr>
        <p:grpSpPr>
          <a:xfrm rot="10800000">
            <a:off x="10392303" y="0"/>
            <a:ext cx="7895697" cy="10431661"/>
            <a:chOff x="0" y="-38100"/>
            <a:chExt cx="2079525" cy="2747433"/>
          </a:xfrm>
        </p:grpSpPr>
        <p:sp>
          <p:nvSpPr>
            <p:cNvPr id="362" name="Google Shape;362;p8"/>
            <p:cNvSpPr/>
            <p:nvPr/>
          </p:nvSpPr>
          <p:spPr>
            <a:xfrm>
              <a:off x="0" y="0"/>
              <a:ext cx="2079525" cy="2709333"/>
            </a:xfrm>
            <a:custGeom>
              <a:avLst/>
              <a:gdLst/>
              <a:ahLst/>
              <a:cxnLst/>
              <a:rect l="l" t="t" r="r" b="b"/>
              <a:pathLst>
                <a:path w="2079525" h="2709333" extrusionOk="0">
                  <a:moveTo>
                    <a:pt x="0" y="0"/>
                  </a:moveTo>
                  <a:lnTo>
                    <a:pt x="2079525" y="0"/>
                  </a:lnTo>
                  <a:lnTo>
                    <a:pt x="2079525"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3" name="Google Shape;363;p8"/>
            <p:cNvSpPr txBox="1"/>
            <p:nvPr/>
          </p:nvSpPr>
          <p:spPr>
            <a:xfrm>
              <a:off x="0" y="-38100"/>
              <a:ext cx="2079525"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364" name="Google Shape;364;p8"/>
          <p:cNvSpPr/>
          <p:nvPr/>
        </p:nvSpPr>
        <p:spPr>
          <a:xfrm>
            <a:off x="9562641" y="4953536"/>
            <a:ext cx="4777510" cy="4687932"/>
          </a:xfrm>
          <a:custGeom>
            <a:avLst/>
            <a:gdLst/>
            <a:ahLst/>
            <a:cxnLst/>
            <a:rect l="l" t="t" r="r" b="b"/>
            <a:pathLst>
              <a:path w="4777510" h="4687932" extrusionOk="0">
                <a:moveTo>
                  <a:pt x="0" y="0"/>
                </a:moveTo>
                <a:lnTo>
                  <a:pt x="4777511" y="0"/>
                </a:lnTo>
                <a:lnTo>
                  <a:pt x="4777511" y="4687932"/>
                </a:lnTo>
                <a:lnTo>
                  <a:pt x="0" y="4687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5" name="Google Shape;365;p8"/>
          <p:cNvSpPr/>
          <p:nvPr/>
        </p:nvSpPr>
        <p:spPr>
          <a:xfrm rot="10800000">
            <a:off x="14340152" y="455568"/>
            <a:ext cx="4777510" cy="4687932"/>
          </a:xfrm>
          <a:custGeom>
            <a:avLst/>
            <a:gdLst/>
            <a:ahLst/>
            <a:cxnLst/>
            <a:rect l="l" t="t" r="r" b="b"/>
            <a:pathLst>
              <a:path w="4777510" h="4687932" extrusionOk="0">
                <a:moveTo>
                  <a:pt x="0" y="0"/>
                </a:moveTo>
                <a:lnTo>
                  <a:pt x="4777510" y="0"/>
                </a:lnTo>
                <a:lnTo>
                  <a:pt x="4777510" y="4687932"/>
                </a:lnTo>
                <a:lnTo>
                  <a:pt x="0" y="4687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66" name="Google Shape;366;p8"/>
          <p:cNvGrpSpPr/>
          <p:nvPr/>
        </p:nvGrpSpPr>
        <p:grpSpPr>
          <a:xfrm rot="1460314">
            <a:off x="11030759" y="4449732"/>
            <a:ext cx="7356554" cy="1393786"/>
            <a:chOff x="0" y="-38100"/>
            <a:chExt cx="1937529" cy="367088"/>
          </a:xfrm>
        </p:grpSpPr>
        <p:sp>
          <p:nvSpPr>
            <p:cNvPr id="367" name="Google Shape;367;p8"/>
            <p:cNvSpPr/>
            <p:nvPr/>
          </p:nvSpPr>
          <p:spPr>
            <a:xfrm>
              <a:off x="0" y="0"/>
              <a:ext cx="1937528" cy="328988"/>
            </a:xfrm>
            <a:custGeom>
              <a:avLst/>
              <a:gdLst/>
              <a:ahLst/>
              <a:cxnLst/>
              <a:rect l="l" t="t" r="r" b="b"/>
              <a:pathLst>
                <a:path w="1937528" h="328988" extrusionOk="0">
                  <a:moveTo>
                    <a:pt x="105238" y="0"/>
                  </a:moveTo>
                  <a:lnTo>
                    <a:pt x="1832290" y="0"/>
                  </a:lnTo>
                  <a:cubicBezTo>
                    <a:pt x="1860201" y="0"/>
                    <a:pt x="1886969" y="11088"/>
                    <a:pt x="1906705" y="30824"/>
                  </a:cubicBezTo>
                  <a:cubicBezTo>
                    <a:pt x="1926441" y="50560"/>
                    <a:pt x="1937528" y="77327"/>
                    <a:pt x="1937528" y="105238"/>
                  </a:cubicBezTo>
                  <a:lnTo>
                    <a:pt x="1937528" y="223749"/>
                  </a:lnTo>
                  <a:cubicBezTo>
                    <a:pt x="1937528" y="281871"/>
                    <a:pt x="1890412" y="328988"/>
                    <a:pt x="1832290" y="328988"/>
                  </a:cubicBezTo>
                  <a:lnTo>
                    <a:pt x="105238" y="328988"/>
                  </a:lnTo>
                  <a:cubicBezTo>
                    <a:pt x="77327" y="328988"/>
                    <a:pt x="50560" y="317900"/>
                    <a:pt x="30824" y="298164"/>
                  </a:cubicBezTo>
                  <a:cubicBezTo>
                    <a:pt x="11088" y="278428"/>
                    <a:pt x="0" y="251660"/>
                    <a:pt x="0" y="223749"/>
                  </a:cubicBezTo>
                  <a:lnTo>
                    <a:pt x="0" y="105238"/>
                  </a:lnTo>
                  <a:cubicBezTo>
                    <a:pt x="0" y="47117"/>
                    <a:pt x="47117" y="0"/>
                    <a:pt x="10523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8" name="Google Shape;368;p8"/>
            <p:cNvSpPr txBox="1"/>
            <p:nvPr/>
          </p:nvSpPr>
          <p:spPr>
            <a:xfrm>
              <a:off x="0" y="-38100"/>
              <a:ext cx="1937529" cy="36708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69" name="Google Shape;369;p8"/>
          <p:cNvGrpSpPr/>
          <p:nvPr/>
        </p:nvGrpSpPr>
        <p:grpSpPr>
          <a:xfrm>
            <a:off x="2068637" y="2993049"/>
            <a:ext cx="6434234" cy="2940731"/>
            <a:chOff x="0" y="-560842"/>
            <a:chExt cx="8578979" cy="3920975"/>
          </a:xfrm>
        </p:grpSpPr>
        <p:grpSp>
          <p:nvGrpSpPr>
            <p:cNvPr id="370" name="Google Shape;370;p8"/>
            <p:cNvGrpSpPr/>
            <p:nvPr/>
          </p:nvGrpSpPr>
          <p:grpSpPr>
            <a:xfrm>
              <a:off x="0" y="-560842"/>
              <a:ext cx="8578979" cy="3920975"/>
              <a:chOff x="0" y="-38100"/>
              <a:chExt cx="582801" cy="266366"/>
            </a:xfrm>
          </p:grpSpPr>
          <p:sp>
            <p:nvSpPr>
              <p:cNvPr id="371" name="Google Shape;371;p8"/>
              <p:cNvSpPr/>
              <p:nvPr/>
            </p:nvSpPr>
            <p:spPr>
              <a:xfrm>
                <a:off x="0" y="0"/>
                <a:ext cx="582801" cy="228266"/>
              </a:xfrm>
              <a:custGeom>
                <a:avLst/>
                <a:gdLst/>
                <a:ahLst/>
                <a:cxnLst/>
                <a:rect l="l" t="t" r="r" b="b"/>
                <a:pathLst>
                  <a:path w="582801" h="228266" extrusionOk="0">
                    <a:moveTo>
                      <a:pt x="87467" y="0"/>
                    </a:moveTo>
                    <a:lnTo>
                      <a:pt x="495335" y="0"/>
                    </a:lnTo>
                    <a:cubicBezTo>
                      <a:pt x="543641" y="0"/>
                      <a:pt x="582801" y="39160"/>
                      <a:pt x="582801" y="87467"/>
                    </a:cubicBezTo>
                    <a:lnTo>
                      <a:pt x="582801" y="140800"/>
                    </a:lnTo>
                    <a:cubicBezTo>
                      <a:pt x="582801" y="189106"/>
                      <a:pt x="543641" y="228266"/>
                      <a:pt x="495335" y="228266"/>
                    </a:cubicBezTo>
                    <a:lnTo>
                      <a:pt x="87467" y="228266"/>
                    </a:lnTo>
                    <a:cubicBezTo>
                      <a:pt x="39160" y="228266"/>
                      <a:pt x="0" y="189106"/>
                      <a:pt x="0" y="140800"/>
                    </a:cubicBezTo>
                    <a:lnTo>
                      <a:pt x="0" y="87467"/>
                    </a:lnTo>
                    <a:cubicBezTo>
                      <a:pt x="0" y="39160"/>
                      <a:pt x="39160" y="0"/>
                      <a:pt x="87467" y="0"/>
                    </a:cubicBezTo>
                    <a:close/>
                  </a:path>
                </a:pathLst>
              </a:custGeom>
              <a:solidFill>
                <a:srgbClr val="000000">
                  <a:alpha val="0"/>
                </a:srgbClr>
              </a:solidFill>
              <a:ln w="38100" cap="rnd" cmpd="sng">
                <a:solidFill>
                  <a:srgbClr val="6B1374"/>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2" name="Google Shape;372;p8"/>
              <p:cNvSpPr txBox="1"/>
              <p:nvPr/>
            </p:nvSpPr>
            <p:spPr>
              <a:xfrm>
                <a:off x="0" y="-38100"/>
                <a:ext cx="582801" cy="266366"/>
              </a:xfrm>
              <a:prstGeom prst="rect">
                <a:avLst/>
              </a:prstGeom>
              <a:noFill/>
              <a:ln>
                <a:noFill/>
              </a:ln>
            </p:spPr>
            <p:txBody>
              <a:bodyPr spcFirstLastPara="1" wrap="square" lIns="50800" tIns="50800" rIns="50800" bIns="50800" anchor="ctr" anchorCtr="0">
                <a:noAutofit/>
              </a:bodyPr>
              <a:lstStyle/>
              <a:p>
                <a:pPr marL="0" marR="0" lvl="0" indent="0" algn="ctr" rtl="0">
                  <a:lnSpc>
                    <a:spcPct val="147777"/>
                  </a:lnSpc>
                  <a:spcBef>
                    <a:spcPts val="0"/>
                  </a:spcBef>
                  <a:spcAft>
                    <a:spcPts val="0"/>
                  </a:spcAft>
                  <a:buNone/>
                </a:pPr>
                <a:endParaRPr sz="1800">
                  <a:solidFill>
                    <a:schemeClr val="dk1"/>
                  </a:solidFill>
                  <a:latin typeface="Calibri"/>
                  <a:ea typeface="Calibri"/>
                  <a:cs typeface="Calibri"/>
                  <a:sym typeface="Calibri"/>
                </a:endParaRPr>
              </a:p>
            </p:txBody>
          </p:sp>
        </p:grpSp>
        <p:sp>
          <p:nvSpPr>
            <p:cNvPr id="373" name="Google Shape;373;p8"/>
            <p:cNvSpPr txBox="1"/>
            <p:nvPr/>
          </p:nvSpPr>
          <p:spPr>
            <a:xfrm>
              <a:off x="355297" y="630411"/>
              <a:ext cx="7868384" cy="2659190"/>
            </a:xfrm>
            <a:prstGeom prst="rect">
              <a:avLst/>
            </a:prstGeom>
            <a:noFill/>
            <a:ln>
              <a:noFill/>
            </a:ln>
          </p:spPr>
          <p:txBody>
            <a:bodyPr spcFirstLastPara="1" wrap="square" lIns="0" tIns="0" rIns="0" bIns="0" anchor="t" anchorCtr="0">
              <a:spAutoFit/>
            </a:bodyPr>
            <a:lstStyle/>
            <a:p>
              <a:pPr marL="0" marR="0" lvl="0" indent="0" algn="ctr" rtl="0">
                <a:lnSpc>
                  <a:spcPct val="180000"/>
                </a:lnSpc>
                <a:spcBef>
                  <a:spcPts val="0"/>
                </a:spcBef>
                <a:spcAft>
                  <a:spcPts val="0"/>
                </a:spcAft>
                <a:buNone/>
              </a:pPr>
              <a:r>
                <a:rPr lang="es-CO" sz="2400" dirty="0">
                  <a:solidFill>
                    <a:srgbClr val="1F1F1D"/>
                  </a:solidFill>
                  <a:latin typeface="Poppins"/>
                  <a:ea typeface="Poppins"/>
                  <a:cs typeface="Poppins"/>
                  <a:sym typeface="Poppins"/>
                </a:rPr>
                <a:t>Juan Esteban Mejía Velásquez</a:t>
              </a:r>
              <a:endParaRPr dirty="0"/>
            </a:p>
            <a:p>
              <a:pPr marL="0" marR="0" lvl="0" indent="0" algn="ctr" rtl="0">
                <a:lnSpc>
                  <a:spcPct val="216000"/>
                </a:lnSpc>
                <a:spcBef>
                  <a:spcPts val="0"/>
                </a:spcBef>
                <a:spcAft>
                  <a:spcPts val="0"/>
                </a:spcAft>
                <a:buNone/>
              </a:pPr>
              <a:r>
                <a:rPr lang="es-MX" sz="2000" dirty="0">
                  <a:solidFill>
                    <a:srgbClr val="1F1F1D"/>
                  </a:solidFill>
                  <a:latin typeface="Poppins"/>
                  <a:ea typeface="Poppins"/>
                  <a:cs typeface="Poppins"/>
                  <a:sym typeface="Poppins"/>
                </a:rPr>
                <a:t>Docente</a:t>
              </a:r>
              <a:endParaRPr sz="2000" dirty="0">
                <a:solidFill>
                  <a:srgbClr val="1F1F1D"/>
                </a:solidFill>
                <a:latin typeface="Poppins"/>
                <a:ea typeface="Poppins"/>
                <a:cs typeface="Poppins"/>
                <a:sym typeface="Poppins"/>
              </a:endParaRPr>
            </a:p>
            <a:p>
              <a:pPr marL="0" marR="0" lvl="0" indent="0" algn="ctr" rtl="0">
                <a:lnSpc>
                  <a:spcPct val="180000"/>
                </a:lnSpc>
                <a:spcBef>
                  <a:spcPts val="0"/>
                </a:spcBef>
                <a:spcAft>
                  <a:spcPts val="0"/>
                </a:spcAft>
                <a:buNone/>
              </a:pPr>
              <a:r>
                <a:rPr lang="es-MX" sz="2400" u="sng" dirty="0">
                  <a:solidFill>
                    <a:srgbClr val="1F1F1D"/>
                  </a:solidFill>
                  <a:latin typeface="Poppins"/>
                  <a:ea typeface="Poppins"/>
                  <a:cs typeface="Poppins"/>
                  <a:sym typeface="Poppins"/>
                </a:rPr>
                <a:t>Correo</a:t>
              </a:r>
              <a:endParaRPr dirty="0"/>
            </a:p>
          </p:txBody>
        </p:sp>
      </p:grpSp>
      <p:sp>
        <p:nvSpPr>
          <p:cNvPr id="374" name="Google Shape;374;p8">
            <a:hlinkClick r:id="rId4"/>
          </p:cNvPr>
          <p:cNvSpPr/>
          <p:nvPr/>
        </p:nvSpPr>
        <p:spPr>
          <a:xfrm>
            <a:off x="2068637" y="6536925"/>
            <a:ext cx="360000" cy="332550"/>
          </a:xfrm>
          <a:custGeom>
            <a:avLst/>
            <a:gdLst/>
            <a:ahLst/>
            <a:cxnLst/>
            <a:rect l="l" t="t" r="r" b="b"/>
            <a:pathLst>
              <a:path w="360000" h="332550" extrusionOk="0">
                <a:moveTo>
                  <a:pt x="0" y="0"/>
                </a:moveTo>
                <a:lnTo>
                  <a:pt x="360000" y="0"/>
                </a:lnTo>
                <a:lnTo>
                  <a:pt x="360000" y="332550"/>
                </a:lnTo>
                <a:lnTo>
                  <a:pt x="0" y="33255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5" name="Google Shape;375;p8">
            <a:hlinkClick r:id="rId6"/>
          </p:cNvPr>
          <p:cNvSpPr/>
          <p:nvPr/>
        </p:nvSpPr>
        <p:spPr>
          <a:xfrm>
            <a:off x="5758126" y="6535688"/>
            <a:ext cx="360000" cy="360000"/>
          </a:xfrm>
          <a:custGeom>
            <a:avLst/>
            <a:gdLst/>
            <a:ahLst/>
            <a:cxnLst/>
            <a:rect l="l" t="t" r="r" b="b"/>
            <a:pathLst>
              <a:path w="360000" h="360000" extrusionOk="0">
                <a:moveTo>
                  <a:pt x="0" y="0"/>
                </a:moveTo>
                <a:lnTo>
                  <a:pt x="360000" y="0"/>
                </a:lnTo>
                <a:lnTo>
                  <a:pt x="360000" y="360000"/>
                </a:lnTo>
                <a:lnTo>
                  <a:pt x="0" y="360000"/>
                </a:lnTo>
                <a:lnTo>
                  <a:pt x="0" y="0"/>
                </a:lnTo>
                <a:close/>
              </a:path>
            </a:pathLst>
          </a:custGeom>
          <a:blipFill rotWithShape="1">
            <a:blip r:embed="rId7">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6" name="Google Shape;376;p8">
            <a:hlinkClick r:id="rId8"/>
          </p:cNvPr>
          <p:cNvSpPr/>
          <p:nvPr/>
        </p:nvSpPr>
        <p:spPr>
          <a:xfrm>
            <a:off x="5775261" y="7145700"/>
            <a:ext cx="360000" cy="360000"/>
          </a:xfrm>
          <a:custGeom>
            <a:avLst/>
            <a:gdLst/>
            <a:ahLst/>
            <a:cxnLst/>
            <a:rect l="l" t="t" r="r" b="b"/>
            <a:pathLst>
              <a:path w="360000" h="360000" extrusionOk="0">
                <a:moveTo>
                  <a:pt x="0" y="0"/>
                </a:moveTo>
                <a:lnTo>
                  <a:pt x="360000" y="0"/>
                </a:lnTo>
                <a:lnTo>
                  <a:pt x="360000" y="360000"/>
                </a:lnTo>
                <a:lnTo>
                  <a:pt x="0" y="360000"/>
                </a:lnTo>
                <a:lnTo>
                  <a:pt x="0" y="0"/>
                </a:lnTo>
                <a:close/>
              </a:path>
            </a:pathLst>
          </a:custGeom>
          <a:blipFill rotWithShape="1">
            <a:blip r:embed="rId9">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7" name="Google Shape;377;p8"/>
          <p:cNvSpPr/>
          <p:nvPr/>
        </p:nvSpPr>
        <p:spPr>
          <a:xfrm>
            <a:off x="2096214" y="7144126"/>
            <a:ext cx="332423" cy="332422"/>
          </a:xfrm>
          <a:custGeom>
            <a:avLst/>
            <a:gdLst/>
            <a:ahLst/>
            <a:cxnLst/>
            <a:rect l="l" t="t" r="r" b="b"/>
            <a:pathLst>
              <a:path w="332423" h="332422" extrusionOk="0">
                <a:moveTo>
                  <a:pt x="0" y="0"/>
                </a:moveTo>
                <a:lnTo>
                  <a:pt x="332423" y="0"/>
                </a:lnTo>
                <a:lnTo>
                  <a:pt x="332423" y="332423"/>
                </a:lnTo>
                <a:lnTo>
                  <a:pt x="0" y="332423"/>
                </a:lnTo>
                <a:lnTo>
                  <a:pt x="0" y="0"/>
                </a:lnTo>
                <a:close/>
              </a:path>
            </a:pathLst>
          </a:custGeom>
          <a:blipFill rotWithShape="1">
            <a:blip r:embed="rId10">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8" name="Google Shape;378;p8"/>
          <p:cNvSpPr txBox="1"/>
          <p:nvPr/>
        </p:nvSpPr>
        <p:spPr>
          <a:xfrm>
            <a:off x="6214196" y="7136825"/>
            <a:ext cx="1721048" cy="33972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a:solidFill>
                  <a:srgbClr val="1F1F1D"/>
                </a:solidFill>
                <a:latin typeface="Poppins"/>
                <a:ea typeface="Poppins"/>
                <a:cs typeface="Poppins"/>
                <a:sym typeface="Poppins"/>
                <a:hlinkClick r:id="rId8">
                  <a:extLst>
                    <a:ext uri="{A12FA001-AC4F-418D-AE19-62706E023703}">
                      <ahyp:hlinkClr xmlns:ahyp="http://schemas.microsoft.com/office/drawing/2018/hyperlinkcolor" val="tx"/>
                    </a:ext>
                  </a:extLst>
                </a:hlinkClick>
              </a:rPr>
              <a:t>www.enyoi.co</a:t>
            </a:r>
            <a:endParaRPr/>
          </a:p>
        </p:txBody>
      </p:sp>
      <p:sp>
        <p:nvSpPr>
          <p:cNvPr id="379" name="Google Shape;379;p8"/>
          <p:cNvSpPr txBox="1"/>
          <p:nvPr/>
        </p:nvSpPr>
        <p:spPr>
          <a:xfrm>
            <a:off x="6212929" y="6526813"/>
            <a:ext cx="1048048" cy="33972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dirty="0">
                <a:solidFill>
                  <a:srgbClr val="1F1F1D"/>
                </a:solidFill>
                <a:latin typeface="Poppins"/>
                <a:ea typeface="Poppins"/>
                <a:cs typeface="Poppins"/>
                <a:sym typeface="Poppins"/>
                <a:hlinkClick r:id="rId6">
                  <a:extLst>
                    <a:ext uri="{A12FA001-AC4F-418D-AE19-62706E023703}">
                      <ahyp:hlinkClr xmlns:ahyp="http://schemas.microsoft.com/office/drawing/2018/hyperlinkcolor" val="tx"/>
                    </a:ext>
                  </a:extLst>
                </a:hlinkClick>
              </a:rPr>
              <a:t>enyoi.co</a:t>
            </a:r>
            <a:endParaRPr dirty="0"/>
          </a:p>
        </p:txBody>
      </p:sp>
      <p:sp>
        <p:nvSpPr>
          <p:cNvPr id="380" name="Google Shape;380;p8"/>
          <p:cNvSpPr txBox="1"/>
          <p:nvPr/>
        </p:nvSpPr>
        <p:spPr>
          <a:xfrm>
            <a:off x="2520238" y="6526813"/>
            <a:ext cx="2467846" cy="43088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dirty="0">
                <a:solidFill>
                  <a:srgbClr val="1F1F1D"/>
                </a:solidFill>
                <a:latin typeface="Poppins"/>
                <a:ea typeface="Poppins"/>
                <a:cs typeface="Poppins"/>
                <a:sym typeface="Poppins"/>
                <a:hlinkClick r:id="rId4">
                  <a:extLst>
                    <a:ext uri="{A12FA001-AC4F-418D-AE19-62706E023703}">
                      <ahyp:hlinkClr xmlns:ahyp="http://schemas.microsoft.com/office/drawing/2018/hyperlinkcolor" val="tx"/>
                    </a:ext>
                  </a:extLst>
                </a:hlinkClick>
              </a:rPr>
              <a:t>+57 </a:t>
            </a:r>
            <a:r>
              <a:rPr lang="es-MX" sz="2000" u="sng" dirty="0">
                <a:solidFill>
                  <a:srgbClr val="1F1F1D"/>
                </a:solidFill>
                <a:latin typeface="Poppins"/>
                <a:ea typeface="Poppins"/>
                <a:cs typeface="Poppins"/>
                <a:sym typeface="Poppins"/>
              </a:rPr>
              <a:t>301 673 6729</a:t>
            </a:r>
            <a:endParaRPr dirty="0"/>
          </a:p>
        </p:txBody>
      </p:sp>
      <p:sp>
        <p:nvSpPr>
          <p:cNvPr id="381" name="Google Shape;381;p8"/>
          <p:cNvSpPr txBox="1"/>
          <p:nvPr/>
        </p:nvSpPr>
        <p:spPr>
          <a:xfrm>
            <a:off x="2520164" y="7136825"/>
            <a:ext cx="1048048" cy="33972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a:solidFill>
                  <a:srgbClr val="1F1F1D"/>
                </a:solidFill>
                <a:latin typeface="Poppins"/>
                <a:ea typeface="Poppins"/>
                <a:cs typeface="Poppins"/>
                <a:sym typeface="Poppins"/>
                <a:hlinkClick r:id="rId11">
                  <a:extLst>
                    <a:ext uri="{A12FA001-AC4F-418D-AE19-62706E023703}">
                      <ahyp:hlinkClr xmlns:ahyp="http://schemas.microsoft.com/office/drawing/2018/hyperlinkcolor" val="tx"/>
                    </a:ext>
                  </a:extLst>
                </a:hlinkClick>
              </a:rPr>
              <a:t>enyoi.co</a:t>
            </a:r>
            <a:endParaRPr/>
          </a:p>
        </p:txBody>
      </p:sp>
      <p:grpSp>
        <p:nvGrpSpPr>
          <p:cNvPr id="382" name="Google Shape;382;p8"/>
          <p:cNvGrpSpPr/>
          <p:nvPr/>
        </p:nvGrpSpPr>
        <p:grpSpPr>
          <a:xfrm>
            <a:off x="2068637" y="6865719"/>
            <a:ext cx="2744745" cy="192288"/>
            <a:chOff x="0" y="-38100"/>
            <a:chExt cx="722896" cy="50643"/>
          </a:xfrm>
        </p:grpSpPr>
        <p:sp>
          <p:nvSpPr>
            <p:cNvPr id="383" name="Google Shape;383;p8"/>
            <p:cNvSpPr/>
            <p:nvPr/>
          </p:nvSpPr>
          <p:spPr>
            <a:xfrm>
              <a:off x="0" y="0"/>
              <a:ext cx="722896" cy="12543"/>
            </a:xfrm>
            <a:custGeom>
              <a:avLst/>
              <a:gdLst/>
              <a:ahLst/>
              <a:cxnLst/>
              <a:rect l="l" t="t" r="r" b="b"/>
              <a:pathLst>
                <a:path w="722896" h="12543" extrusionOk="0">
                  <a:moveTo>
                    <a:pt x="6272" y="0"/>
                  </a:moveTo>
                  <a:lnTo>
                    <a:pt x="716624" y="0"/>
                  </a:lnTo>
                  <a:cubicBezTo>
                    <a:pt x="718288" y="0"/>
                    <a:pt x="719883" y="661"/>
                    <a:pt x="721059" y="1837"/>
                  </a:cubicBezTo>
                  <a:cubicBezTo>
                    <a:pt x="722235" y="3013"/>
                    <a:pt x="722896" y="4608"/>
                    <a:pt x="722896" y="6272"/>
                  </a:cubicBezTo>
                  <a:lnTo>
                    <a:pt x="722896" y="6272"/>
                  </a:lnTo>
                  <a:cubicBezTo>
                    <a:pt x="722896" y="7935"/>
                    <a:pt x="722235" y="9530"/>
                    <a:pt x="721059" y="10706"/>
                  </a:cubicBezTo>
                  <a:cubicBezTo>
                    <a:pt x="719883" y="11882"/>
                    <a:pt x="718288" y="12543"/>
                    <a:pt x="716624"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4" name="Google Shape;384;p8"/>
            <p:cNvSpPr txBox="1"/>
            <p:nvPr/>
          </p:nvSpPr>
          <p:spPr>
            <a:xfrm>
              <a:off x="0" y="-38100"/>
              <a:ext cx="722896" cy="5064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85" name="Google Shape;385;p8"/>
          <p:cNvGrpSpPr/>
          <p:nvPr/>
        </p:nvGrpSpPr>
        <p:grpSpPr>
          <a:xfrm>
            <a:off x="5758126" y="6865719"/>
            <a:ext cx="2744745" cy="192288"/>
            <a:chOff x="0" y="-38100"/>
            <a:chExt cx="722896" cy="50643"/>
          </a:xfrm>
        </p:grpSpPr>
        <p:sp>
          <p:nvSpPr>
            <p:cNvPr id="386" name="Google Shape;386;p8"/>
            <p:cNvSpPr/>
            <p:nvPr/>
          </p:nvSpPr>
          <p:spPr>
            <a:xfrm>
              <a:off x="0" y="0"/>
              <a:ext cx="722896" cy="12543"/>
            </a:xfrm>
            <a:custGeom>
              <a:avLst/>
              <a:gdLst/>
              <a:ahLst/>
              <a:cxnLst/>
              <a:rect l="l" t="t" r="r" b="b"/>
              <a:pathLst>
                <a:path w="722896" h="12543" extrusionOk="0">
                  <a:moveTo>
                    <a:pt x="6272" y="0"/>
                  </a:moveTo>
                  <a:lnTo>
                    <a:pt x="716624" y="0"/>
                  </a:lnTo>
                  <a:cubicBezTo>
                    <a:pt x="718288" y="0"/>
                    <a:pt x="719883" y="661"/>
                    <a:pt x="721059" y="1837"/>
                  </a:cubicBezTo>
                  <a:cubicBezTo>
                    <a:pt x="722235" y="3013"/>
                    <a:pt x="722896" y="4608"/>
                    <a:pt x="722896" y="6272"/>
                  </a:cubicBezTo>
                  <a:lnTo>
                    <a:pt x="722896" y="6272"/>
                  </a:lnTo>
                  <a:cubicBezTo>
                    <a:pt x="722896" y="7935"/>
                    <a:pt x="722235" y="9530"/>
                    <a:pt x="721059" y="10706"/>
                  </a:cubicBezTo>
                  <a:cubicBezTo>
                    <a:pt x="719883" y="11882"/>
                    <a:pt x="718288" y="12543"/>
                    <a:pt x="716624"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7" name="Google Shape;387;p8"/>
            <p:cNvSpPr txBox="1"/>
            <p:nvPr/>
          </p:nvSpPr>
          <p:spPr>
            <a:xfrm>
              <a:off x="0" y="-38100"/>
              <a:ext cx="722896" cy="5064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pic>
        <p:nvPicPr>
          <p:cNvPr id="388" name="Google Shape;388;p8"/>
          <p:cNvPicPr preferRelativeResize="0"/>
          <p:nvPr/>
        </p:nvPicPr>
        <p:blipFill rotWithShape="1">
          <a:blip r:embed="rId12">
            <a:alphaModFix/>
          </a:blip>
          <a:srcRect l="53990" t="15859" r="8554" b="69322"/>
          <a:stretch/>
        </p:blipFill>
        <p:spPr>
          <a:xfrm>
            <a:off x="5001939" y="578151"/>
            <a:ext cx="4721448" cy="1048052"/>
          </a:xfrm>
          <a:prstGeom prst="rect">
            <a:avLst/>
          </a:prstGeom>
          <a:noFill/>
          <a:ln>
            <a:noFill/>
          </a:ln>
        </p:spPr>
      </p:pic>
      <p:sp>
        <p:nvSpPr>
          <p:cNvPr id="389" name="Google Shape;389;p8"/>
          <p:cNvSpPr/>
          <p:nvPr/>
        </p:nvSpPr>
        <p:spPr>
          <a:xfrm>
            <a:off x="729281" y="455568"/>
            <a:ext cx="3004519" cy="1201808"/>
          </a:xfrm>
          <a:custGeom>
            <a:avLst/>
            <a:gdLst/>
            <a:ahLst/>
            <a:cxnLst/>
            <a:rect l="l" t="t" r="r" b="b"/>
            <a:pathLst>
              <a:path w="3457174" h="1382870" extrusionOk="0">
                <a:moveTo>
                  <a:pt x="0" y="0"/>
                </a:moveTo>
                <a:lnTo>
                  <a:pt x="3457174" y="0"/>
                </a:lnTo>
                <a:lnTo>
                  <a:pt x="3457174" y="1382870"/>
                </a:lnTo>
                <a:lnTo>
                  <a:pt x="0" y="1382870"/>
                </a:lnTo>
                <a:lnTo>
                  <a:pt x="0" y="0"/>
                </a:lnTo>
                <a:close/>
              </a:path>
            </a:pathLst>
          </a:custGeom>
          <a:blipFill rotWithShape="1">
            <a:blip r:embed="rId1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1D48C7-2624-B8E6-501A-399CBE9252E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DE42DC3-F158-3C14-08B4-8663DA490DD6}"/>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2CAB2C35-5D7F-FF1C-E90B-D26F7108F5EF}"/>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6F6A6B69-D8D8-0F68-BB69-F47CEC1D3329}"/>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505AFD7E-DC49-826C-9D7D-9C69F6AD9DCE}"/>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72E66828-900F-B71F-6543-5CDA1CEC120F}"/>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FBB3109D-2A73-F4BB-7FFA-E2761D9B1816}"/>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8C23CEB5-A9C5-D32E-26D9-E38067C872F7}"/>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84F47D1D-D31F-FDAA-BA71-3D44C47347D6}"/>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90C11F7E-D861-C3E0-B500-ECBFD02EB1DB}"/>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4E01879B-4D64-C9C6-AEE8-A94E6BB287AB}"/>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17C654AA-E8D1-0587-787C-BDB352B6E572}"/>
              </a:ext>
            </a:extLst>
          </p:cNvPr>
          <p:cNvSpPr txBox="1"/>
          <p:nvPr/>
        </p:nvSpPr>
        <p:spPr>
          <a:xfrm>
            <a:off x="1795122" y="1674670"/>
            <a:ext cx="13261181" cy="7571303"/>
          </a:xfrm>
          <a:prstGeom prst="rect">
            <a:avLst/>
          </a:prstGeom>
          <a:noFill/>
        </p:spPr>
        <p:txBody>
          <a:bodyPr wrap="square">
            <a:spAutoFit/>
          </a:bodyPr>
          <a:lstStyle/>
          <a:p>
            <a:pPr>
              <a:buNone/>
            </a:pPr>
            <a:r>
              <a:rPr lang="es-ES" sz="1800" b="1" dirty="0">
                <a:latin typeface="Poppins" panose="00000500000000000000" pitchFamily="2" charset="0"/>
                <a:cs typeface="Poppins" panose="00000500000000000000" pitchFamily="2" charset="0"/>
              </a:rPr>
              <a:t>3) Elicitación guiada por dominio (25’)</a:t>
            </a:r>
          </a:p>
          <a:p>
            <a:pPr>
              <a:buNone/>
            </a:pPr>
            <a:endParaRPr lang="es-ES" sz="1800" b="1" dirty="0">
              <a:latin typeface="Poppins" panose="00000500000000000000" pitchFamily="2" charset="0"/>
              <a:cs typeface="Poppins" panose="00000500000000000000" pitchFamily="2" charset="0"/>
            </a:endParaRPr>
          </a:p>
          <a:p>
            <a:pPr>
              <a:buNone/>
            </a:pPr>
            <a:r>
              <a:rPr lang="es-ES" sz="1800" dirty="0">
                <a:latin typeface="Poppins" panose="00000500000000000000" pitchFamily="2" charset="0"/>
                <a:cs typeface="Poppins" panose="00000500000000000000" pitchFamily="2" charset="0"/>
              </a:rPr>
              <a:t>En equipos por </a:t>
            </a:r>
            <a:r>
              <a:rPr lang="es-ES" sz="1800" b="1" dirty="0">
                <a:latin typeface="Poppins" panose="00000500000000000000" pitchFamily="2" charset="0"/>
                <a:cs typeface="Poppins" panose="00000500000000000000" pitchFamily="2" charset="0"/>
              </a:rPr>
              <a:t>IC</a:t>
            </a:r>
            <a:r>
              <a:rPr lang="es-ES" sz="1800" dirty="0">
                <a:latin typeface="Poppins" panose="00000500000000000000" pitchFamily="2" charset="0"/>
                <a:cs typeface="Poppins" panose="00000500000000000000" pitchFamily="2" charset="0"/>
              </a:rPr>
              <a:t>, </a:t>
            </a:r>
            <a:r>
              <a:rPr lang="es-ES" sz="1800" b="1" dirty="0">
                <a:latin typeface="Poppins" panose="00000500000000000000" pitchFamily="2" charset="0"/>
                <a:cs typeface="Poppins" panose="00000500000000000000" pitchFamily="2" charset="0"/>
              </a:rPr>
              <a:t>Riesgo</a:t>
            </a:r>
            <a:r>
              <a:rPr lang="es-ES" sz="1800" dirty="0">
                <a:latin typeface="Poppins" panose="00000500000000000000" pitchFamily="2" charset="0"/>
                <a:cs typeface="Poppins" panose="00000500000000000000" pitchFamily="2" charset="0"/>
              </a:rPr>
              <a:t>, </a:t>
            </a:r>
            <a:r>
              <a:rPr lang="es-ES" sz="1800" b="1" dirty="0">
                <a:latin typeface="Poppins" panose="00000500000000000000" pitchFamily="2" charset="0"/>
                <a:cs typeface="Poppins" panose="00000500000000000000" pitchFamily="2" charset="0"/>
              </a:rPr>
              <a:t>Fraude</a:t>
            </a:r>
            <a:r>
              <a:rPr lang="es-ES" sz="1800" dirty="0">
                <a:latin typeface="Poppins" panose="00000500000000000000" pitchFamily="2" charset="0"/>
                <a:cs typeface="Poppins" panose="00000500000000000000" pitchFamily="2" charset="0"/>
              </a:rPr>
              <a:t>. Cada subgrupo genera </a:t>
            </a:r>
            <a:r>
              <a:rPr lang="es-ES" sz="1800" b="1" dirty="0">
                <a:latin typeface="Poppins" panose="00000500000000000000" pitchFamily="2" charset="0"/>
                <a:cs typeface="Poppins" panose="00000500000000000000" pitchFamily="2" charset="0"/>
              </a:rPr>
              <a:t>historias de usuario</a:t>
            </a:r>
            <a:r>
              <a:rPr lang="es-ES" sz="1800" dirty="0">
                <a:latin typeface="Poppins" panose="00000500000000000000" pitchFamily="2" charset="0"/>
                <a:cs typeface="Poppins" panose="00000500000000000000" pitchFamily="2" charset="0"/>
              </a:rPr>
              <a:t> y </a:t>
            </a:r>
            <a:r>
              <a:rPr lang="es-ES" sz="1800" b="1" dirty="0">
                <a:latin typeface="Poppins" panose="00000500000000000000" pitchFamily="2" charset="0"/>
                <a:cs typeface="Poppins" panose="00000500000000000000" pitchFamily="2" charset="0"/>
              </a:rPr>
              <a:t>requisitos funcionales</a:t>
            </a:r>
            <a:r>
              <a:rPr lang="es-ES" sz="1800" dirty="0">
                <a:latin typeface="Poppins" panose="00000500000000000000" pitchFamily="2" charset="0"/>
                <a:cs typeface="Poppins" panose="00000500000000000000" pitchFamily="2" charset="0"/>
              </a:rPr>
              <a:t> asociados a su valor de negocio.</a:t>
            </a:r>
          </a:p>
          <a:p>
            <a:pPr>
              <a:buNone/>
            </a:pPr>
            <a:endParaRPr lang="es-ES" sz="1800" dirty="0">
              <a:latin typeface="Poppins" panose="00000500000000000000" pitchFamily="2" charset="0"/>
              <a:cs typeface="Poppins" panose="00000500000000000000" pitchFamily="2" charset="0"/>
            </a:endParaRPr>
          </a:p>
          <a:p>
            <a:pPr>
              <a:buNone/>
            </a:pPr>
            <a:r>
              <a:rPr lang="es-ES" sz="1800" b="1" dirty="0">
                <a:latin typeface="Poppins" panose="00000500000000000000" pitchFamily="2" charset="0"/>
                <a:cs typeface="Poppins" panose="00000500000000000000" pitchFamily="2" charset="0"/>
              </a:rPr>
              <a:t>Preguntas orientativas</a:t>
            </a:r>
          </a:p>
          <a:p>
            <a:pPr marL="285750" indent="-285750">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800" dirty="0">
                <a:latin typeface="Poppins" panose="00000500000000000000" pitchFamily="2" charset="0"/>
                <a:cs typeface="Poppins" panose="00000500000000000000" pitchFamily="2" charset="0"/>
              </a:rPr>
              <a:t>¿Qué </a:t>
            </a:r>
            <a:r>
              <a:rPr lang="es-ES" sz="1800" b="1" dirty="0">
                <a:latin typeface="Poppins" panose="00000500000000000000" pitchFamily="2" charset="0"/>
                <a:cs typeface="Poppins" panose="00000500000000000000" pitchFamily="2" charset="0"/>
              </a:rPr>
              <a:t>acciones</a:t>
            </a:r>
            <a:r>
              <a:rPr lang="es-ES" sz="1800" dirty="0">
                <a:latin typeface="Poppins" panose="00000500000000000000" pitchFamily="2" charset="0"/>
                <a:cs typeface="Poppins" panose="00000500000000000000" pitchFamily="2" charset="0"/>
              </a:rPr>
              <a:t> necesita el usuario? (consultar, segmentar, puntuar, alertar, bloquear)</a:t>
            </a:r>
          </a:p>
          <a:p>
            <a:pPr marL="285750" indent="-285750">
              <a:buFont typeface="Arial" panose="020B0604020202020204" pitchFamily="34" charset="0"/>
              <a:buChar char="•"/>
            </a:pPr>
            <a:r>
              <a:rPr lang="es-ES" sz="1800" dirty="0">
                <a:latin typeface="Poppins" panose="00000500000000000000" pitchFamily="2" charset="0"/>
                <a:cs typeface="Poppins" panose="00000500000000000000" pitchFamily="2" charset="0"/>
              </a:rPr>
              <a:t>¿Qué </a:t>
            </a:r>
            <a:r>
              <a:rPr lang="es-ES" sz="1800" b="1" dirty="0">
                <a:latin typeface="Poppins" panose="00000500000000000000" pitchFamily="2" charset="0"/>
                <a:cs typeface="Poppins" panose="00000500000000000000" pitchFamily="2" charset="0"/>
              </a:rPr>
              <a:t>datos</a:t>
            </a:r>
            <a:r>
              <a:rPr lang="es-ES" sz="1800" dirty="0">
                <a:latin typeface="Poppins" panose="00000500000000000000" pitchFamily="2" charset="0"/>
                <a:cs typeface="Poppins" panose="00000500000000000000" pitchFamily="2" charset="0"/>
              </a:rPr>
              <a:t> necesita? ¿Desde dónde? ¿Con qué frecuencia/latencia?</a:t>
            </a:r>
          </a:p>
          <a:p>
            <a:pPr marL="285750" indent="-285750">
              <a:buFont typeface="Arial" panose="020B0604020202020204" pitchFamily="34" charset="0"/>
              <a:buChar char="•"/>
            </a:pPr>
            <a:r>
              <a:rPr lang="es-ES" sz="1800" dirty="0">
                <a:latin typeface="Poppins" panose="00000500000000000000" pitchFamily="2" charset="0"/>
                <a:cs typeface="Poppins" panose="00000500000000000000" pitchFamily="2" charset="0"/>
              </a:rPr>
              <a:t>¿Qué </a:t>
            </a:r>
            <a:r>
              <a:rPr lang="es-ES" sz="1800" b="1" dirty="0">
                <a:latin typeface="Poppins" panose="00000500000000000000" pitchFamily="2" charset="0"/>
                <a:cs typeface="Poppins" panose="00000500000000000000" pitchFamily="2" charset="0"/>
              </a:rPr>
              <a:t>restricciones</a:t>
            </a:r>
            <a:r>
              <a:rPr lang="es-ES" sz="1800" dirty="0">
                <a:latin typeface="Poppins" panose="00000500000000000000" pitchFamily="2" charset="0"/>
                <a:cs typeface="Poppins" panose="00000500000000000000" pitchFamily="2" charset="0"/>
              </a:rPr>
              <a:t> aplican? (límites de API, retención, PII) </a:t>
            </a:r>
            <a:r>
              <a:rPr lang="es-ES" sz="1800" dirty="0">
                <a:latin typeface="Poppins" panose="00000500000000000000" pitchFamily="2" charset="0"/>
                <a:cs typeface="Poppins" panose="00000500000000000000" pitchFamily="2" charset="0"/>
                <a:hlinkClick r:id="rId5"/>
              </a:rPr>
              <a:t>GitHub</a:t>
            </a:r>
            <a:endParaRPr lang="es-ES" sz="18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s-ES" sz="1800" dirty="0">
                <a:latin typeface="Poppins" panose="00000500000000000000" pitchFamily="2" charset="0"/>
                <a:cs typeface="Poppins" panose="00000500000000000000" pitchFamily="2" charset="0"/>
              </a:rPr>
              <a:t>¿Qué </a:t>
            </a:r>
            <a:r>
              <a:rPr lang="es-ES" sz="1800" b="1" dirty="0">
                <a:latin typeface="Poppins" panose="00000500000000000000" pitchFamily="2" charset="0"/>
                <a:cs typeface="Poppins" panose="00000500000000000000" pitchFamily="2" charset="0"/>
              </a:rPr>
              <a:t>eventos de fallo</a:t>
            </a:r>
            <a:r>
              <a:rPr lang="es-ES" sz="1800" dirty="0">
                <a:latin typeface="Poppins" panose="00000500000000000000" pitchFamily="2" charset="0"/>
                <a:cs typeface="Poppins" panose="00000500000000000000" pitchFamily="2" charset="0"/>
              </a:rPr>
              <a:t> debemos considerar? (mantenimiento nocturno del buró, </a:t>
            </a:r>
            <a:r>
              <a:rPr lang="es-ES" sz="1800" dirty="0" err="1">
                <a:latin typeface="Poppins" panose="00000500000000000000" pitchFamily="2" charset="0"/>
                <a:cs typeface="Poppins" panose="00000500000000000000" pitchFamily="2" charset="0"/>
              </a:rPr>
              <a:t>drift</a:t>
            </a:r>
            <a:r>
              <a:rPr lang="es-ES" sz="1800" dirty="0">
                <a:latin typeface="Poppins" panose="00000500000000000000" pitchFamily="2" charset="0"/>
                <a:cs typeface="Poppins" panose="00000500000000000000" pitchFamily="2" charset="0"/>
              </a:rPr>
              <a:t> de columnas, mensajes tarde)</a:t>
            </a:r>
          </a:p>
          <a:p>
            <a:pPr marL="285750" indent="-285750">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a:buNone/>
            </a:pPr>
            <a:r>
              <a:rPr lang="es-ES" sz="1800" b="1" dirty="0">
                <a:latin typeface="Poppins" panose="00000500000000000000" pitchFamily="2" charset="0"/>
                <a:cs typeface="Poppins" panose="00000500000000000000" pitchFamily="2" charset="0"/>
              </a:rPr>
              <a:t>Plantilla de historia (llenar 5–8 por dominio):</a:t>
            </a:r>
          </a:p>
          <a:p>
            <a:pPr>
              <a:buNone/>
            </a:pPr>
            <a:endParaRPr lang="es-ES" sz="1800" dirty="0">
              <a:latin typeface="Poppins" panose="00000500000000000000" pitchFamily="2" charset="0"/>
              <a:cs typeface="Poppins" panose="00000500000000000000" pitchFamily="2" charset="0"/>
            </a:endParaRPr>
          </a:p>
          <a:p>
            <a:pPr>
              <a:buFont typeface="Arial" panose="020B0604020202020204" pitchFamily="34" charset="0"/>
              <a:buChar char="•"/>
            </a:pPr>
            <a:r>
              <a:rPr lang="es-ES" sz="1800" i="1" dirty="0">
                <a:latin typeface="Poppins" panose="00000500000000000000" pitchFamily="2" charset="0"/>
                <a:cs typeface="Poppins" panose="00000500000000000000" pitchFamily="2" charset="0"/>
              </a:rPr>
              <a:t>Como</a:t>
            </a:r>
            <a:r>
              <a:rPr lang="es-ES" sz="1800" dirty="0">
                <a:latin typeface="Poppins" panose="00000500000000000000" pitchFamily="2" charset="0"/>
                <a:cs typeface="Poppins" panose="00000500000000000000" pitchFamily="2" charset="0"/>
              </a:rPr>
              <a:t> [rol], </a:t>
            </a:r>
            <a:r>
              <a:rPr lang="es-ES" sz="1800" i="1" dirty="0">
                <a:latin typeface="Poppins" panose="00000500000000000000" pitchFamily="2" charset="0"/>
                <a:cs typeface="Poppins" panose="00000500000000000000" pitchFamily="2" charset="0"/>
              </a:rPr>
              <a:t>quiero</a:t>
            </a:r>
            <a:r>
              <a:rPr lang="es-ES" sz="1800" dirty="0">
                <a:latin typeface="Poppins" panose="00000500000000000000" pitchFamily="2" charset="0"/>
                <a:cs typeface="Poppins" panose="00000500000000000000" pitchFamily="2" charset="0"/>
              </a:rPr>
              <a:t> [acción], </a:t>
            </a:r>
            <a:r>
              <a:rPr lang="es-ES" sz="1800" i="1" dirty="0">
                <a:latin typeface="Poppins" panose="00000500000000000000" pitchFamily="2" charset="0"/>
                <a:cs typeface="Poppins" panose="00000500000000000000" pitchFamily="2" charset="0"/>
              </a:rPr>
              <a:t>para</a:t>
            </a:r>
            <a:r>
              <a:rPr lang="es-ES" sz="1800" dirty="0">
                <a:latin typeface="Poppins" panose="00000500000000000000" pitchFamily="2" charset="0"/>
                <a:cs typeface="Poppins" panose="00000500000000000000" pitchFamily="2" charset="0"/>
              </a:rPr>
              <a:t> [valor].</a:t>
            </a:r>
          </a:p>
          <a:p>
            <a:pPr>
              <a:buFont typeface="Arial" panose="020B0604020202020204" pitchFamily="34" charset="0"/>
              <a:buChar char="•"/>
            </a:pPr>
            <a:r>
              <a:rPr lang="es-ES" sz="1800" b="1" dirty="0">
                <a:latin typeface="Poppins" panose="00000500000000000000" pitchFamily="2" charset="0"/>
                <a:cs typeface="Poppins" panose="00000500000000000000" pitchFamily="2" charset="0"/>
              </a:rPr>
              <a:t>Criterios de aceptación :</a:t>
            </a:r>
            <a:endParaRPr lang="es-ES" sz="1800" dirty="0">
              <a:latin typeface="Poppins" panose="00000500000000000000" pitchFamily="2" charset="0"/>
              <a:cs typeface="Poppins" panose="00000500000000000000" pitchFamily="2" charset="0"/>
            </a:endParaRPr>
          </a:p>
          <a:p>
            <a:pPr marL="742950" lvl="1" indent="-285750">
              <a:buFont typeface="Arial" panose="020B0604020202020204" pitchFamily="34" charset="0"/>
              <a:buChar char="•"/>
            </a:pPr>
            <a:r>
              <a:rPr lang="es-ES" sz="1800" dirty="0">
                <a:latin typeface="Poppins" panose="00000500000000000000" pitchFamily="2" charset="0"/>
                <a:cs typeface="Poppins" panose="00000500000000000000" pitchFamily="2" charset="0"/>
              </a:rPr>
              <a:t>Dado [contexto] / Cuando [evento] / Entonces [resultado medible].</a:t>
            </a:r>
          </a:p>
          <a:p>
            <a:pPr marL="742950" lvl="1" indent="-285750">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a:buNone/>
            </a:pPr>
            <a:r>
              <a:rPr lang="es-ES" sz="1800" b="1" dirty="0">
                <a:latin typeface="Poppins" panose="00000500000000000000" pitchFamily="2" charset="0"/>
                <a:cs typeface="Poppins" panose="00000500000000000000" pitchFamily="2" charset="0"/>
              </a:rPr>
              <a:t>Ejemplo calibrado (Fraude)</a:t>
            </a:r>
            <a:endParaRPr lang="es-ES" sz="1800" dirty="0">
              <a:latin typeface="Poppins" panose="00000500000000000000" pitchFamily="2" charset="0"/>
              <a:cs typeface="Poppins" panose="00000500000000000000" pitchFamily="2" charset="0"/>
            </a:endParaRPr>
          </a:p>
          <a:p>
            <a:pPr>
              <a:buFont typeface="Arial" panose="020B0604020202020204" pitchFamily="34" charset="0"/>
              <a:buChar char="•"/>
            </a:pPr>
            <a:r>
              <a:rPr lang="es-ES" sz="1800" dirty="0">
                <a:latin typeface="Poppins" panose="00000500000000000000" pitchFamily="2" charset="0"/>
                <a:cs typeface="Poppins" panose="00000500000000000000" pitchFamily="2" charset="0"/>
              </a:rPr>
              <a:t>Como </a:t>
            </a:r>
            <a:r>
              <a:rPr lang="es-ES" sz="1800" b="1" dirty="0">
                <a:latin typeface="Poppins" panose="00000500000000000000" pitchFamily="2" charset="0"/>
                <a:cs typeface="Poppins" panose="00000500000000000000" pitchFamily="2" charset="0"/>
              </a:rPr>
              <a:t>analista antifraude</a:t>
            </a:r>
            <a:r>
              <a:rPr lang="es-ES" sz="1800" dirty="0">
                <a:latin typeface="Poppins" panose="00000500000000000000" pitchFamily="2" charset="0"/>
                <a:cs typeface="Poppins" panose="00000500000000000000" pitchFamily="2" charset="0"/>
              </a:rPr>
              <a:t>, quiero </a:t>
            </a:r>
            <a:r>
              <a:rPr lang="es-ES" sz="1800" b="1" dirty="0">
                <a:latin typeface="Poppins" panose="00000500000000000000" pitchFamily="2" charset="0"/>
                <a:cs typeface="Poppins" panose="00000500000000000000" pitchFamily="2" charset="0"/>
              </a:rPr>
              <a:t>recibir una decisión automática por transacción</a:t>
            </a:r>
            <a:r>
              <a:rPr lang="es-ES" sz="1800" dirty="0">
                <a:latin typeface="Poppins" panose="00000500000000000000" pitchFamily="2" charset="0"/>
                <a:cs typeface="Poppins" panose="00000500000000000000" pitchFamily="2" charset="0"/>
              </a:rPr>
              <a:t> para </a:t>
            </a:r>
            <a:r>
              <a:rPr lang="es-ES" sz="1800" b="1" dirty="0">
                <a:latin typeface="Poppins" panose="00000500000000000000" pitchFamily="2" charset="0"/>
                <a:cs typeface="Poppins" panose="00000500000000000000" pitchFamily="2" charset="0"/>
              </a:rPr>
              <a:t>bloquear operaciones sospechosas</a:t>
            </a:r>
            <a:r>
              <a:rPr lang="es-ES" sz="1800" dirty="0">
                <a:latin typeface="Poppins" panose="00000500000000000000" pitchFamily="2" charset="0"/>
                <a:cs typeface="Poppins" panose="00000500000000000000" pitchFamily="2" charset="0"/>
              </a:rPr>
              <a:t>.</a:t>
            </a:r>
          </a:p>
          <a:p>
            <a:pPr>
              <a:buFont typeface="Arial" panose="020B0604020202020204" pitchFamily="34" charset="0"/>
              <a:buChar char="•"/>
            </a:pPr>
            <a:endParaRPr lang="es-ES" sz="1800" dirty="0">
              <a:latin typeface="Poppins" panose="00000500000000000000" pitchFamily="2" charset="0"/>
              <a:cs typeface="Poppins" panose="00000500000000000000" pitchFamily="2" charset="0"/>
            </a:endParaRPr>
          </a:p>
          <a:p>
            <a:pPr>
              <a:buFont typeface="Arial" panose="020B0604020202020204" pitchFamily="34" charset="0"/>
              <a:buChar char="•"/>
            </a:pPr>
            <a:r>
              <a:rPr lang="es-ES" sz="1800" dirty="0">
                <a:latin typeface="Poppins" panose="00000500000000000000" pitchFamily="2" charset="0"/>
                <a:cs typeface="Poppins" panose="00000500000000000000" pitchFamily="2" charset="0"/>
              </a:rPr>
              <a:t>Criterios:</a:t>
            </a:r>
          </a:p>
          <a:p>
            <a:pPr marL="742950" lvl="1" indent="-285750">
              <a:buFont typeface="Arial" panose="020B0604020202020204" pitchFamily="34" charset="0"/>
              <a:buChar char="•"/>
            </a:pPr>
            <a:r>
              <a:rPr lang="es-ES" sz="1800" i="1" dirty="0">
                <a:latin typeface="Poppins" panose="00000500000000000000" pitchFamily="2" charset="0"/>
                <a:cs typeface="Poppins" panose="00000500000000000000" pitchFamily="2" charset="0"/>
              </a:rPr>
              <a:t>Dado</a:t>
            </a:r>
            <a:r>
              <a:rPr lang="es-ES" sz="1800" dirty="0">
                <a:latin typeface="Poppins" panose="00000500000000000000" pitchFamily="2" charset="0"/>
                <a:cs typeface="Poppins" panose="00000500000000000000" pitchFamily="2" charset="0"/>
              </a:rPr>
              <a:t> un evento de tarjeta válido, </a:t>
            </a:r>
            <a:r>
              <a:rPr lang="es-ES" sz="1800" i="1" dirty="0">
                <a:latin typeface="Poppins" panose="00000500000000000000" pitchFamily="2" charset="0"/>
                <a:cs typeface="Poppins" panose="00000500000000000000" pitchFamily="2" charset="0"/>
              </a:rPr>
              <a:t>cuando</a:t>
            </a:r>
            <a:r>
              <a:rPr lang="es-ES" sz="1800" dirty="0">
                <a:latin typeface="Poppins" panose="00000500000000000000" pitchFamily="2" charset="0"/>
                <a:cs typeface="Poppins" panose="00000500000000000000" pitchFamily="2" charset="0"/>
              </a:rPr>
              <a:t> ingresa al flujo, </a:t>
            </a:r>
            <a:r>
              <a:rPr lang="es-ES" sz="1800" i="1" dirty="0">
                <a:latin typeface="Poppins" panose="00000500000000000000" pitchFamily="2" charset="0"/>
                <a:cs typeface="Poppins" panose="00000500000000000000" pitchFamily="2" charset="0"/>
              </a:rPr>
              <a:t>entonces</a:t>
            </a:r>
            <a:r>
              <a:rPr lang="es-ES" sz="1800" dirty="0">
                <a:latin typeface="Poppins" panose="00000500000000000000" pitchFamily="2" charset="0"/>
                <a:cs typeface="Poppins" panose="00000500000000000000" pitchFamily="2" charset="0"/>
              </a:rPr>
              <a:t> el sistema devuelve </a:t>
            </a:r>
            <a:r>
              <a:rPr lang="es-ES" sz="1800" b="1" dirty="0">
                <a:latin typeface="Poppins" panose="00000500000000000000" pitchFamily="2" charset="0"/>
                <a:cs typeface="Poppins" panose="00000500000000000000" pitchFamily="2" charset="0"/>
              </a:rPr>
              <a:t>decisión</a:t>
            </a:r>
            <a:r>
              <a:rPr lang="es-ES" sz="1800" dirty="0">
                <a:latin typeface="Poppins" panose="00000500000000000000" pitchFamily="2" charset="0"/>
                <a:cs typeface="Poppins" panose="00000500000000000000" pitchFamily="2" charset="0"/>
              </a:rPr>
              <a:t> (</a:t>
            </a:r>
            <a:r>
              <a:rPr lang="es-ES" sz="1800" dirty="0" err="1">
                <a:latin typeface="Poppins" panose="00000500000000000000" pitchFamily="2" charset="0"/>
                <a:cs typeface="Poppins" panose="00000500000000000000" pitchFamily="2" charset="0"/>
              </a:rPr>
              <a:t>allow</a:t>
            </a:r>
            <a:r>
              <a:rPr lang="es-ES" sz="1800" dirty="0">
                <a:latin typeface="Poppins" panose="00000500000000000000" pitchFamily="2" charset="0"/>
                <a:cs typeface="Poppins" panose="00000500000000000000" pitchFamily="2" charset="0"/>
              </a:rPr>
              <a:t>/</a:t>
            </a:r>
            <a:r>
              <a:rPr lang="es-ES" sz="1800" dirty="0" err="1">
                <a:latin typeface="Poppins" panose="00000500000000000000" pitchFamily="2" charset="0"/>
                <a:cs typeface="Poppins" panose="00000500000000000000" pitchFamily="2" charset="0"/>
              </a:rPr>
              <a:t>review</a:t>
            </a:r>
            <a:r>
              <a:rPr lang="es-ES" sz="1800" dirty="0">
                <a:latin typeface="Poppins" panose="00000500000000000000" pitchFamily="2" charset="0"/>
                <a:cs typeface="Poppins" panose="00000500000000000000" pitchFamily="2" charset="0"/>
              </a:rPr>
              <a:t>/block) y </a:t>
            </a:r>
            <a:r>
              <a:rPr lang="es-ES" sz="1800" b="1" dirty="0">
                <a:latin typeface="Poppins" panose="00000500000000000000" pitchFamily="2" charset="0"/>
                <a:cs typeface="Poppins" panose="00000500000000000000" pitchFamily="2" charset="0"/>
              </a:rPr>
              <a:t>razones</a:t>
            </a:r>
            <a:r>
              <a:rPr lang="es-ES" sz="1800" dirty="0">
                <a:latin typeface="Poppins" panose="00000500000000000000" pitchFamily="2" charset="0"/>
                <a:cs typeface="Poppins" panose="00000500000000000000" pitchFamily="2" charset="0"/>
              </a:rPr>
              <a:t> en </a:t>
            </a:r>
            <a:r>
              <a:rPr lang="es-ES" sz="1800" b="1" dirty="0">
                <a:latin typeface="Poppins" panose="00000500000000000000" pitchFamily="2" charset="0"/>
                <a:cs typeface="Poppins" panose="00000500000000000000" pitchFamily="2" charset="0"/>
              </a:rPr>
              <a:t>≤ 150 ms p99</a:t>
            </a:r>
            <a:r>
              <a:rPr lang="es-ES" sz="1800" dirty="0">
                <a:latin typeface="Poppins" panose="00000500000000000000" pitchFamily="2" charset="0"/>
                <a:cs typeface="Poppins" panose="00000500000000000000" pitchFamily="2" charset="0"/>
              </a:rPr>
              <a:t> con </a:t>
            </a:r>
            <a:r>
              <a:rPr lang="es-ES" sz="1800" b="1" dirty="0">
                <a:latin typeface="Poppins" panose="00000500000000000000" pitchFamily="2" charset="0"/>
                <a:cs typeface="Poppins" panose="00000500000000000000" pitchFamily="2" charset="0"/>
              </a:rPr>
              <a:t>≤0.1%</a:t>
            </a:r>
            <a:r>
              <a:rPr lang="es-ES" sz="1800" dirty="0">
                <a:latin typeface="Poppins" panose="00000500000000000000" pitchFamily="2" charset="0"/>
                <a:cs typeface="Poppins" panose="00000500000000000000" pitchFamily="2" charset="0"/>
              </a:rPr>
              <a:t> tardíos &gt;2 s.</a:t>
            </a:r>
          </a:p>
        </p:txBody>
      </p:sp>
      <p:grpSp>
        <p:nvGrpSpPr>
          <p:cNvPr id="3" name="Google Shape;108;p2">
            <a:extLst>
              <a:ext uri="{FF2B5EF4-FFF2-40B4-BE49-F238E27FC236}">
                <a16:creationId xmlns:a16="http://schemas.microsoft.com/office/drawing/2014/main" id="{C67A9F52-78BC-ECE2-70E1-E36258D6C46E}"/>
              </a:ext>
            </a:extLst>
          </p:cNvPr>
          <p:cNvGrpSpPr/>
          <p:nvPr/>
        </p:nvGrpSpPr>
        <p:grpSpPr>
          <a:xfrm>
            <a:off x="610703" y="474835"/>
            <a:ext cx="9293538" cy="1333876"/>
            <a:chOff x="0" y="-1"/>
            <a:chExt cx="7433261" cy="1273073"/>
          </a:xfrm>
        </p:grpSpPr>
        <p:sp>
          <p:nvSpPr>
            <p:cNvPr id="5" name="Google Shape;110;p2">
              <a:extLst>
                <a:ext uri="{FF2B5EF4-FFF2-40B4-BE49-F238E27FC236}">
                  <a16:creationId xmlns:a16="http://schemas.microsoft.com/office/drawing/2014/main" id="{DF8C084B-0395-06B7-9F39-20AF1E898A74}"/>
                </a:ext>
              </a:extLst>
            </p:cNvPr>
            <p:cNvSpPr/>
            <p:nvPr/>
          </p:nvSpPr>
          <p:spPr>
            <a:xfrm>
              <a:off x="0" y="-1"/>
              <a:ext cx="7433261" cy="892722"/>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112;p2">
              <a:extLst>
                <a:ext uri="{FF2B5EF4-FFF2-40B4-BE49-F238E27FC236}">
                  <a16:creationId xmlns:a16="http://schemas.microsoft.com/office/drawing/2014/main" id="{376E67EB-4C5E-6721-B136-A30011EC5AF6}"/>
                </a:ext>
              </a:extLst>
            </p:cNvPr>
            <p:cNvSpPr txBox="1"/>
            <p:nvPr/>
          </p:nvSpPr>
          <p:spPr>
            <a:xfrm>
              <a:off x="14425" y="238348"/>
              <a:ext cx="7182154" cy="1034724"/>
            </a:xfrm>
            <a:prstGeom prst="rect">
              <a:avLst/>
            </a:prstGeom>
            <a:noFill/>
            <a:ln>
              <a:noFill/>
            </a:ln>
          </p:spPr>
          <p:txBody>
            <a:bodyPr spcFirstLastPara="1" wrap="square" lIns="0" tIns="0" rIns="0" bIns="0" anchor="t" anchorCtr="0">
              <a:spAutoFit/>
            </a:bodyPr>
            <a:lstStyle/>
            <a:p>
              <a:pPr algn="ctr">
                <a:lnSpc>
                  <a:spcPct val="120026"/>
                </a:lnSpc>
              </a:pPr>
              <a:r>
                <a:rPr lang="es-CO" sz="2800" dirty="0">
                  <a:solidFill>
                    <a:schemeClr val="bg1"/>
                  </a:solidFill>
                  <a:latin typeface="Poppins" panose="00000500000000000000" pitchFamily="2" charset="0"/>
                  <a:cs typeface="Poppins" panose="00000500000000000000" pitchFamily="2" charset="0"/>
                </a:rPr>
                <a:t>No se realizara, solo como muestra</a:t>
              </a:r>
            </a:p>
            <a:p>
              <a:pPr marL="0" marR="0" lvl="0" indent="0" algn="ctr" rtl="0">
                <a:lnSpc>
                  <a:spcPct val="120026"/>
                </a:lnSpc>
                <a:spcBef>
                  <a:spcPts val="0"/>
                </a:spcBef>
                <a:spcAft>
                  <a:spcPts val="0"/>
                </a:spcAft>
                <a:buNone/>
              </a:pPr>
              <a:endParaRPr lang="es-CO" sz="3071" b="1" dirty="0">
                <a:solidFill>
                  <a:srgbClr val="FFFFFF"/>
                </a:solidFill>
                <a:latin typeface="Poppins"/>
                <a:ea typeface="Poppins"/>
                <a:cs typeface="Poppins"/>
                <a:sym typeface="Poppins"/>
              </a:endParaRPr>
            </a:p>
          </p:txBody>
        </p:sp>
      </p:grpSp>
    </p:spTree>
    <p:extLst>
      <p:ext uri="{BB962C8B-B14F-4D97-AF65-F5344CB8AC3E}">
        <p14:creationId xmlns:p14="http://schemas.microsoft.com/office/powerpoint/2010/main" val="3626263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EF264D-6DDA-E3C3-3DAF-74EA768C6A4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925E524-CDA1-0E3D-EDF1-0A5B55A95C33}"/>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4A270A34-22C6-FF28-B907-8B6533102F97}"/>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240506D0-AAFA-BD86-17C9-BD5DA2D809EC}"/>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D620C2BF-6610-8A12-646C-5BE6B23DC9E8}"/>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E498A09B-603B-6382-0F3E-0AB4E0730F07}"/>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6164B0E5-C4D1-CA5E-85B4-95773AA40A63}"/>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C533F506-4D2C-1FD3-F106-5F1775516E3A}"/>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2D738522-BC2A-4E5F-2626-67427383F9B6}"/>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E30E4F15-68A1-2517-95C0-82DEFBDAD382}"/>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DC9FF499-2591-5139-65E9-75304712F54D}"/>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3" name="AutoShape 2" descr="Imagen generada">
            <a:extLst>
              <a:ext uri="{FF2B5EF4-FFF2-40B4-BE49-F238E27FC236}">
                <a16:creationId xmlns:a16="http://schemas.microsoft.com/office/drawing/2014/main" id="{05B58D6A-BBEA-FA12-CCCE-BEF166838978}"/>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5" name="AutoShape 4">
            <a:extLst>
              <a:ext uri="{FF2B5EF4-FFF2-40B4-BE49-F238E27FC236}">
                <a16:creationId xmlns:a16="http://schemas.microsoft.com/office/drawing/2014/main" id="{239C43A4-5E06-384F-A2CD-DE359FC7575F}"/>
              </a:ext>
            </a:extLst>
          </p:cNvPr>
          <p:cNvSpPr>
            <a:spLocks noChangeAspect="1" noChangeArrowheads="1"/>
          </p:cNvSpPr>
          <p:nvPr/>
        </p:nvSpPr>
        <p:spPr bwMode="auto">
          <a:xfrm>
            <a:off x="9144000" y="51435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pic>
        <p:nvPicPr>
          <p:cNvPr id="15" name="Imagen 14">
            <a:extLst>
              <a:ext uri="{FF2B5EF4-FFF2-40B4-BE49-F238E27FC236}">
                <a16:creationId xmlns:a16="http://schemas.microsoft.com/office/drawing/2014/main" id="{1F557F7C-A26B-0B5E-9CBB-B8AC8554DF82}"/>
              </a:ext>
            </a:extLst>
          </p:cNvPr>
          <p:cNvPicPr>
            <a:picLocks noChangeAspect="1"/>
          </p:cNvPicPr>
          <p:nvPr/>
        </p:nvPicPr>
        <p:blipFill>
          <a:blip r:embed="rId5"/>
          <a:stretch>
            <a:fillRect/>
          </a:stretch>
        </p:blipFill>
        <p:spPr>
          <a:xfrm>
            <a:off x="704088" y="849739"/>
            <a:ext cx="11548872" cy="7699248"/>
          </a:xfrm>
          <a:prstGeom prst="rect">
            <a:avLst/>
          </a:prstGeom>
        </p:spPr>
      </p:pic>
      <p:sp>
        <p:nvSpPr>
          <p:cNvPr id="16" name="CuadroTexto 15">
            <a:extLst>
              <a:ext uri="{FF2B5EF4-FFF2-40B4-BE49-F238E27FC236}">
                <a16:creationId xmlns:a16="http://schemas.microsoft.com/office/drawing/2014/main" id="{BD65C0A5-2EA6-D7B7-52CC-7C469987B127}"/>
              </a:ext>
            </a:extLst>
          </p:cNvPr>
          <p:cNvSpPr txBox="1"/>
          <p:nvPr/>
        </p:nvSpPr>
        <p:spPr>
          <a:xfrm>
            <a:off x="12851950" y="2962656"/>
            <a:ext cx="4777281" cy="2862322"/>
          </a:xfrm>
          <a:prstGeom prst="rect">
            <a:avLst/>
          </a:prstGeom>
          <a:noFill/>
        </p:spPr>
        <p:txBody>
          <a:bodyPr wrap="square" rtlCol="0">
            <a:spAutoFit/>
          </a:bodyPr>
          <a:lstStyle/>
          <a:p>
            <a:r>
              <a:rPr lang="es-CO" sz="2000" dirty="0">
                <a:latin typeface="Poppins" panose="00000500000000000000" pitchFamily="2" charset="0"/>
                <a:cs typeface="Poppins" panose="00000500000000000000" pitchFamily="2" charset="0"/>
              </a:rPr>
              <a:t>Cuando se construye una arquitectura de software se suelen realizar  </a:t>
            </a:r>
            <a:r>
              <a:rPr lang="es-CO" sz="2000" b="1" i="1" dirty="0">
                <a:latin typeface="Poppins" panose="00000500000000000000" pitchFamily="2" charset="0"/>
                <a:cs typeface="Poppins" panose="00000500000000000000" pitchFamily="2" charset="0"/>
              </a:rPr>
              <a:t>sesiones de diseño de arquitectura </a:t>
            </a:r>
            <a:r>
              <a:rPr lang="es-CO" sz="2000" dirty="0">
                <a:latin typeface="Poppins" panose="00000500000000000000" pitchFamily="2" charset="0"/>
                <a:cs typeface="Poppins" panose="00000500000000000000" pitchFamily="2" charset="0"/>
              </a:rPr>
              <a:t>con los interesados. Esto permite conocer mejor los requerimientos, establecer objetivos, construir colaborativamente y plantear pasos a seguir </a:t>
            </a:r>
          </a:p>
        </p:txBody>
      </p:sp>
    </p:spTree>
    <p:extLst>
      <p:ext uri="{BB962C8B-B14F-4D97-AF65-F5344CB8AC3E}">
        <p14:creationId xmlns:p14="http://schemas.microsoft.com/office/powerpoint/2010/main" val="2994125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57134574-259C-A5A9-DB38-FC195AE550E1}"/>
            </a:ext>
          </a:extLst>
        </p:cNvPr>
        <p:cNvGrpSpPr/>
        <p:nvPr/>
      </p:nvGrpSpPr>
      <p:grpSpPr>
        <a:xfrm>
          <a:off x="0" y="0"/>
          <a:ext cx="0" cy="0"/>
          <a:chOff x="0" y="0"/>
          <a:chExt cx="0" cy="0"/>
        </a:xfrm>
      </p:grpSpPr>
      <p:sp>
        <p:nvSpPr>
          <p:cNvPr id="106" name="Google Shape;106;p2">
            <a:extLst>
              <a:ext uri="{FF2B5EF4-FFF2-40B4-BE49-F238E27FC236}">
                <a16:creationId xmlns:a16="http://schemas.microsoft.com/office/drawing/2014/main" id="{67776D57-E189-8D1D-C341-4B481092A26B}"/>
              </a:ext>
            </a:extLst>
          </p:cNvPr>
          <p:cNvSpPr/>
          <p:nvPr/>
        </p:nvSpPr>
        <p:spPr>
          <a:xfrm>
            <a:off x="-1159721" y="8409920"/>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a:extLst>
              <a:ext uri="{FF2B5EF4-FFF2-40B4-BE49-F238E27FC236}">
                <a16:creationId xmlns:a16="http://schemas.microsoft.com/office/drawing/2014/main" id="{31A76107-6DAD-F75E-0049-115CDC62C110}"/>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a:extLst>
              <a:ext uri="{FF2B5EF4-FFF2-40B4-BE49-F238E27FC236}">
                <a16:creationId xmlns:a16="http://schemas.microsoft.com/office/drawing/2014/main" id="{BE385F7B-94EC-ECF1-2AD2-9C07CB4207D8}"/>
              </a:ext>
            </a:extLst>
          </p:cNvPr>
          <p:cNvGrpSpPr/>
          <p:nvPr/>
        </p:nvGrpSpPr>
        <p:grpSpPr>
          <a:xfrm>
            <a:off x="4497231" y="1139220"/>
            <a:ext cx="9293538" cy="1994224"/>
            <a:chOff x="0" y="-1"/>
            <a:chExt cx="7433261" cy="1903320"/>
          </a:xfrm>
        </p:grpSpPr>
        <p:sp>
          <p:nvSpPr>
            <p:cNvPr id="110" name="Google Shape;110;p2">
              <a:extLst>
                <a:ext uri="{FF2B5EF4-FFF2-40B4-BE49-F238E27FC236}">
                  <a16:creationId xmlns:a16="http://schemas.microsoft.com/office/drawing/2014/main" id="{BAC196C7-38BE-7E2D-AD35-B5E2F08AF27A}"/>
                </a:ext>
              </a:extLst>
            </p:cNvPr>
            <p:cNvSpPr/>
            <p:nvPr/>
          </p:nvSpPr>
          <p:spPr>
            <a:xfrm>
              <a:off x="0" y="-1"/>
              <a:ext cx="7433261" cy="892722"/>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 name="Google Shape;112;p2">
              <a:extLst>
                <a:ext uri="{FF2B5EF4-FFF2-40B4-BE49-F238E27FC236}">
                  <a16:creationId xmlns:a16="http://schemas.microsoft.com/office/drawing/2014/main" id="{03341296-868A-0ACA-C6E1-F82749DF8623}"/>
                </a:ext>
              </a:extLst>
            </p:cNvPr>
            <p:cNvSpPr txBox="1"/>
            <p:nvPr/>
          </p:nvSpPr>
          <p:spPr>
            <a:xfrm>
              <a:off x="14425" y="238348"/>
              <a:ext cx="7182154" cy="1664971"/>
            </a:xfrm>
            <a:prstGeom prst="rect">
              <a:avLst/>
            </a:prstGeom>
            <a:noFill/>
            <a:ln>
              <a:noFill/>
            </a:ln>
          </p:spPr>
          <p:txBody>
            <a:bodyPr spcFirstLastPara="1" wrap="square" lIns="0" tIns="0" rIns="0" bIns="0" anchor="t" anchorCtr="0">
              <a:spAutoFit/>
            </a:bodyPr>
            <a:lstStyle/>
            <a:p>
              <a:pPr algn="ctr">
                <a:lnSpc>
                  <a:spcPct val="120026"/>
                </a:lnSpc>
              </a:pPr>
              <a:r>
                <a:rPr lang="es-CO" sz="2800" dirty="0">
                  <a:solidFill>
                    <a:schemeClr val="bg1"/>
                  </a:solidFill>
                  <a:latin typeface="Poppins" panose="00000500000000000000" pitchFamily="2" charset="0"/>
                  <a:cs typeface="Poppins" panose="00000500000000000000" pitchFamily="2" charset="0"/>
                </a:rPr>
                <a:t>Abstracción Base para Arquitectura de datos</a:t>
              </a:r>
            </a:p>
            <a:p>
              <a:pPr marL="0" marR="0" lvl="0" indent="0" algn="ctr" rtl="0">
                <a:lnSpc>
                  <a:spcPct val="120026"/>
                </a:lnSpc>
                <a:spcBef>
                  <a:spcPts val="0"/>
                </a:spcBef>
                <a:spcAft>
                  <a:spcPts val="0"/>
                </a:spcAft>
                <a:buNone/>
              </a:pPr>
              <a:endParaRPr lang="es-CO" sz="3071" b="1" dirty="0">
                <a:solidFill>
                  <a:srgbClr val="FFFFFF"/>
                </a:solidFill>
                <a:latin typeface="Poppins"/>
                <a:ea typeface="Poppins"/>
                <a:cs typeface="Poppins"/>
                <a:sym typeface="Poppins"/>
              </a:endParaRPr>
            </a:p>
          </p:txBody>
        </p:sp>
      </p:grpSp>
      <p:pic>
        <p:nvPicPr>
          <p:cNvPr id="5" name="Imagen 4">
            <a:extLst>
              <a:ext uri="{FF2B5EF4-FFF2-40B4-BE49-F238E27FC236}">
                <a16:creationId xmlns:a16="http://schemas.microsoft.com/office/drawing/2014/main" id="{0D2EEBCE-4D0A-6113-1587-A7010840D326}"/>
              </a:ext>
            </a:extLst>
          </p:cNvPr>
          <p:cNvPicPr>
            <a:picLocks noChangeAspect="1"/>
          </p:cNvPicPr>
          <p:nvPr/>
        </p:nvPicPr>
        <p:blipFill>
          <a:blip r:embed="rId5"/>
          <a:stretch>
            <a:fillRect/>
          </a:stretch>
        </p:blipFill>
        <p:spPr>
          <a:xfrm>
            <a:off x="2404122" y="3133444"/>
            <a:ext cx="13479756" cy="4020111"/>
          </a:xfrm>
          <a:prstGeom prst="rect">
            <a:avLst/>
          </a:prstGeom>
        </p:spPr>
      </p:pic>
    </p:spTree>
    <p:extLst>
      <p:ext uri="{BB962C8B-B14F-4D97-AF65-F5344CB8AC3E}">
        <p14:creationId xmlns:p14="http://schemas.microsoft.com/office/powerpoint/2010/main" val="2821716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
          <p:cNvSpPr/>
          <p:nvPr/>
        </p:nvSpPr>
        <p:spPr>
          <a:xfrm>
            <a:off x="-521593" y="8727341"/>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p:cNvGrpSpPr/>
          <p:nvPr/>
        </p:nvGrpSpPr>
        <p:grpSpPr>
          <a:xfrm>
            <a:off x="720000" y="683793"/>
            <a:ext cx="7909650" cy="1519861"/>
            <a:chOff x="0" y="-375833"/>
            <a:chExt cx="7433261" cy="2026482"/>
          </a:xfrm>
        </p:grpSpPr>
        <p:grpSp>
          <p:nvGrpSpPr>
            <p:cNvPr id="109" name="Google Shape;109;p2"/>
            <p:cNvGrpSpPr/>
            <p:nvPr/>
          </p:nvGrpSpPr>
          <p:grpSpPr>
            <a:xfrm>
              <a:off x="0" y="-375833"/>
              <a:ext cx="7433261" cy="1268555"/>
              <a:chOff x="0" y="-88088"/>
              <a:chExt cx="1742214" cy="297325"/>
            </a:xfrm>
          </p:grpSpPr>
          <p:sp>
            <p:nvSpPr>
              <p:cNvPr id="110" name="Google Shape;110;p2"/>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p:cNvSpPr txBox="1"/>
              <p:nvPr/>
            </p:nvSpPr>
            <p:spPr>
              <a:xfrm>
                <a:off x="0" y="-88088"/>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p:cNvSpPr txBox="1"/>
            <p:nvPr/>
          </p:nvSpPr>
          <p:spPr>
            <a:xfrm>
              <a:off x="126003" y="106636"/>
              <a:ext cx="7181400" cy="1544013"/>
            </a:xfrm>
            <a:prstGeom prst="rect">
              <a:avLst/>
            </a:prstGeom>
            <a:noFill/>
            <a:ln>
              <a:noFill/>
            </a:ln>
          </p:spPr>
          <p:txBody>
            <a:bodyPr spcFirstLastPara="1" wrap="square" lIns="0" tIns="0" rIns="0" bIns="0" anchor="t" anchorCtr="0">
              <a:spAutoFit/>
            </a:bodyPr>
            <a:lstStyle/>
            <a:p>
              <a:pPr algn="ctr">
                <a:lnSpc>
                  <a:spcPct val="120026"/>
                </a:lnSpc>
              </a:pPr>
              <a:r>
                <a:rPr lang="es-CO" sz="3200" dirty="0">
                  <a:solidFill>
                    <a:schemeClr val="bg1"/>
                  </a:solidFill>
                </a:rPr>
                <a:t>Almacén de datos (Data </a:t>
              </a:r>
              <a:r>
                <a:rPr lang="es-CO" sz="3200" dirty="0" err="1">
                  <a:solidFill>
                    <a:schemeClr val="bg1"/>
                  </a:solidFill>
                </a:rPr>
                <a:t>Warehouse</a:t>
              </a:r>
              <a:r>
                <a:rPr lang="es-CO" sz="3200" dirty="0">
                  <a:solidFill>
                    <a:schemeClr val="bg1"/>
                  </a:solidFill>
                </a:rPr>
                <a:t>)</a:t>
              </a:r>
            </a:p>
            <a:p>
              <a:pPr marL="0" marR="0" lvl="0" indent="0" algn="ctr" rtl="0">
                <a:lnSpc>
                  <a:spcPct val="120026"/>
                </a:lnSpc>
                <a:spcBef>
                  <a:spcPts val="0"/>
                </a:spcBef>
                <a:spcAft>
                  <a:spcPts val="0"/>
                </a:spcAft>
                <a:buNone/>
              </a:pPr>
              <a:endParaRPr sz="3071" b="1" dirty="0">
                <a:solidFill>
                  <a:srgbClr val="FFFFFF"/>
                </a:solidFill>
                <a:latin typeface="Poppins"/>
                <a:ea typeface="Poppins"/>
                <a:cs typeface="Poppins"/>
                <a:sym typeface="Poppins"/>
              </a:endParaRPr>
            </a:p>
          </p:txBody>
        </p:sp>
      </p:grpSp>
      <p:sp>
        <p:nvSpPr>
          <p:cNvPr id="3" name="CuadroTexto 2">
            <a:extLst>
              <a:ext uri="{FF2B5EF4-FFF2-40B4-BE49-F238E27FC236}">
                <a16:creationId xmlns:a16="http://schemas.microsoft.com/office/drawing/2014/main" id="{279884AF-1212-915D-FC5B-948F781999D3}"/>
              </a:ext>
            </a:extLst>
          </p:cNvPr>
          <p:cNvSpPr txBox="1"/>
          <p:nvPr/>
        </p:nvSpPr>
        <p:spPr>
          <a:xfrm>
            <a:off x="964987" y="2171700"/>
            <a:ext cx="10310812" cy="6247864"/>
          </a:xfrm>
          <a:prstGeom prst="rect">
            <a:avLst/>
          </a:prstGeom>
          <a:noFill/>
        </p:spPr>
        <p:txBody>
          <a:bodyPr wrap="square">
            <a:spAutoFit/>
          </a:bodyPr>
          <a:lstStyle/>
          <a:p>
            <a:pPr algn="just"/>
            <a:r>
              <a:rPr lang="es-CO" sz="2000" dirty="0">
                <a:latin typeface="Poppins" panose="00000500000000000000" pitchFamily="2" charset="0"/>
                <a:cs typeface="Poppins" panose="00000500000000000000" pitchFamily="2" charset="0"/>
              </a:rPr>
              <a:t>Un almacén de datos es una estructura donde se recopilan </a:t>
            </a:r>
            <a:r>
              <a:rPr lang="es-CO" sz="2000" b="1" dirty="0">
                <a:latin typeface="Poppins" panose="00000500000000000000" pitchFamily="2" charset="0"/>
                <a:cs typeface="Poppins" panose="00000500000000000000" pitchFamily="2" charset="0"/>
              </a:rPr>
              <a:t>grandes volúmenes </a:t>
            </a:r>
            <a:r>
              <a:rPr lang="es-CO" sz="2000" dirty="0">
                <a:latin typeface="Poppins" panose="00000500000000000000" pitchFamily="2" charset="0"/>
                <a:cs typeface="Poppins" panose="00000500000000000000" pitchFamily="2" charset="0"/>
              </a:rPr>
              <a:t>de datos estructurados, </a:t>
            </a:r>
            <a:r>
              <a:rPr lang="es-CO" sz="2000" b="1" dirty="0">
                <a:latin typeface="Poppins" panose="00000500000000000000" pitchFamily="2" charset="0"/>
                <a:cs typeface="Poppins" panose="00000500000000000000" pitchFamily="2" charset="0"/>
              </a:rPr>
              <a:t>optimizados para su análisis </a:t>
            </a:r>
            <a:r>
              <a:rPr lang="es-CO" sz="2000" dirty="0">
                <a:latin typeface="Poppins" panose="00000500000000000000" pitchFamily="2" charset="0"/>
                <a:cs typeface="Poppins" panose="00000500000000000000" pitchFamily="2" charset="0"/>
              </a:rPr>
              <a:t>y la generación de informes.. Los almacenes de datos generalmente presentan las siguientes características:</a:t>
            </a:r>
          </a:p>
          <a:p>
            <a:pPr algn="just"/>
            <a:endParaRPr lang="es-CO" sz="2000" b="1" dirty="0">
              <a:latin typeface="Poppins" panose="00000500000000000000" pitchFamily="2" charset="0"/>
              <a:cs typeface="Poppins" panose="00000500000000000000" pitchFamily="2" charset="0"/>
            </a:endParaRPr>
          </a:p>
          <a:p>
            <a:pPr algn="just"/>
            <a:r>
              <a:rPr lang="es-CO" sz="2000" b="1" dirty="0">
                <a:latin typeface="Poppins" panose="00000500000000000000" pitchFamily="2" charset="0"/>
                <a:cs typeface="Poppins" panose="00000500000000000000" pitchFamily="2" charset="0"/>
              </a:rPr>
              <a:t>Almacenamiento de datos estructurados: </a:t>
            </a:r>
            <a:r>
              <a:rPr lang="es-CO" sz="2000" dirty="0">
                <a:latin typeface="Poppins" panose="00000500000000000000" pitchFamily="2" charset="0"/>
                <a:cs typeface="Poppins" panose="00000500000000000000" pitchFamily="2" charset="0"/>
              </a:rPr>
              <a:t>Un almacén de datos procesa únicamente datos estructurados. Estos datos suelen almacenarse en bases de datos relacionales, organizados en tablas estandarizadas y estructuradas. Esto permite almacenar los datos en estructuras claramente definidas, como columnas y filas.</a:t>
            </a:r>
          </a:p>
          <a:p>
            <a:pPr algn="just"/>
            <a:endParaRPr lang="es-CO" sz="2000" dirty="0">
              <a:latin typeface="Poppins" panose="00000500000000000000" pitchFamily="2" charset="0"/>
              <a:cs typeface="Poppins" panose="00000500000000000000" pitchFamily="2" charset="0"/>
            </a:endParaRPr>
          </a:p>
          <a:p>
            <a:pPr algn="just"/>
            <a:r>
              <a:rPr lang="es-CO" sz="2000" b="1" dirty="0">
                <a:latin typeface="Poppins" panose="00000500000000000000" pitchFamily="2" charset="0"/>
                <a:cs typeface="Poppins" panose="00000500000000000000" pitchFamily="2" charset="0"/>
              </a:rPr>
              <a:t>Enfoque en informes y análisis: </a:t>
            </a:r>
            <a:r>
              <a:rPr lang="es-CO" sz="2000" dirty="0">
                <a:latin typeface="Poppins" panose="00000500000000000000" pitchFamily="2" charset="0"/>
                <a:cs typeface="Poppins" panose="00000500000000000000" pitchFamily="2" charset="0"/>
              </a:rPr>
              <a:t>Los almacenes de datos están optimizados para que los analistas de datos y los equipos de inteligencia empresarial puedan generar informes fácilmente. Esto facilita la ejecución de consultas rápidas y la realización de análisis de datos exhaustivos.</a:t>
            </a:r>
          </a:p>
          <a:p>
            <a:pPr algn="just"/>
            <a:endParaRPr lang="es-CO" sz="2000" dirty="0">
              <a:latin typeface="Poppins" panose="00000500000000000000" pitchFamily="2" charset="0"/>
              <a:cs typeface="Poppins" panose="00000500000000000000" pitchFamily="2" charset="0"/>
            </a:endParaRPr>
          </a:p>
          <a:p>
            <a:pPr algn="just"/>
            <a:r>
              <a:rPr lang="es-CO" sz="2000" b="1" dirty="0">
                <a:latin typeface="Poppins" panose="00000500000000000000" pitchFamily="2" charset="0"/>
                <a:cs typeface="Poppins" panose="00000500000000000000" pitchFamily="2" charset="0"/>
              </a:rPr>
              <a:t>Limpieza e integración de datos: </a:t>
            </a:r>
            <a:r>
              <a:rPr lang="es-CO" sz="2000" dirty="0">
                <a:latin typeface="Poppins" panose="00000500000000000000" pitchFamily="2" charset="0"/>
                <a:cs typeface="Poppins" panose="00000500000000000000" pitchFamily="2" charset="0"/>
              </a:rPr>
              <a:t>En los almacenes de datos, se aplican procesos ETL (Extracción, Transformación y Carga) para limpiar y fusionar datos de diferentes fuentes. Este proceso garantiza que los datos se carguen en el sistema del almacén en un formato consistente, limpio y utilizable.</a:t>
            </a:r>
          </a:p>
        </p:txBody>
      </p:sp>
      <p:pic>
        <p:nvPicPr>
          <p:cNvPr id="2050" name="Picture 2">
            <a:extLst>
              <a:ext uri="{FF2B5EF4-FFF2-40B4-BE49-F238E27FC236}">
                <a16:creationId xmlns:a16="http://schemas.microsoft.com/office/drawing/2014/main" id="{CA1791C5-D111-6901-9D31-5A686C220A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74026" y="1899969"/>
            <a:ext cx="5449491" cy="67913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d0e0202-030e-462a-aa27-6a6a82479e70" xsi:nil="true"/>
    <lcf76f155ced4ddcb4097134ff3c332f xmlns="6c275f7e-0654-4a6d-8904-2cca8e28e712">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9E0DDBAFD1725F409D01B56EA32EFDE3" ma:contentTypeVersion="7" ma:contentTypeDescription="Crear nuevo documento." ma:contentTypeScope="" ma:versionID="7dc7d2ffd02d580038770cdc54fb49b2">
  <xsd:schema xmlns:xsd="http://www.w3.org/2001/XMLSchema" xmlns:xs="http://www.w3.org/2001/XMLSchema" xmlns:p="http://schemas.microsoft.com/office/2006/metadata/properties" xmlns:ns2="6c275f7e-0654-4a6d-8904-2cca8e28e712" xmlns:ns3="cd0e0202-030e-462a-aa27-6a6a82479e70" targetNamespace="http://schemas.microsoft.com/office/2006/metadata/properties" ma:root="true" ma:fieldsID="6553f877db16f6ec9bb39e8e018c4235" ns2:_="" ns3:_="">
    <xsd:import namespace="6c275f7e-0654-4a6d-8904-2cca8e28e712"/>
    <xsd:import namespace="cd0e0202-030e-462a-aa27-6a6a82479e70"/>
    <xsd:element name="properties">
      <xsd:complexType>
        <xsd:sequence>
          <xsd:element name="documentManagement">
            <xsd:complexType>
              <xsd:all>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c275f7e-0654-4a6d-8904-2cca8e28e712"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Etiquetas de imagen" ma:readOnly="false" ma:fieldId="{5cf76f15-5ced-4ddc-b409-7134ff3c332f}" ma:taxonomyMulti="true" ma:sspId="39d08eb0-6654-4c6a-ad6e-6625fbda6bf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cd0e0202-030e-462a-aa27-6a6a82479e70"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821bf81b-0d50-4df5-8eec-576b1a7382f6}" ma:internalName="TaxCatchAll" ma:showField="CatchAllData" ma:web="cd0e0202-030e-462a-aa27-6a6a82479e7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B26D1D1-A15E-45AB-876A-271BF38AB980}">
  <ds:schemaRefs>
    <ds:schemaRef ds:uri="http://schemas.microsoft.com/office/2006/metadata/properties"/>
    <ds:schemaRef ds:uri="http://schemas.microsoft.com/office/infopath/2007/PartnerControls"/>
    <ds:schemaRef ds:uri="cd0e0202-030e-462a-aa27-6a6a82479e70"/>
    <ds:schemaRef ds:uri="6c275f7e-0654-4a6d-8904-2cca8e28e712"/>
  </ds:schemaRefs>
</ds:datastoreItem>
</file>

<file path=customXml/itemProps2.xml><?xml version="1.0" encoding="utf-8"?>
<ds:datastoreItem xmlns:ds="http://schemas.openxmlformats.org/officeDocument/2006/customXml" ds:itemID="{C2897171-D617-4035-84F5-B2C4786536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c275f7e-0654-4a6d-8904-2cca8e28e712"/>
    <ds:schemaRef ds:uri="cd0e0202-030e-462a-aa27-6a6a82479e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3D0385-A233-4172-ADB2-B697B7C4755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4242</TotalTime>
  <Words>6248</Words>
  <Application>Microsoft Office PowerPoint</Application>
  <PresentationFormat>Personalizado</PresentationFormat>
  <Paragraphs>724</Paragraphs>
  <Slides>54</Slides>
  <Notes>47</Notes>
  <HiddenSlides>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54</vt:i4>
      </vt:variant>
    </vt:vector>
  </HeadingPairs>
  <TitlesOfParts>
    <vt:vector size="65" baseType="lpstr">
      <vt:lpstr>Poppins Medium</vt:lpstr>
      <vt:lpstr>UbuntuMono-Regular</vt:lpstr>
      <vt:lpstr>Aptos</vt:lpstr>
      <vt:lpstr>Poppins 1 Bold</vt:lpstr>
      <vt:lpstr>Arial MT</vt:lpstr>
      <vt:lpstr>Calibri</vt:lpstr>
      <vt:lpstr>Poppins 3</vt:lpstr>
      <vt:lpstr>Poppins</vt:lpstr>
      <vt:lpstr>Arial</vt:lpstr>
      <vt:lpstr>Poooooooooooooooooooooooooooooop</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Administrador</dc:creator>
  <cp:lastModifiedBy>Juan Esteban Mejia Velasquez</cp:lastModifiedBy>
  <cp:revision>16</cp:revision>
  <dcterms:created xsi:type="dcterms:W3CDTF">2006-08-16T00:00:00Z</dcterms:created>
  <dcterms:modified xsi:type="dcterms:W3CDTF">2025-11-13T03:01:28Z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0x0101009E0DDBAFD1725F409D01B56EA32EFDE3</vt:lpwstr>
  </property>
  <property fmtid="{D5CDD505-2E9C-101B-9397-08002B2CF9AE}" pid="3" name="GUID">
    <vt:lpwstr>8ee56194-4f5f-4314-9a7c-fa71b263b52c</vt:lpwstr>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SharedWithUsers">
    <vt:lpwstr/>
  </property>
  <property fmtid="{D5CDD505-2E9C-101B-9397-08002B2CF9AE}" pid="8" name="TriggerFlowInfo">
    <vt:lpwstr/>
  </property>
  <property fmtid="{D5CDD505-2E9C-101B-9397-08002B2CF9AE}" pid="9" name="ComplianceAssetId">
    <vt:lpwstr/>
  </property>
  <property fmtid="{D5CDD505-2E9C-101B-9397-08002B2CF9AE}" pid="10" name="TemplateUrl">
    <vt:lpwstr/>
  </property>
  <property fmtid="{D5CDD505-2E9C-101B-9397-08002B2CF9AE}" pid="11" name="MediaServiceImageTags">
    <vt:lpwstr/>
  </property>
</Properties>
</file>